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CA4C-7CCC-408E-8248-9C89C5B7C83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EB806A-B92C-4D36-9852-DC741269644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DFDC6-4284-4AED-989D-62F579C3D6A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984591-7822-4F64-9B8C-1C6379455C6C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86C56-DDB0-41D0-B227-7D4E9B7DE6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596B1-D288-4C24-BEA7-A405EB2A22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23B082-0457-4ED7-8770-0396BFCB7C30}" type="slidenum"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784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DFC1F-1555-4C91-81C2-82720AE39A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D27AD6-6D91-4F89-9A52-FD610524F39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126B9-1E0C-41E1-A28D-59C6A9F2BA4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EA2AAE-9154-4663-95DF-CA28A13A1873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5483D-56AA-445C-9F67-0D33B6D28EA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20D10-89AC-4CE3-8B7F-615F6661B3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577FAA-7DC3-423E-A23C-727500E9BC36}" type="slidenum"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35775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19B246-0FB1-4959-AA6A-0B4E88C0565D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941A18-D803-4CC2-8B69-2F7D1A99347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6D015-0D1F-4C13-8367-99A85A633C1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682F87-6F43-46DF-8B0B-83C882096B34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681B3-152B-479D-A026-0C5287F2623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428D0-E020-49B9-BB3F-1500A1920D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448889-1A72-4C46-AA93-593656497F0C}" type="slidenum"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8356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B0710-FB63-4E89-9086-2E9F4A08EC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AAE83-1D4D-4FCD-B526-8B2E468D9B3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77D64-B99E-4F2E-A524-6B6C8E32A0A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3A8BC1-FF92-4480-9B9E-272CDDB25D4C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81B37-D575-422D-A5F0-A07B6E13CED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81EEE-7AAC-4D97-8EB5-407AC8719A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B3B946-5DA1-4165-A5E1-B28DECB25309}" type="slidenum"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9383218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48DFA-0FC1-4AB0-8600-4E4A4742A8E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464D4-D83C-4A27-99E3-FEF98A4735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0E7D7-2496-4360-857C-8F1335C14D7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68235C-EDDE-4579-8FE8-A714285B32B8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A00AB-D124-4A7E-AB96-2DF56487AD7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3AC06-3D70-44F1-B58D-23A8388008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0EFBE0-33EF-4830-AF37-406AF351B8C6}" type="slidenum"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7907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45ED6-8879-4FFE-8973-401E7EB0843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650AA-23A6-4619-9EBA-C74D885126F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BAE35-94B1-475D-88E0-3B60AD95273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FF6A2-138B-43B1-A222-D64DD69C66D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8C62CF-E503-49AB-913D-C16716D99100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AB145-FD93-44F7-98D8-3852E3658F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87F66-1318-46F2-9481-29BB02FF17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ACBE6E6-635B-4F96-BA6B-A905ABAF5074}" type="slidenum"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8351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1C29C-8C18-4DEF-80CD-3D1EEDC31F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0D766-864C-4A4C-AF2E-C8645B1473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BDDA01-95D0-43A5-94DD-C3B3B2291A9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234D18-E917-455E-8399-885777B5BF7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C40EA6-8B4E-40F8-9A62-DD0CFB2A6FD0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4DA998-200A-43C8-B825-DEF4F3CE1E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BFC25B-A72D-4862-87F4-5448E1635365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B65708-566E-4270-81F2-D2BE255D56A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E604AB-76A4-42A6-B1BF-A46DF94E90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F5C319-32D5-4DFB-9939-B0BBC122D82B}" type="slidenum"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00955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F0B4D-DD8E-4E75-B79B-E8996E4807D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51293C-E57A-4867-B6D5-5E0BD9F3178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119F6E9-4AD0-4DC5-A711-7B3DAAE9DEB2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D8BAE-5C1B-47BB-A047-45A8EED0E93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3715B7-4938-4903-A30D-DB10468BBA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DD15BE-F925-408E-89E6-6FDCD4EF3FD7}" type="slidenum"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5398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C437A8-F8DA-405D-98E3-6BEDC0DB3A7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23B76C-28C0-4E8A-A21B-EACD63147E64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1E0DE3-3C80-4D9B-875A-ADDA478380A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F02DFA-52D7-4828-80EA-32045BE3AA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504148-01C8-4CF0-BE0C-EF203E6C8773}" type="slidenum"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8591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E9884-CBC7-401F-B912-DE75D8DF83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E9279-0796-44B4-8B9E-415883DFF53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4BA623-36B6-42EB-A6AA-08B3F1EF26B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19C8B9-A379-4518-853B-101473771D9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B11C96-F643-4723-AF21-F749FFDFE9C9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791F18-305F-441B-9147-B6DEFB635F5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9BD0E-B4D7-4DF9-83B6-C6AA7B788A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151FDE-D7A4-43AE-BBCB-3A78606B1F1D}" type="slidenum"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3163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44CB8-1A92-42FD-84C6-822A1DBA3B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E6EB7-2030-4842-9FC7-0B36DC6B1754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icon to add picture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D13732-F64F-4F32-B2AF-F7389F3D7BF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D9DD91-63FB-48F5-9406-973A61B556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91D049-90B4-4B23-851E-B53B4A251FEB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56AB3-D8B2-4867-920D-B5ECA0022BF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118C16-9974-4541-8485-797D65E850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8AC708-DB09-42B4-8F62-9A733C1AD16F}" type="slidenum"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949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6C7EB0-C20F-47F8-90DF-1A6DA9B7D3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43D6F-017F-4402-888A-DC172795D8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B91CA-7D12-4426-A719-D335E76DC22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N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2827246-DF92-41BB-A62D-C97AA0A5809A}" type="datetime1">
              <a:rPr lang="en-NZ"/>
              <a:pPr lvl="0"/>
              <a:t>3/02/2021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7F4AA-DB5D-49A8-A771-B755B69F25F7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N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9C20F-FF38-49A4-8075-935702AA69D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N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174AA84-772E-4433-8CAD-E8FC4EACA4BC}" type="slidenum"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eaLnBrk="1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eaLnBrk="1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eaLnBrk="1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6640489B-2FCB-48B0-8CA7-3748930C04B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4002" y="152403"/>
          <a:ext cx="11658600" cy="657384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374558858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506698534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993348474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288337613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423241038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389725807"/>
                    </a:ext>
                  </a:extLst>
                </a:gridCol>
              </a:tblGrid>
              <a:tr h="843607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</a:t>
                      </a:r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487182"/>
                  </a:ext>
                </a:extLst>
              </a:tr>
              <a:tr h="432172">
                <a:tc rowSpan="4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Engagement – </a:t>
                      </a:r>
                    </a:p>
                    <a:p>
                      <a:pPr lvl="0"/>
                      <a:r>
                        <a:rPr lang="en-NZ" sz="1200" b="1"/>
                        <a:t>The environment to support community engagement</a:t>
                      </a:r>
                      <a:r>
                        <a:rPr lang="en-NZ" sz="1200" b="1" baseline="0"/>
                        <a:t> </a:t>
                      </a:r>
                      <a:endParaRPr lang="en-NZ" sz="1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rarely sought when looking at changes and improvements. 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sometimes sought when looking at changes and improvements.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Representation is limited to those immediately affected by the change.  Processes are not clear or transparent. 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regularly sought when looking at changes and improvements.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Representation is expanded to include various groups/stakeholders.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Processes are clear and transparent.  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always sought when looking at changes and improvements. </a:t>
                      </a:r>
                      <a:endParaRPr lang="en-US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="0" i="0" u="none" strike="noStrike" baseline="0">
                          <a:latin typeface="Calibri"/>
                        </a:rPr>
                        <a:t>Diverse representation reflects the population.  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Processes are clear and transparent, and  consumers are advised how they have influenced change and decision making.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231699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Co-design is not understood or used by staff </a:t>
                      </a:r>
                      <a:r>
                        <a:rPr lang="en-NZ" sz="1100" baseline="0"/>
                        <a:t>when looking at changes and improvements. 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Co-design is a method that is understood by some staff but has not been used by </a:t>
                      </a:r>
                      <a:r>
                        <a:rPr lang="en-NZ" sz="1100" baseline="0"/>
                        <a:t>when looking at changes and improvements. 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Co-design is </a:t>
                      </a:r>
                      <a:r>
                        <a:rPr lang="en-NZ" sz="1100" baseline="0"/>
                        <a:t>used and applied by parts of the service. Co-design is regularly used to improve the system for staff and consumers.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Co-design is </a:t>
                      </a:r>
                      <a:r>
                        <a:rPr lang="en-NZ" sz="1100" baseline="0"/>
                        <a:t>used and applied throughout the whole service. Co-design is always used to improve the system for staff and consumers.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515874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not well understood or discussed.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understood and discussed by some staff. </a:t>
                      </a:r>
                      <a:endParaRPr lang="en-NZ" sz="1100"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There is an intent to achieve equity for the community.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widely understood and discussed. 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There is intent and planning to achieve equity for the community.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understood and discussed. There is an intent to achieve equity for the community and actions taken towards achieving it.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01844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There is limited</a:t>
                      </a:r>
                      <a:r>
                        <a:rPr lang="en-NZ" sz="1100" baseline="0"/>
                        <a:t> evidence that the organisation encourages a diverse workforce.</a:t>
                      </a:r>
                    </a:p>
                    <a:p>
                      <a:pPr marL="0" lvl="0" indent="0">
                        <a:buNone/>
                      </a:pPr>
                      <a:endParaRPr lang="en-NZ" sz="11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The</a:t>
                      </a:r>
                      <a:r>
                        <a:rPr lang="en-NZ" sz="1100" baseline="0"/>
                        <a:t> organisation encourages a diverse workforce through recruitment but the community we serve is not reflected in our workforce.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aseline="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</a:t>
                      </a:r>
                      <a:r>
                        <a:rPr lang="en-NZ" sz="1100" baseline="0"/>
                        <a:t> organisation is working toward a diverse workforce through recruitment and the community we serve is somewhat reflected in our workforce.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</a:t>
                      </a:r>
                      <a:r>
                        <a:rPr lang="en-NZ" sz="1100" baseline="0"/>
                        <a:t> organisation employs a diverse workforce through strategic recruitment and the community we serve is fully reflected. 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Consumers are included on interview panels where appropriate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60263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0A0DB99D-5685-410C-84A6-2C91B149013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4002" y="152403"/>
          <a:ext cx="11658600" cy="657384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3172036334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425335324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3492377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141458415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761823426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567629115"/>
                    </a:ext>
                  </a:extLst>
                </a:gridCol>
              </a:tblGrid>
              <a:tr h="843607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</a:t>
                      </a:r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010509"/>
                  </a:ext>
                </a:extLst>
              </a:tr>
              <a:tr h="432172">
                <a:tc rowSpan="4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Engagement – </a:t>
                      </a:r>
                    </a:p>
                    <a:p>
                      <a:pPr lvl="0"/>
                      <a:r>
                        <a:rPr lang="en-NZ" sz="1200" b="1"/>
                        <a:t>The environment to support community engagement</a:t>
                      </a:r>
                      <a:r>
                        <a:rPr lang="en-NZ" sz="1200" b="1" baseline="0"/>
                        <a:t> </a:t>
                      </a:r>
                      <a:endParaRPr lang="en-NZ" sz="1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rarely sought when looking at changes and improvements. 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sometimes sought when looking at changes and improvements.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Representation is limited to those immediately affected by the change.  Processes are not clear or transparent. 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regularly sought when looking at changes and improvements.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Representation is expanded to include various groups/stakeholders.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Processes are clear and transparent.  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always sought when looking at changes and improvements. </a:t>
                      </a:r>
                      <a:endParaRPr lang="en-US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="0" i="0" u="none" strike="noStrike" baseline="0">
                          <a:latin typeface="Calibri"/>
                        </a:rPr>
                        <a:t>Diverse representation reflects the population.  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Processes are clear and transparent, and  consumers are advised how they have influenced change and decision making.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826829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Co-design is not understood or used by staff </a:t>
                      </a:r>
                      <a:r>
                        <a:rPr lang="en-NZ" sz="1100" baseline="0"/>
                        <a:t>when looking at changes and improvements. 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Co-design is a method that is understood by some staff but has not been used by </a:t>
                      </a:r>
                      <a:r>
                        <a:rPr lang="en-NZ" sz="1100" baseline="0"/>
                        <a:t>when looking at changes and improvements. 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Co-design is </a:t>
                      </a:r>
                      <a:r>
                        <a:rPr lang="en-NZ" sz="1100" baseline="0"/>
                        <a:t>used and applied by parts of the service. Co-design is regularly used to improve the system for staff and consumers.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Co-design is </a:t>
                      </a:r>
                      <a:r>
                        <a:rPr lang="en-NZ" sz="1100" baseline="0"/>
                        <a:t>used and applied throughout the whole service. Co-design is always used to improve the system for staff and consumers.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058133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not well understood or discussed.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understood and discussed by some staff. </a:t>
                      </a:r>
                      <a:endParaRPr lang="en-NZ" sz="1100"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There is an intent to achieve equity for the community.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widely understood and discussed. 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There is intent and planning to achieve equity for the community.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understood and discussed. There is an intent to achieve equity for the community and actions taken towards achieving it.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286679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There is limited</a:t>
                      </a:r>
                      <a:r>
                        <a:rPr lang="en-NZ" sz="1100" baseline="0"/>
                        <a:t> evidence that the organisation encourages a diverse workforce.</a:t>
                      </a:r>
                    </a:p>
                    <a:p>
                      <a:pPr marL="0" lvl="0" indent="0">
                        <a:buNone/>
                      </a:pPr>
                      <a:endParaRPr lang="en-NZ" sz="11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The</a:t>
                      </a:r>
                      <a:r>
                        <a:rPr lang="en-NZ" sz="1100" baseline="0"/>
                        <a:t> organisation encourages a diverse workforce through recruitment but the community we serve is not reflected in our workforce.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aseline="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</a:t>
                      </a:r>
                      <a:r>
                        <a:rPr lang="en-NZ" sz="1100" baseline="0"/>
                        <a:t> organisation is working toward a diverse workforce through recruitment and the community we serve is somewhat reflected in our workforce.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</a:t>
                      </a:r>
                      <a:r>
                        <a:rPr lang="en-NZ" sz="1100" baseline="0"/>
                        <a:t> organisation employs a diverse workforce through strategic recruitment and the community we serve is fully reflected. 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Consumers are included on interview panels where appropriate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8369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418C610F-89A6-433D-A8D1-6CA1B423E1FE}"/>
              </a:ext>
            </a:extLst>
          </p:cNvPr>
          <p:cNvGraphicFramePr>
            <a:graphicFrameLocks noGrp="1"/>
          </p:cNvGraphicFramePr>
          <p:nvPr/>
        </p:nvGraphicFramePr>
        <p:xfrm>
          <a:off x="128180" y="6227"/>
          <a:ext cx="11810298" cy="674975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68383">
                  <a:extLst>
                    <a:ext uri="{9D8B030D-6E8A-4147-A177-3AD203B41FA5}">
                      <a16:colId xmlns:a16="http://schemas.microsoft.com/office/drawing/2014/main" val="3775939815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2488021318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87002064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958171991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979921363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3260118817"/>
                    </a:ext>
                  </a:extLst>
                </a:gridCol>
              </a:tblGrid>
              <a:tr h="655624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075748"/>
                  </a:ext>
                </a:extLst>
              </a:tr>
              <a:tr h="2547308">
                <a:tc rowSpan="3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Responsiveness</a:t>
                      </a:r>
                      <a:r>
                        <a:rPr lang="en-NZ" sz="1200" b="1" baseline="0"/>
                        <a:t> – </a:t>
                      </a:r>
                    </a:p>
                    <a:p>
                      <a:pPr lvl="0"/>
                      <a:r>
                        <a:rPr lang="en-NZ" sz="1200" b="1" baseline="0"/>
                        <a:t>Responding to and acting on what consumers are saying about the service and having the right information at the right time for consumers accessing services</a:t>
                      </a:r>
                      <a:endParaRPr lang="en-NZ" sz="1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000"/>
                        <a:t>There is</a:t>
                      </a:r>
                      <a:r>
                        <a:rPr lang="en-NZ" sz="1000" baseline="0"/>
                        <a:t> a lack of</a:t>
                      </a:r>
                      <a:r>
                        <a:rPr lang="en-NZ" sz="1000"/>
                        <a:t> systems in place to capture</a:t>
                      </a:r>
                      <a:r>
                        <a:rPr lang="en-NZ" sz="1000" baseline="0"/>
                        <a:t> and </a:t>
                      </a:r>
                      <a:r>
                        <a:rPr lang="en-NZ" sz="1000"/>
                        <a:t>understand the views and experience of consumers and whānau or to</a:t>
                      </a:r>
                      <a:r>
                        <a:rPr lang="en-NZ" sz="1000" baseline="0"/>
                        <a:t> respond to them. </a:t>
                      </a:r>
                      <a:r>
                        <a:rPr lang="en-NZ" sz="1000"/>
                        <a:t> </a:t>
                      </a:r>
                    </a:p>
                    <a:p>
                      <a:pPr lvl="0"/>
                      <a:endParaRPr lang="en-NZ" sz="1000"/>
                    </a:p>
                    <a:p>
                      <a:pPr lvl="0"/>
                      <a:endParaRPr lang="en-NZ" sz="1000"/>
                    </a:p>
                    <a:p>
                      <a:pPr lvl="0"/>
                      <a:endParaRPr lang="en-NZ" sz="1000"/>
                    </a:p>
                    <a:p>
                      <a:pPr lvl="0"/>
                      <a:endParaRPr lang="en-NZ" sz="1000"/>
                    </a:p>
                    <a:p>
                      <a:pPr lvl="0"/>
                      <a:endParaRPr lang="en-NZ" sz="1000"/>
                    </a:p>
                    <a:p>
                      <a:pPr lvl="0"/>
                      <a:endParaRPr lang="en-NZ" sz="1000"/>
                    </a:p>
                    <a:p>
                      <a:pPr lvl="0"/>
                      <a:endParaRPr lang="en-NZ" sz="1000"/>
                    </a:p>
                    <a:p>
                      <a:pPr lvl="0"/>
                      <a:r>
                        <a:rPr lang="en-NZ" sz="1000" b="0" i="0" u="none" strike="noStrike" kern="1200" baseline="0">
                          <a:solidFill>
                            <a:srgbClr val="000000"/>
                          </a:solidFill>
                          <a:latin typeface="Calibri"/>
                        </a:rPr>
                        <a:t> Community voices are not brought to the attention of senior leaders </a:t>
                      </a:r>
                    </a:p>
                    <a:p>
                      <a:pPr lvl="0"/>
                      <a:r>
                        <a:rPr lang="en-NZ" sz="1000" b="0" i="0" u="none" strike="noStrike" kern="1200" baseline="0">
                          <a:solidFill>
                            <a:srgbClr val="000000"/>
                          </a:solidFill>
                          <a:latin typeface="Calibri"/>
                        </a:rPr>
                        <a:t>	</a:t>
                      </a:r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There are emerging systems in place to capture and understand the views and experience of consumers and whānau, respond to them and share this</a:t>
                      </a:r>
                      <a:r>
                        <a:rPr lang="en-NZ" sz="1000" baseline="0"/>
                        <a:t> information with consumers and the organisation</a:t>
                      </a:r>
                      <a:r>
                        <a:rPr lang="en-NZ" sz="1000"/>
                        <a:t> </a:t>
                      </a:r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/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/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/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/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/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Community voices are brought to the attention of senior leaders within the organisation but not acted upon.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/>
                        <a:t>There are established systems in place to capture and understand the views and experience of consumers and whānau, respond to them and share this</a:t>
                      </a:r>
                      <a:r>
                        <a:rPr lang="en-NZ" sz="1000" baseline="0"/>
                        <a:t> information with consumers and the organisation.</a:t>
                      </a:r>
                      <a:endParaRPr lang="en-NZ" sz="10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aseline="0"/>
                        <a:t>Information captured reflects some of the community groups we serve.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 baseline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 baseline="0"/>
                    </a:p>
                    <a:p>
                      <a:pPr lvl="0"/>
                      <a:r>
                        <a:rPr lang="en-NZ" sz="1000" b="0" i="0" u="none" strike="noStrike" kern="1200" baseline="0">
                          <a:solidFill>
                            <a:srgbClr val="000000"/>
                          </a:solidFill>
                          <a:latin typeface="Calibri"/>
                        </a:rPr>
                        <a:t>Community voices are brought to the attention of senior leaders within the organisation and sometimes acted upon</a:t>
                      </a:r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There are established systems in place to capture and understand the views and experience of consumers and whānau, respond to them and share this</a:t>
                      </a:r>
                      <a:r>
                        <a:rPr lang="en-NZ" sz="1000" baseline="0"/>
                        <a:t> information with consumers and the organisation. </a:t>
                      </a:r>
                      <a:endParaRPr lang="en-NZ" sz="10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aseline="0"/>
                        <a:t>We are capturing diverse feedback that fully reflects the communities we serve. </a:t>
                      </a:r>
                      <a:r>
                        <a:rPr lang="en-NZ" sz="900" baseline="0"/>
                        <a:t>(E.g. M</a:t>
                      </a:r>
                      <a:r>
                        <a:rPr lang="en-NZ" sz="900"/>
                        <a:t>āori, Pacific, youth, older, different socioeconomic</a:t>
                      </a:r>
                      <a:r>
                        <a:rPr lang="en-NZ" sz="900" baseline="0"/>
                        <a:t> groups, LGBTQI+)</a:t>
                      </a:r>
                      <a:endParaRPr lang="en-NZ" sz="900"/>
                    </a:p>
                    <a:p>
                      <a:pPr lvl="0"/>
                      <a:r>
                        <a:rPr lang="en-NZ" sz="1000"/>
                        <a:t>Community voices are brought to the attention of senior leaders within the organisation and always acted upon (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090026"/>
                  </a:ext>
                </a:extLst>
              </a:tr>
              <a:tr h="2388586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000"/>
                        <a:t>Information and resources</a:t>
                      </a:r>
                      <a:r>
                        <a:rPr lang="en-NZ" sz="1000" baseline="0"/>
                        <a:t> a</a:t>
                      </a:r>
                      <a:r>
                        <a:rPr lang="en-NZ" sz="1000"/>
                        <a:t>re developed without consultation. </a:t>
                      </a:r>
                    </a:p>
                    <a:p>
                      <a:pPr lvl="0"/>
                      <a:endParaRPr lang="en-NZ" sz="1000"/>
                    </a:p>
                    <a:p>
                      <a:pPr lvl="0"/>
                      <a:endParaRPr lang="en-NZ" sz="1000"/>
                    </a:p>
                    <a:p>
                      <a:pPr lvl="0"/>
                      <a:r>
                        <a:rPr lang="en-NZ" sz="1000"/>
                        <a:t>It is difficult for people to find and access what they need, at the right time (e.g. websites are up-to-date and easy to follow, signage is clear for all groups).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Information and resources</a:t>
                      </a:r>
                      <a:r>
                        <a:rPr lang="en-NZ" sz="1000" baseline="0"/>
                        <a:t> a</a:t>
                      </a:r>
                      <a:r>
                        <a:rPr lang="en-NZ" sz="1000"/>
                        <a:t>re developed with</a:t>
                      </a:r>
                      <a:r>
                        <a:rPr lang="en-NZ" sz="1000" baseline="0"/>
                        <a:t> some consumer input. </a:t>
                      </a:r>
                      <a:endParaRPr lang="en-NZ" sz="10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0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/>
                        <a:t>Some people to find and access what they need, at the right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Information and resources</a:t>
                      </a:r>
                      <a:r>
                        <a:rPr lang="en-NZ" sz="1000" baseline="0"/>
                        <a:t> a</a:t>
                      </a:r>
                      <a:r>
                        <a:rPr lang="en-NZ" sz="1000"/>
                        <a:t>re regularly co-designed with consumers and address the needs of </a:t>
                      </a:r>
                      <a:r>
                        <a:rPr lang="en-NZ" sz="1000" b="0" i="0" u="none" strike="noStrike">
                          <a:latin typeface="Calibri"/>
                        </a:rPr>
                        <a:t>some of the community groups we serve.</a:t>
                      </a:r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 b="0" i="0" u="none" strike="noStrike" kern="1200" baseline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/>
                      <a:r>
                        <a:rPr lang="en-NZ" sz="1000" b="0" i="0" u="none" strike="noStrike" kern="1200" baseline="0">
                          <a:solidFill>
                            <a:srgbClr val="000000"/>
                          </a:solidFill>
                          <a:latin typeface="Calibri"/>
                        </a:rPr>
                        <a:t>Most people can find and access what they need, at the right time. Interactions builds understanding between patients, whānau, and staff and co-designed health education resources and information are used when needed to support understanding. </a:t>
                      </a: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Information and resources</a:t>
                      </a:r>
                      <a:r>
                        <a:rPr lang="en-NZ" sz="1000" baseline="0"/>
                        <a:t> a</a:t>
                      </a:r>
                      <a:r>
                        <a:rPr lang="en-NZ" sz="1000"/>
                        <a:t>re always co-designed with consumers </a:t>
                      </a:r>
                      <a:r>
                        <a:rPr lang="en-NZ" sz="1000" b="0" i="0" u="none" strike="noStrike">
                          <a:latin typeface="Calibri"/>
                        </a:rPr>
                        <a:t>and fully address the needs of the community groups we serve.</a:t>
                      </a:r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 b="0" i="0" u="none" strike="noStrike">
                        <a:latin typeface="Calibri"/>
                      </a:endParaRPr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="0" i="0" u="none" strike="noStrike">
                          <a:latin typeface="Calibri"/>
                        </a:rPr>
                        <a:t>Everyone can find and access what they need, at the right time. Every interaction builds understanding between patients, whānau, and staff and co-designed health education resources and information are used when needed to support understanding.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298949"/>
                  </a:ext>
                </a:extLst>
              </a:tr>
              <a:tr h="1042589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Staff</a:t>
                      </a:r>
                      <a:r>
                        <a:rPr lang="en-NZ" sz="1000" baseline="0"/>
                        <a:t> d</a:t>
                      </a:r>
                      <a:r>
                        <a:rPr lang="en-NZ" sz="1000"/>
                        <a:t>o</a:t>
                      </a:r>
                      <a:r>
                        <a:rPr lang="en-NZ" sz="1000" baseline="0"/>
                        <a:t> not demonstrate the skills required for ensuring consumers are involved in the development and implementation of services. (E.g. co-design, listening behavioural science)</a:t>
                      </a:r>
                      <a:endParaRPr lang="en-NZ" sz="1000"/>
                    </a:p>
                    <a:p>
                      <a:pPr marL="0" lvl="0" indent="0">
                        <a:buNone/>
                      </a:pPr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aseline="0"/>
                        <a:t>Staff demonstrate limited skills required to ensure consumers are involved in the development and implementation of services</a:t>
                      </a:r>
                      <a:endParaRPr lang="en-NZ" sz="10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 baseline="0"/>
                        <a:t>(E.g. co-design, listening behavioural science)</a:t>
                      </a:r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aseline="0"/>
                        <a:t>Staff use some of the skills required to ensure consumers are involved in the development and implementation of services</a:t>
                      </a:r>
                      <a:endParaRPr lang="en-NZ" sz="10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 baseline="0"/>
                        <a:t>E.g. co-design, listening behavioural science</a:t>
                      </a:r>
                      <a:endParaRPr lang="en-NZ" sz="1000"/>
                    </a:p>
                    <a:p>
                      <a:pPr lvl="0"/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aseline="0"/>
                        <a:t>Staff fully utilise a variety of skills to ensure consumers are involved in the development and implementation of services</a:t>
                      </a:r>
                      <a:endParaRPr lang="en-NZ" sz="10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 baseline="0"/>
                        <a:t>E.g. co-design, listening behavioural science</a:t>
                      </a:r>
                      <a:endParaRPr lang="en-NZ" sz="1000"/>
                    </a:p>
                    <a:p>
                      <a:pPr lvl="0"/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74379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7529C7FE-3031-4F7E-AC61-788594E0C32B}"/>
              </a:ext>
            </a:extLst>
          </p:cNvPr>
          <p:cNvGraphicFramePr>
            <a:graphicFrameLocks noGrp="1"/>
          </p:cNvGraphicFramePr>
          <p:nvPr/>
        </p:nvGraphicFramePr>
        <p:xfrm>
          <a:off x="218395" y="721315"/>
          <a:ext cx="11658600" cy="5705618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310933997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13612305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4219986198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86130662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67429839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177964107"/>
                    </a:ext>
                  </a:extLst>
                </a:gridCol>
              </a:tblGrid>
              <a:tr h="996458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</a:t>
                      </a:r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335227"/>
                  </a:ext>
                </a:extLst>
              </a:tr>
              <a:tr h="2035618">
                <a:tc rowSpan="2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Experience – </a:t>
                      </a:r>
                    </a:p>
                    <a:p>
                      <a:pPr lvl="0"/>
                      <a:endParaRPr lang="en-NZ" sz="1200" b="1"/>
                    </a:p>
                    <a:p>
                      <a:pPr lvl="0"/>
                      <a:r>
                        <a:rPr lang="en-NZ" sz="1200" b="1"/>
                        <a:t>Systems in place to capture consumer experience and act upon the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some options for consumers to provide feedback</a:t>
                      </a:r>
                    </a:p>
                    <a:p>
                      <a:pPr lvl="0"/>
                      <a:endParaRPr lang="en-NZ" sz="1100"/>
                    </a:p>
                    <a:p>
                      <a:pPr lvl="0"/>
                      <a:r>
                        <a:rPr lang="en-NZ" sz="1100"/>
                        <a:t>It is not always clear</a:t>
                      </a:r>
                      <a:r>
                        <a:rPr lang="en-NZ" sz="1100" baseline="0"/>
                        <a:t> whether feedback is acknowledged.</a:t>
                      </a:r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>
                        <a:buNone/>
                      </a:pPr>
                      <a:r>
                        <a:rPr lang="en-NZ" sz="1100" baseline="0"/>
                        <a:t>Feedback is collected but not acted upon. </a:t>
                      </a:r>
                      <a:r>
                        <a:rPr lang="en-NZ" sz="1100"/>
                        <a:t> </a:t>
                      </a:r>
                      <a:endParaRPr lang="en-NZ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some options for consumers to provide feedback</a:t>
                      </a:r>
                    </a:p>
                    <a:p>
                      <a:pPr lvl="0"/>
                      <a:endParaRPr lang="en-NZ" sz="1100"/>
                    </a:p>
                    <a:p>
                      <a:pPr lvl="0"/>
                      <a:r>
                        <a:rPr lang="en-NZ" sz="1100"/>
                        <a:t>Certain forms of</a:t>
                      </a:r>
                      <a:r>
                        <a:rPr lang="en-NZ" sz="1100" baseline="0"/>
                        <a:t> feedback are acknowledged and responded to.</a:t>
                      </a:r>
                    </a:p>
                    <a:p>
                      <a:pPr lvl="0"/>
                      <a:endParaRPr lang="en-NZ" sz="110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="0" i="0" u="none" strike="noStrike" baseline="0">
                          <a:latin typeface="Calibri"/>
                        </a:rPr>
                        <a:t>Limited elements of feedback are used to address issues and improve the services provided.</a:t>
                      </a:r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a range of options for consumers to provide feedback.</a:t>
                      </a:r>
                    </a:p>
                    <a:p>
                      <a:pPr lvl="0"/>
                      <a:endParaRPr lang="en-NZ" sz="1100"/>
                    </a:p>
                    <a:p>
                      <a:pPr lvl="0"/>
                      <a:r>
                        <a:rPr lang="en-NZ" sz="1100" baseline="0"/>
                        <a:t>No matter what form the feedback takes it is acknowledged and responded to.</a:t>
                      </a:r>
                    </a:p>
                    <a:p>
                      <a:pPr lvl="0"/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Most elements of feedback are used to </a:t>
                      </a:r>
                      <a:r>
                        <a:rPr lang="en-NZ" sz="1100" b="0" i="0" u="none" strike="noStrike" baseline="0">
                          <a:latin typeface="Calibri"/>
                        </a:rPr>
                        <a:t>address issues and improve the services provided. </a:t>
                      </a:r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a wide range of options for consumers to provide feedback.</a:t>
                      </a:r>
                    </a:p>
                    <a:p>
                      <a:pPr lvl="0"/>
                      <a:endParaRPr lang="en-NZ" sz="1100"/>
                    </a:p>
                    <a:p>
                      <a:pPr lvl="0"/>
                      <a:r>
                        <a:rPr lang="en-NZ" sz="1100" baseline="0"/>
                        <a:t>No matter what form the feedback takes it is acknowledged and responded to. </a:t>
                      </a:r>
                    </a:p>
                    <a:p>
                      <a:pPr lvl="0"/>
                      <a:endParaRPr lang="en-NZ" sz="1100"/>
                    </a:p>
                    <a:p>
                      <a:pPr lvl="0">
                        <a:buNone/>
                      </a:pPr>
                      <a:r>
                        <a:rPr lang="en-NZ" sz="1100" baseline="0"/>
                        <a:t>All feedback is used to address issues and improve the services provided and consumers and stakeholders are involved with and help shape the work.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712791"/>
                  </a:ext>
                </a:extLst>
              </a:tr>
              <a:tr h="1643670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There</a:t>
                      </a:r>
                      <a:r>
                        <a:rPr lang="en-NZ" sz="1100" baseline="0"/>
                        <a:t> is a lack of measures for monitoring patient experience and feedback.</a:t>
                      </a:r>
                      <a:endParaRPr lang="en-NZ" sz="1100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  <a:p>
                      <a:pPr marL="0" lvl="0" indent="0">
                        <a:buNone/>
                      </a:pPr>
                      <a:r>
                        <a:rPr lang="en-NZ" sz="1100"/>
                        <a:t>Actions on feedback do not occur or are hidden from staff &amp; consumers.</a:t>
                      </a:r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and this information is shared with staff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="0" i="0" u="none" strike="noStrike">
                          <a:latin typeface="Calibri"/>
                        </a:rPr>
                        <a:t>Actions taken on some elements of feedback is visible but limited to within the service</a:t>
                      </a:r>
                    </a:p>
                    <a:p>
                      <a:pPr lvl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and this information is shared with staff and consumers.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aseline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Regular a</a:t>
                      </a:r>
                      <a:r>
                        <a:rPr lang="en-NZ" sz="1100" b="0" i="0" u="none" strike="noStrike" baseline="0">
                          <a:latin typeface="Calibri"/>
                        </a:rPr>
                        <a:t>ctions are taken on feedback and these are visible across the service.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and this information is shared with staff and consumers. </a:t>
                      </a: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Reporting is regular and timely.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Actions taken on feedback are consistent, transparent and visible across the wider system.</a:t>
                      </a:r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01465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836A9568-CDA3-4AE5-BF46-7BA0728B1A41}"/>
              </a:ext>
            </a:extLst>
          </p:cNvPr>
          <p:cNvGraphicFramePr>
            <a:graphicFrameLocks noGrp="1"/>
          </p:cNvGraphicFramePr>
          <p:nvPr/>
        </p:nvGraphicFramePr>
        <p:xfrm>
          <a:off x="128180" y="121871"/>
          <a:ext cx="11810298" cy="657572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68383">
                  <a:extLst>
                    <a:ext uri="{9D8B030D-6E8A-4147-A177-3AD203B41FA5}">
                      <a16:colId xmlns:a16="http://schemas.microsoft.com/office/drawing/2014/main" val="1937134765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1152676003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3096018284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2844995529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3459127809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3241486127"/>
                    </a:ext>
                  </a:extLst>
                </a:gridCol>
              </a:tblGrid>
              <a:tr h="1043110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</a:t>
                      </a:r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515400"/>
                  </a:ext>
                </a:extLst>
              </a:tr>
              <a:tr h="2119926">
                <a:tc rowSpan="3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Responsiveness</a:t>
                      </a:r>
                      <a:r>
                        <a:rPr lang="en-NZ" sz="1200" b="1" baseline="0"/>
                        <a:t> – </a:t>
                      </a:r>
                    </a:p>
                    <a:p>
                      <a:pPr lvl="0"/>
                      <a:r>
                        <a:rPr lang="en-NZ" sz="1200" b="1" baseline="0"/>
                        <a:t>Responding to and acting on what consumers are saying about the service and having the right information at the right time for consumers accessing services</a:t>
                      </a:r>
                      <a:endParaRPr lang="en-NZ" sz="1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is</a:t>
                      </a:r>
                      <a:r>
                        <a:rPr lang="en-NZ" sz="1100" baseline="0"/>
                        <a:t> a lack of</a:t>
                      </a:r>
                      <a:r>
                        <a:rPr lang="en-NZ" sz="1100"/>
                        <a:t> systems in place to capture</a:t>
                      </a:r>
                      <a:r>
                        <a:rPr lang="en-NZ" sz="1100" baseline="0"/>
                        <a:t> and </a:t>
                      </a:r>
                      <a:r>
                        <a:rPr lang="en-NZ" sz="1100"/>
                        <a:t>understand the views and experience of consumers and whānau or to</a:t>
                      </a:r>
                      <a:r>
                        <a:rPr lang="en-NZ" sz="1100" baseline="0"/>
                        <a:t> respond to them. </a:t>
                      </a:r>
                      <a:r>
                        <a:rPr lang="en-NZ" sz="1100"/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There are emerging systems in place to capture and understand the views and experience of consumers and whānau, respond to them and share this</a:t>
                      </a:r>
                      <a:r>
                        <a:rPr lang="en-NZ" sz="1100" baseline="0"/>
                        <a:t> information with consumers and the organisation</a:t>
                      </a:r>
                      <a:r>
                        <a:rPr lang="en-NZ" sz="1100"/>
                        <a:t> </a:t>
                      </a:r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There are established systems in place to capture and understand the views and experience of consumers and whānau, respond to them and share this</a:t>
                      </a:r>
                      <a:r>
                        <a:rPr lang="en-NZ" sz="1100" baseline="0"/>
                        <a:t> information with consumers and the organisation.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Information captured reflects some of the community groups we serve.</a:t>
                      </a:r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There are established systems in place to capture and understand the views and experience of consumers and whānau, respond to them and share this</a:t>
                      </a:r>
                      <a:r>
                        <a:rPr lang="en-NZ" sz="1100" baseline="0"/>
                        <a:t> information with consumers and the organisation. 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We ensure we are capturing diverse feedback that fully reflects the communities we serve. (E.g. M</a:t>
                      </a:r>
                      <a:r>
                        <a:rPr lang="en-NZ" sz="1100"/>
                        <a:t>āori, Pacific, youth, older, different socioeconomic</a:t>
                      </a:r>
                      <a:r>
                        <a:rPr lang="en-NZ" sz="1100" baseline="0"/>
                        <a:t> groups, LGBTQI+)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917808"/>
                  </a:ext>
                </a:extLst>
              </a:tr>
              <a:tr h="116069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Information and resources</a:t>
                      </a:r>
                      <a:r>
                        <a:rPr lang="en-NZ" sz="1100" baseline="0"/>
                        <a:t> a</a:t>
                      </a:r>
                      <a:r>
                        <a:rPr lang="en-NZ" sz="1100"/>
                        <a:t>re developed without consultation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Information and resources</a:t>
                      </a:r>
                      <a:r>
                        <a:rPr lang="en-NZ" sz="1100" baseline="0"/>
                        <a:t> a</a:t>
                      </a:r>
                      <a:r>
                        <a:rPr lang="en-NZ" sz="1100"/>
                        <a:t>re developed with</a:t>
                      </a:r>
                      <a:r>
                        <a:rPr lang="en-NZ" sz="1100" baseline="0"/>
                        <a:t> some consumer input </a:t>
                      </a: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Information and resources</a:t>
                      </a:r>
                      <a:r>
                        <a:rPr lang="en-NZ" sz="1100" baseline="0"/>
                        <a:t> a</a:t>
                      </a:r>
                      <a:r>
                        <a:rPr lang="en-NZ" sz="1100"/>
                        <a:t>re regularly co-designed with consumers and address the needs of </a:t>
                      </a:r>
                      <a:r>
                        <a:rPr lang="en-NZ" sz="1100" b="0" i="0" u="none" strike="noStrike">
                          <a:latin typeface="Calibri"/>
                        </a:rPr>
                        <a:t>some of the community groups we serve.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Information and resources</a:t>
                      </a:r>
                      <a:r>
                        <a:rPr lang="en-NZ" sz="1100" baseline="0"/>
                        <a:t> a</a:t>
                      </a:r>
                      <a:r>
                        <a:rPr lang="en-NZ" sz="1100"/>
                        <a:t>re always co-designed with consumers </a:t>
                      </a:r>
                      <a:r>
                        <a:rPr lang="en-NZ" sz="1100" b="0" i="0" u="none" strike="noStrike">
                          <a:latin typeface="Calibri"/>
                        </a:rPr>
                        <a:t>and fully address the needs of the community groups we serve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092444"/>
                  </a:ext>
                </a:extLst>
              </a:tr>
              <a:tr h="1494019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Staff</a:t>
                      </a:r>
                      <a:r>
                        <a:rPr lang="en-NZ" sz="1100" baseline="0"/>
                        <a:t> d</a:t>
                      </a:r>
                      <a:r>
                        <a:rPr lang="en-NZ" sz="1100"/>
                        <a:t>o</a:t>
                      </a:r>
                      <a:r>
                        <a:rPr lang="en-NZ" sz="1100" baseline="0"/>
                        <a:t> not demonstrate the skills required for ensuring consumers are involved in the development and implementation of services. (E.g. co-design, listening behavioural science)</a:t>
                      </a:r>
                      <a:endParaRPr lang="en-NZ" sz="1100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Staff demonstrate limited skills required to ensure consumers are involved in the development and implementation of services</a:t>
                      </a: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(E.g. co-design, listening behavioural science)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Staff use some of the skills required to ensure consumers are involved in the development and implementation of services</a:t>
                      </a: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E.g. co-design, listening behavioural science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Staff fully utilise a variety of skills to ensure consumers are involved in the development and implementation of services</a:t>
                      </a: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E.g. co-design, listening behavioural science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1355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DE2B5A76-A7DB-43A8-81B4-8057BDB834C4}"/>
              </a:ext>
            </a:extLst>
          </p:cNvPr>
          <p:cNvGraphicFramePr>
            <a:graphicFrameLocks noGrp="1"/>
          </p:cNvGraphicFramePr>
          <p:nvPr/>
        </p:nvGraphicFramePr>
        <p:xfrm>
          <a:off x="218395" y="721315"/>
          <a:ext cx="11658600" cy="537033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3891431349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737471754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45495353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879718593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57890925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705195640"/>
                    </a:ext>
                  </a:extLst>
                </a:gridCol>
              </a:tblGrid>
              <a:tr h="996458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</a:t>
                      </a:r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991265"/>
                  </a:ext>
                </a:extLst>
              </a:tr>
              <a:tr h="1753910">
                <a:tc rowSpan="2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Experience – </a:t>
                      </a:r>
                    </a:p>
                    <a:p>
                      <a:pPr lvl="0"/>
                      <a:endParaRPr lang="en-NZ" sz="1200" b="1"/>
                    </a:p>
                    <a:p>
                      <a:pPr lvl="0"/>
                      <a:r>
                        <a:rPr lang="en-NZ" sz="1200" b="1"/>
                        <a:t>Systems in place to capture consumer experience and act upon the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some options for consumers to provide feedback</a:t>
                      </a:r>
                    </a:p>
                    <a:p>
                      <a:pPr lvl="0"/>
                      <a:endParaRPr lang="en-NZ" sz="1100"/>
                    </a:p>
                    <a:p>
                      <a:pPr lvl="0"/>
                      <a:r>
                        <a:rPr lang="en-NZ" sz="1100"/>
                        <a:t>It is not always clear</a:t>
                      </a:r>
                      <a:r>
                        <a:rPr lang="en-NZ" sz="1100" baseline="0"/>
                        <a:t> whether feedback is acknowledged.</a:t>
                      </a:r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>
                        <a:buNone/>
                      </a:pPr>
                      <a:r>
                        <a:rPr lang="en-NZ" sz="1100" baseline="0"/>
                        <a:t>Feedback is collected but not acted upon. </a:t>
                      </a:r>
                      <a:r>
                        <a:rPr lang="en-NZ" sz="1100"/>
                        <a:t> </a:t>
                      </a:r>
                      <a:endParaRPr lang="en-NZ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some options for consumers to provide feedback</a:t>
                      </a:r>
                    </a:p>
                    <a:p>
                      <a:pPr lvl="0"/>
                      <a:endParaRPr lang="en-NZ" sz="1100"/>
                    </a:p>
                    <a:p>
                      <a:pPr lvl="0"/>
                      <a:r>
                        <a:rPr lang="en-NZ" sz="1100"/>
                        <a:t>Certain forms of</a:t>
                      </a:r>
                      <a:r>
                        <a:rPr lang="en-NZ" sz="1100" baseline="0"/>
                        <a:t> feedback are acknowledged and responded to.</a:t>
                      </a:r>
                      <a:endParaRPr lang="en-NZ" sz="110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="0" i="0" u="none" strike="noStrike" baseline="0">
                          <a:latin typeface="Calibri"/>
                        </a:rPr>
                        <a:t>Limited elements of feedback are used to address issues and improve the services provided.</a:t>
                      </a:r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a range of options for consumers to provide feedback.</a:t>
                      </a:r>
                    </a:p>
                    <a:p>
                      <a:pPr lvl="0"/>
                      <a:r>
                        <a:rPr lang="en-NZ" sz="1100" baseline="0"/>
                        <a:t>No matter what form the feedback takes it is acknowledged and responded to.</a:t>
                      </a:r>
                      <a:endParaRPr lang="en-NZ" sz="1100"/>
                    </a:p>
                    <a:p>
                      <a:pPr lvl="0">
                        <a:buNone/>
                      </a:pPr>
                      <a:r>
                        <a:rPr lang="en-NZ" sz="1100" baseline="0"/>
                        <a:t>Most elements of feedback are used to </a:t>
                      </a:r>
                      <a:r>
                        <a:rPr lang="en-NZ" sz="1100" b="0" i="0" u="none" strike="noStrike" baseline="0">
                          <a:latin typeface="Calibri"/>
                        </a:rPr>
                        <a:t>address issues and improve the services provided.</a:t>
                      </a:r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a wide range of options for consumers to provide feedback.</a:t>
                      </a:r>
                    </a:p>
                    <a:p>
                      <a:pPr lvl="0"/>
                      <a:endParaRPr lang="en-NZ" sz="1100"/>
                    </a:p>
                    <a:p>
                      <a:pPr lvl="0"/>
                      <a:r>
                        <a:rPr lang="en-NZ" sz="1100" baseline="0"/>
                        <a:t>No matter what form the feedback takes it is acknowledged and responded to. </a:t>
                      </a:r>
                      <a:endParaRPr lang="en-NZ" sz="1100"/>
                    </a:p>
                    <a:p>
                      <a:pPr lvl="0">
                        <a:buNone/>
                      </a:pPr>
                      <a:r>
                        <a:rPr lang="en-NZ" sz="1100" baseline="0"/>
                        <a:t>All feedback is used to address issues and improve the services provided.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033274"/>
                  </a:ext>
                </a:extLst>
              </a:tr>
              <a:tr h="1643670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There</a:t>
                      </a:r>
                      <a:r>
                        <a:rPr lang="en-NZ" sz="1100" baseline="0"/>
                        <a:t> is a lack of measures for monitoring patient experience and feedback.</a:t>
                      </a:r>
                      <a:endParaRPr lang="en-NZ" sz="1100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  <a:p>
                      <a:pPr marL="0" lvl="0" indent="0">
                        <a:buNone/>
                      </a:pPr>
                      <a:r>
                        <a:rPr lang="en-NZ" sz="1100"/>
                        <a:t>Actions on feedback do not occur or are hidden from staff &amp; consumers.</a:t>
                      </a:r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and this information is shared with staff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="0" i="0" u="none" strike="noStrike">
                          <a:latin typeface="Calibri"/>
                        </a:rPr>
                        <a:t>Actions taken on some elements of feedback is visible but limited to within the service</a:t>
                      </a:r>
                    </a:p>
                    <a:p>
                      <a:pPr lvl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and this information is shared with staff and consumers.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aseline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Regular a</a:t>
                      </a:r>
                      <a:r>
                        <a:rPr lang="en-NZ" sz="1100" b="0" i="0" u="none" strike="noStrike" baseline="0">
                          <a:latin typeface="Calibri"/>
                        </a:rPr>
                        <a:t>ctions are taken on feedback and these are visible across the service.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and this information is shared with staff and consumers. Reporting is regular and timely.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Actions taken on feedback is consistent, transparent and visible across the wider system.</a:t>
                      </a:r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46129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2AD7272A-6B19-4166-8A90-2834AE1FAD4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4002" y="152403"/>
          <a:ext cx="11658600" cy="657384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99835789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978724538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919660056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389122764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189108788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973356009"/>
                    </a:ext>
                  </a:extLst>
                </a:gridCol>
              </a:tblGrid>
              <a:tr h="843607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</a:t>
                      </a:r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223908"/>
                  </a:ext>
                </a:extLst>
              </a:tr>
              <a:tr h="432172">
                <a:tc rowSpan="4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Engagement – </a:t>
                      </a:r>
                    </a:p>
                    <a:p>
                      <a:pPr lvl="0"/>
                      <a:r>
                        <a:rPr lang="en-NZ" sz="1200" b="1"/>
                        <a:t>The environment to support community engagement</a:t>
                      </a:r>
                      <a:r>
                        <a:rPr lang="en-NZ" sz="1200" b="1" baseline="0"/>
                        <a:t> </a:t>
                      </a:r>
                      <a:endParaRPr lang="en-NZ" sz="1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rarely sought when looking at changes and improvements. 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sometimes sought when looking at changes and improvements.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Representation is limited to those immediately affected by the change.  Processes are not clear or transparent. 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regularly sought when looking at changes and improvements.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Representation is expanded to include various groups/stakeholders.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Processes are clear and transparent.  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always sought when looking at changes and improvements. </a:t>
                      </a:r>
                      <a:endParaRPr lang="en-US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="0" i="0" u="none" strike="noStrike" baseline="0">
                          <a:latin typeface="Calibri"/>
                        </a:rPr>
                        <a:t>Diverse representation reflects the population.  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Processes are clear and transparent, and  consumers are advised how they have influenced change and decision making.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530172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Co-design is not understood or used by staff </a:t>
                      </a:r>
                      <a:r>
                        <a:rPr lang="en-NZ" sz="1100" baseline="0"/>
                        <a:t>when looking at changes and improvements. 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Co-design is a method that is understood by some staff but has not been used by </a:t>
                      </a:r>
                      <a:r>
                        <a:rPr lang="en-NZ" sz="1100" baseline="0"/>
                        <a:t>when looking at changes and improvements. 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Co-design is </a:t>
                      </a:r>
                      <a:r>
                        <a:rPr lang="en-NZ" sz="1100" baseline="0"/>
                        <a:t>used and applied by parts of the service. Co-design is regularly used to improve the system for staff and consumers.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Co-design is </a:t>
                      </a:r>
                      <a:r>
                        <a:rPr lang="en-NZ" sz="1100" baseline="0"/>
                        <a:t>used and applied throughout the whole service. Co-design is always used to improve the system for staff and consumers.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092688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not well understood or discussed.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understood and discussed by some staff. </a:t>
                      </a:r>
                      <a:endParaRPr lang="en-NZ" sz="1100"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There is an intent to achieve equity for the community.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widely understood and discussed. 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There is intent and planning to achieve equity for the community.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understood and discussed. There is an intent to achieve equity for the community and actions taken towards achieving it.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395360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There is limited</a:t>
                      </a:r>
                      <a:r>
                        <a:rPr lang="en-NZ" sz="1100" baseline="0"/>
                        <a:t> evidence that the organisation encourages a diverse workforce.</a:t>
                      </a:r>
                    </a:p>
                    <a:p>
                      <a:pPr marL="0" lvl="0" indent="0">
                        <a:buNone/>
                      </a:pPr>
                      <a:endParaRPr lang="en-NZ" sz="11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The</a:t>
                      </a:r>
                      <a:r>
                        <a:rPr lang="en-NZ" sz="1100" baseline="0"/>
                        <a:t> organisation encourages a diverse workforce through recruitment but the community we serve is not reflected in our workforce.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aseline="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</a:t>
                      </a:r>
                      <a:r>
                        <a:rPr lang="en-NZ" sz="1100" baseline="0"/>
                        <a:t> organisation is working toward a diverse workforce through recruitment and the community we serve is somewhat reflected in our workforce.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</a:t>
                      </a:r>
                      <a:r>
                        <a:rPr lang="en-NZ" sz="1100" baseline="0"/>
                        <a:t> organisation employs a diverse workforce through strategic recruitment and the community we serve is fully reflected. 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Consumers are included on interview panels where appropriate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0933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FAE0439-E6DD-479A-B452-E8CC50DB14BF}"/>
              </a:ext>
            </a:extLst>
          </p:cNvPr>
          <p:cNvGraphicFramePr>
            <a:graphicFrameLocks noGrp="1"/>
          </p:cNvGraphicFramePr>
          <p:nvPr/>
        </p:nvGraphicFramePr>
        <p:xfrm>
          <a:off x="128180" y="121871"/>
          <a:ext cx="11810298" cy="657572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68383">
                  <a:extLst>
                    <a:ext uri="{9D8B030D-6E8A-4147-A177-3AD203B41FA5}">
                      <a16:colId xmlns:a16="http://schemas.microsoft.com/office/drawing/2014/main" val="836795191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2753207672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2124646804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1828675852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1731237802"/>
                    </a:ext>
                  </a:extLst>
                </a:gridCol>
                <a:gridCol w="1968383">
                  <a:extLst>
                    <a:ext uri="{9D8B030D-6E8A-4147-A177-3AD203B41FA5}">
                      <a16:colId xmlns:a16="http://schemas.microsoft.com/office/drawing/2014/main" val="2830626240"/>
                    </a:ext>
                  </a:extLst>
                </a:gridCol>
              </a:tblGrid>
              <a:tr h="1043110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</a:t>
                      </a:r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965734"/>
                  </a:ext>
                </a:extLst>
              </a:tr>
              <a:tr h="2119926">
                <a:tc rowSpan="3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Responsiveness</a:t>
                      </a:r>
                      <a:r>
                        <a:rPr lang="en-NZ" sz="1200" b="1" baseline="0"/>
                        <a:t> – </a:t>
                      </a:r>
                    </a:p>
                    <a:p>
                      <a:pPr lvl="0"/>
                      <a:r>
                        <a:rPr lang="en-NZ" sz="1200" b="1" baseline="0"/>
                        <a:t>Responding to and acting on what consumers are saying about the service and having the right information at the right time for consumers accessing services</a:t>
                      </a:r>
                      <a:endParaRPr lang="en-NZ" sz="1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is</a:t>
                      </a:r>
                      <a:r>
                        <a:rPr lang="en-NZ" sz="1100" baseline="0"/>
                        <a:t> a lack of</a:t>
                      </a:r>
                      <a:r>
                        <a:rPr lang="en-NZ" sz="1100"/>
                        <a:t> systems in place to capture</a:t>
                      </a:r>
                      <a:r>
                        <a:rPr lang="en-NZ" sz="1100" baseline="0"/>
                        <a:t> and </a:t>
                      </a:r>
                      <a:r>
                        <a:rPr lang="en-NZ" sz="1100"/>
                        <a:t>understand the views and experience of consumers and whānau or to</a:t>
                      </a:r>
                      <a:r>
                        <a:rPr lang="en-NZ" sz="1100" baseline="0"/>
                        <a:t> respond to them. </a:t>
                      </a:r>
                      <a:r>
                        <a:rPr lang="en-NZ" sz="1100"/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There are emerging systems in place to capture and understand the views and experience of consumers and whānau, respond to them and share this</a:t>
                      </a:r>
                      <a:r>
                        <a:rPr lang="en-NZ" sz="1100" baseline="0"/>
                        <a:t> information with consumers and the organisation</a:t>
                      </a:r>
                      <a:r>
                        <a:rPr lang="en-NZ" sz="1100"/>
                        <a:t> </a:t>
                      </a:r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There are established systems in place to capture and understand the views and experience of consumers and whānau, respond to them and share this</a:t>
                      </a:r>
                      <a:r>
                        <a:rPr lang="en-NZ" sz="1100" baseline="0"/>
                        <a:t> information with consumers and the organisation.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Information captured reflects some of the community groups we serve.</a:t>
                      </a:r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There are established systems in place to capture and understand the views and experience of consumers and whānau, respond to them and share this</a:t>
                      </a:r>
                      <a:r>
                        <a:rPr lang="en-NZ" sz="1100" baseline="0"/>
                        <a:t> information with consumers and the organisation. 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We ensure we are capturing diverse feedback that fully reflects the communities we serve. (E.g. M</a:t>
                      </a:r>
                      <a:r>
                        <a:rPr lang="en-NZ" sz="1100"/>
                        <a:t>āori, Pacific, youth, older, different socioeconomic</a:t>
                      </a:r>
                      <a:r>
                        <a:rPr lang="en-NZ" sz="1100" baseline="0"/>
                        <a:t> groups, LGBTQI+)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861832"/>
                  </a:ext>
                </a:extLst>
              </a:tr>
              <a:tr h="116069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Information and resources</a:t>
                      </a:r>
                      <a:r>
                        <a:rPr lang="en-NZ" sz="1100" baseline="0"/>
                        <a:t> a</a:t>
                      </a:r>
                      <a:r>
                        <a:rPr lang="en-NZ" sz="1100"/>
                        <a:t>re developed without consultation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Information and resources</a:t>
                      </a:r>
                      <a:r>
                        <a:rPr lang="en-NZ" sz="1100" baseline="0"/>
                        <a:t> a</a:t>
                      </a:r>
                      <a:r>
                        <a:rPr lang="en-NZ" sz="1100"/>
                        <a:t>re developed with</a:t>
                      </a:r>
                      <a:r>
                        <a:rPr lang="en-NZ" sz="1100" baseline="0"/>
                        <a:t> some consumer input </a:t>
                      </a: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Information and resources</a:t>
                      </a:r>
                      <a:r>
                        <a:rPr lang="en-NZ" sz="1100" baseline="0"/>
                        <a:t> a</a:t>
                      </a:r>
                      <a:r>
                        <a:rPr lang="en-NZ" sz="1100"/>
                        <a:t>re regularly co-designed with consumers and address the needs of </a:t>
                      </a:r>
                      <a:r>
                        <a:rPr lang="en-NZ" sz="1100" b="0" i="0" u="none" strike="noStrike">
                          <a:latin typeface="Calibri"/>
                        </a:rPr>
                        <a:t>some of the community groups we serve.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Information and resources</a:t>
                      </a:r>
                      <a:r>
                        <a:rPr lang="en-NZ" sz="1100" baseline="0"/>
                        <a:t> a</a:t>
                      </a:r>
                      <a:r>
                        <a:rPr lang="en-NZ" sz="1100"/>
                        <a:t>re always co-designed with consumers </a:t>
                      </a:r>
                      <a:r>
                        <a:rPr lang="en-NZ" sz="1100" b="0" i="0" u="none" strike="noStrike">
                          <a:latin typeface="Calibri"/>
                        </a:rPr>
                        <a:t>and fully address the needs of the community groups we serve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542893"/>
                  </a:ext>
                </a:extLst>
              </a:tr>
              <a:tr h="1494019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Staff</a:t>
                      </a:r>
                      <a:r>
                        <a:rPr lang="en-NZ" sz="1100" baseline="0"/>
                        <a:t> d</a:t>
                      </a:r>
                      <a:r>
                        <a:rPr lang="en-NZ" sz="1100"/>
                        <a:t>o</a:t>
                      </a:r>
                      <a:r>
                        <a:rPr lang="en-NZ" sz="1100" baseline="0"/>
                        <a:t> not demonstrate the skills required for ensuring consumers are involved in the development and implementation of services. (E.g. co-design, listening behavioural science)</a:t>
                      </a:r>
                      <a:endParaRPr lang="en-NZ" sz="1100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Staff demonstrate limited skills required to ensure consumers are involved in the development and implementation of services</a:t>
                      </a: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(E.g. co-design, listening behavioural science)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Staff use some of the skills required to ensure consumers are involved in the development and implementation of services</a:t>
                      </a: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E.g. co-design, listening behavioural science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Staff fully utilise a variety of skills to ensure consumers are involved in the development and implementation of services</a:t>
                      </a: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E.g. co-design, listening behavioural science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433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C7BCD1C8-B274-4076-9914-E86F838F896E}"/>
              </a:ext>
            </a:extLst>
          </p:cNvPr>
          <p:cNvGraphicFramePr>
            <a:graphicFrameLocks noGrp="1"/>
          </p:cNvGraphicFramePr>
          <p:nvPr/>
        </p:nvGraphicFramePr>
        <p:xfrm>
          <a:off x="218395" y="721315"/>
          <a:ext cx="11658600" cy="537033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115923656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840773157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59378616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419880428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80685016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760044738"/>
                    </a:ext>
                  </a:extLst>
                </a:gridCol>
              </a:tblGrid>
              <a:tr h="996458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</a:t>
                      </a:r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55544"/>
                  </a:ext>
                </a:extLst>
              </a:tr>
              <a:tr h="1753910">
                <a:tc rowSpan="2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Experience – </a:t>
                      </a:r>
                    </a:p>
                    <a:p>
                      <a:pPr lvl="0"/>
                      <a:endParaRPr lang="en-NZ" sz="1200" b="1"/>
                    </a:p>
                    <a:p>
                      <a:pPr lvl="0"/>
                      <a:r>
                        <a:rPr lang="en-NZ" sz="1200" b="1"/>
                        <a:t>Systems in place to capture consumer experience and act upon the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some options for consumers to provide feedback</a:t>
                      </a:r>
                    </a:p>
                    <a:p>
                      <a:pPr lvl="0"/>
                      <a:endParaRPr lang="en-NZ" sz="1100"/>
                    </a:p>
                    <a:p>
                      <a:pPr lvl="0"/>
                      <a:r>
                        <a:rPr lang="en-NZ" sz="1100"/>
                        <a:t>It is not always clear</a:t>
                      </a:r>
                      <a:r>
                        <a:rPr lang="en-NZ" sz="1100" baseline="0"/>
                        <a:t> whether feedback is acknowledged.</a:t>
                      </a:r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>
                        <a:buNone/>
                      </a:pPr>
                      <a:r>
                        <a:rPr lang="en-NZ" sz="1100" baseline="0"/>
                        <a:t>Feedback is collected but not acted upon. </a:t>
                      </a:r>
                      <a:r>
                        <a:rPr lang="en-NZ" sz="1100"/>
                        <a:t> </a:t>
                      </a:r>
                      <a:endParaRPr lang="en-NZ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some options for consumers to provide feedback</a:t>
                      </a:r>
                    </a:p>
                    <a:p>
                      <a:pPr lvl="0"/>
                      <a:endParaRPr lang="en-NZ" sz="1100"/>
                    </a:p>
                    <a:p>
                      <a:pPr lvl="0"/>
                      <a:r>
                        <a:rPr lang="en-NZ" sz="1100"/>
                        <a:t>Certain forms of</a:t>
                      </a:r>
                      <a:r>
                        <a:rPr lang="en-NZ" sz="1100" baseline="0"/>
                        <a:t> feedback are acknowledged and responded to.</a:t>
                      </a:r>
                      <a:endParaRPr lang="en-NZ" sz="110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="0" i="0" u="none" strike="noStrike" baseline="0">
                          <a:latin typeface="Calibri"/>
                        </a:rPr>
                        <a:t>Limited elements of feedback are used to address issues and improve the services provided.</a:t>
                      </a:r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a range of options for consumers to provide feedback.</a:t>
                      </a:r>
                    </a:p>
                    <a:p>
                      <a:pPr lvl="0"/>
                      <a:r>
                        <a:rPr lang="en-NZ" sz="1100" baseline="0"/>
                        <a:t>No matter what form the feedback takes it is acknowledged and responded to.</a:t>
                      </a:r>
                      <a:endParaRPr lang="en-NZ" sz="1100"/>
                    </a:p>
                    <a:p>
                      <a:pPr lvl="0">
                        <a:buNone/>
                      </a:pPr>
                      <a:r>
                        <a:rPr lang="en-NZ" sz="1100" baseline="0"/>
                        <a:t>Most elements of feedback are used to </a:t>
                      </a:r>
                      <a:r>
                        <a:rPr lang="en-NZ" sz="1100" b="0" i="0" u="none" strike="noStrike" baseline="0">
                          <a:latin typeface="Calibri"/>
                        </a:rPr>
                        <a:t>address issues and improve the services provided.</a:t>
                      </a:r>
                    </a:p>
                    <a:p>
                      <a:pPr lvl="0">
                        <a:buNone/>
                      </a:pPr>
                      <a:endParaRPr lang="en-NZ" sz="1100" baseline="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a wide range of options for consumers to provide feedback.</a:t>
                      </a:r>
                    </a:p>
                    <a:p>
                      <a:pPr lvl="0"/>
                      <a:endParaRPr lang="en-NZ" sz="1100"/>
                    </a:p>
                    <a:p>
                      <a:pPr lvl="0"/>
                      <a:r>
                        <a:rPr lang="en-NZ" sz="1100" baseline="0"/>
                        <a:t>No matter what form the feedback takes it is acknowledged and responded to. </a:t>
                      </a:r>
                      <a:endParaRPr lang="en-NZ" sz="1100"/>
                    </a:p>
                    <a:p>
                      <a:pPr lvl="0">
                        <a:buNone/>
                      </a:pPr>
                      <a:r>
                        <a:rPr lang="en-NZ" sz="1100" baseline="0"/>
                        <a:t>All feedback is used to address issues and improve the services provided.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355462"/>
                  </a:ext>
                </a:extLst>
              </a:tr>
              <a:tr h="1643670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There</a:t>
                      </a:r>
                      <a:r>
                        <a:rPr lang="en-NZ" sz="1100" baseline="0"/>
                        <a:t> is a lack of measures for monitoring patient experience and feedback.</a:t>
                      </a:r>
                      <a:endParaRPr lang="en-NZ" sz="1100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  <a:p>
                      <a:pPr marL="0" lvl="0" indent="0">
                        <a:buNone/>
                      </a:pPr>
                      <a:r>
                        <a:rPr lang="en-NZ" sz="1100"/>
                        <a:t>Actions on feedback do not occur or are hidden from staff &amp; consumers.</a:t>
                      </a:r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and this information is shared with staff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="0" i="0" u="none" strike="noStrike">
                          <a:latin typeface="Calibri"/>
                        </a:rPr>
                        <a:t>Actions taken on some elements of feedback is visible but limited to within the service</a:t>
                      </a:r>
                    </a:p>
                    <a:p>
                      <a:pPr lvl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and this information is shared with staff and consumers.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aseline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Regular a</a:t>
                      </a:r>
                      <a:r>
                        <a:rPr lang="en-NZ" sz="1100" b="0" i="0" u="none" strike="noStrike" baseline="0">
                          <a:latin typeface="Calibri"/>
                        </a:rPr>
                        <a:t>ctions are taken on feedback and these are visible across the service.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and this information is shared with staff and consumers. Reporting is regular and timely.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Actions taken on feedback is consistent, transparent and visible across the wider system.</a:t>
                      </a:r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0067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79229402-954A-4092-BAD0-C7B680B3D6C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4002" y="152403"/>
          <a:ext cx="11658600" cy="64008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3646858955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49960113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618535697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246025337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2972033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748249108"/>
                    </a:ext>
                  </a:extLst>
                </a:gridCol>
              </a:tblGrid>
              <a:tr h="843607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 and comments</a:t>
                      </a:r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873164"/>
                  </a:ext>
                </a:extLst>
              </a:tr>
              <a:tr h="432172">
                <a:tc rowSpan="4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Engagement – </a:t>
                      </a:r>
                    </a:p>
                    <a:p>
                      <a:pPr lvl="0"/>
                      <a:r>
                        <a:rPr lang="en-NZ" sz="1200" b="1"/>
                        <a:t>The environment to support community engagement</a:t>
                      </a:r>
                      <a:r>
                        <a:rPr lang="en-NZ" sz="1200" b="1" baseline="0"/>
                        <a:t> </a:t>
                      </a:r>
                      <a:endParaRPr lang="en-NZ" sz="1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rarely sought when looking at changes and improvements. </a:t>
                      </a:r>
                    </a:p>
                    <a:p>
                      <a:pPr marL="0" lvl="0" indent="0">
                        <a:buNone/>
                      </a:pPr>
                      <a:endParaRPr lang="en-NZ" sz="1100" baseline="0"/>
                    </a:p>
                    <a:p>
                      <a:pPr marL="0" lvl="0" indent="0">
                        <a:buNone/>
                      </a:pPr>
                      <a:endParaRPr lang="en-NZ" sz="1100" baseline="0"/>
                    </a:p>
                    <a:p>
                      <a:pPr marL="0" lvl="0" indent="0">
                        <a:buNone/>
                      </a:pPr>
                      <a:endParaRPr lang="en-NZ" sz="1100" baseline="0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kern="1200">
                          <a:solidFill>
                            <a:srgbClr val="000000"/>
                          </a:solidFill>
                          <a:latin typeface="Calibri"/>
                        </a:rPr>
                        <a:t>Consumer input is sometimes sought when looking at changes and improvements.</a:t>
                      </a:r>
                    </a:p>
                    <a:p>
                      <a:pPr marL="0" marR="0" lvl="0" indent="0" algn="l" defTabSz="91440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kern="1200">
                          <a:solidFill>
                            <a:srgbClr val="000000"/>
                          </a:solidFill>
                          <a:latin typeface="Calibri"/>
                        </a:rPr>
                        <a:t>Representation is limited to those immediately affected by the change.  Processes are not clear or transparent. </a:t>
                      </a:r>
                    </a:p>
                    <a:p>
                      <a:pPr marL="0" lvl="0" indent="0" algn="l" defTabSz="914400" rtl="0" hangingPunct="1">
                        <a:buNone/>
                      </a:pPr>
                      <a:endParaRPr lang="en-NZ" sz="1100" kern="120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kern="1200">
                          <a:solidFill>
                            <a:srgbClr val="000000"/>
                          </a:solidFill>
                          <a:latin typeface="Calibri"/>
                        </a:rPr>
                        <a:t>Consumer input is regularly sought when looking at changes and improvements.</a:t>
                      </a:r>
                    </a:p>
                    <a:p>
                      <a:pPr marL="0" marR="0" lvl="0" indent="0" algn="l" defTabSz="91440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kern="1200">
                          <a:solidFill>
                            <a:srgbClr val="000000"/>
                          </a:solidFill>
                          <a:latin typeface="Calibri"/>
                        </a:rPr>
                        <a:t>Representation is expanded to include various groups/stakeholders.</a:t>
                      </a:r>
                    </a:p>
                    <a:p>
                      <a:pPr marL="0" marR="0" lvl="0" indent="0" algn="l" defTabSz="91440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kern="1200">
                          <a:solidFill>
                            <a:srgbClr val="000000"/>
                          </a:solidFill>
                          <a:latin typeface="Calibri"/>
                        </a:rPr>
                        <a:t>Processes are clear and transparent.  </a:t>
                      </a:r>
                    </a:p>
                    <a:p>
                      <a:pPr marL="0" lvl="0" indent="0" algn="l" defTabSz="914400" rtl="0" hangingPunct="1">
                        <a:buNone/>
                      </a:pPr>
                      <a:endParaRPr lang="en-NZ" sz="1100" kern="120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Consumer input</a:t>
                      </a:r>
                      <a:r>
                        <a:rPr lang="en-NZ" sz="1100" baseline="0"/>
                        <a:t> is always sought when looking at changes and improvements. </a:t>
                      </a:r>
                      <a:endParaRPr lang="en-US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="0" i="0" u="none" strike="noStrike" baseline="0">
                          <a:latin typeface="Calibri"/>
                        </a:rPr>
                        <a:t>Diverse representation reflects the population.  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Processes are clear and transparent, and  consumers are advised how they have influenced change and decision making.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824097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The consumer council is newly established, with a lack of resources, systems, and processes.</a:t>
                      </a:r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The consumer council is newly established, partially resourced, and evaluation has not yet occurred</a:t>
                      </a:r>
                    </a:p>
                  </a:txBody>
                  <a:tcP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 consumer council is well established, partially resourced, and occasionally evaluated.</a:t>
                      </a:r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The consumer council is well established, resourced, and regularly evaluated.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791869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not well understood or discussed.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understood and discussed by some staff. </a:t>
                      </a:r>
                      <a:endParaRPr lang="en-NZ" sz="1100"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There is an intent to achieve equity for the community.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widely understood and discussed. 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 baseline="0"/>
                        <a:t>There is intent and planning to achieve equity for the community.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Equity is</a:t>
                      </a:r>
                      <a:r>
                        <a:rPr lang="en-NZ" sz="1100" baseline="0"/>
                        <a:t> a principle that is understood and discussed. There is an intent to achieve equity for the community and actions taken towards achieving it.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800589"/>
                  </a:ext>
                </a:extLst>
              </a:tr>
              <a:tr h="43217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Membership</a:t>
                      </a:r>
                      <a:r>
                        <a:rPr lang="en-NZ" sz="1100" baseline="0"/>
                        <a:t> of the consumer council lacks diversity and there is a lack of evidence that the organisation has tried to recruit to ensure membership represents the population we serve.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Membership</a:t>
                      </a:r>
                      <a:r>
                        <a:rPr lang="en-NZ" sz="1100" baseline="0"/>
                        <a:t> of the consumer council lacks diversity but the organisation has tried to recruit to ensure membership represents the population we serve.</a:t>
                      </a:r>
                    </a:p>
                    <a:p>
                      <a:pPr lvl="0"/>
                      <a:endParaRPr lang="en-NZ" sz="1100"/>
                    </a:p>
                  </a:txBody>
                  <a:tcP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100"/>
                        <a:t>Membership of the consumer council</a:t>
                      </a:r>
                      <a:r>
                        <a:rPr lang="en-NZ" sz="1100" baseline="0"/>
                        <a:t> has </a:t>
                      </a:r>
                      <a:r>
                        <a:rPr lang="en-NZ" sz="1100"/>
                        <a:t>some</a:t>
                      </a:r>
                      <a:r>
                        <a:rPr lang="en-NZ" sz="1100" baseline="0"/>
                        <a:t> diversity and the organisation is working towards ensuring the membership represents the population we serve.</a:t>
                      </a:r>
                      <a:endParaRPr lang="en-NZ" sz="1100"/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/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Membership of the consumer council</a:t>
                      </a:r>
                      <a:r>
                        <a:rPr lang="en-NZ" sz="1100" baseline="0"/>
                        <a:t> is diverse and t</a:t>
                      </a:r>
                      <a:r>
                        <a:rPr lang="en-NZ" sz="1100"/>
                        <a:t>he</a:t>
                      </a:r>
                      <a:r>
                        <a:rPr lang="en-NZ" sz="1100" baseline="0"/>
                        <a:t> organisation has a strategy to ensure membership represents the population we serve.</a:t>
                      </a:r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8446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6875F1FF-A10B-4DD9-84A9-8C2761C0FA5E}"/>
              </a:ext>
            </a:extLst>
          </p:cNvPr>
          <p:cNvGraphicFramePr>
            <a:graphicFrameLocks noGrp="1"/>
          </p:cNvGraphicFramePr>
          <p:nvPr/>
        </p:nvGraphicFramePr>
        <p:xfrm>
          <a:off x="88715" y="6227"/>
          <a:ext cx="11849746" cy="665458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74957">
                  <a:extLst>
                    <a:ext uri="{9D8B030D-6E8A-4147-A177-3AD203B41FA5}">
                      <a16:colId xmlns:a16="http://schemas.microsoft.com/office/drawing/2014/main" val="2572996088"/>
                    </a:ext>
                  </a:extLst>
                </a:gridCol>
                <a:gridCol w="1974957">
                  <a:extLst>
                    <a:ext uri="{9D8B030D-6E8A-4147-A177-3AD203B41FA5}">
                      <a16:colId xmlns:a16="http://schemas.microsoft.com/office/drawing/2014/main" val="1438652553"/>
                    </a:ext>
                  </a:extLst>
                </a:gridCol>
                <a:gridCol w="1974957">
                  <a:extLst>
                    <a:ext uri="{9D8B030D-6E8A-4147-A177-3AD203B41FA5}">
                      <a16:colId xmlns:a16="http://schemas.microsoft.com/office/drawing/2014/main" val="2030433077"/>
                    </a:ext>
                  </a:extLst>
                </a:gridCol>
                <a:gridCol w="1974957">
                  <a:extLst>
                    <a:ext uri="{9D8B030D-6E8A-4147-A177-3AD203B41FA5}">
                      <a16:colId xmlns:a16="http://schemas.microsoft.com/office/drawing/2014/main" val="3413354057"/>
                    </a:ext>
                  </a:extLst>
                </a:gridCol>
                <a:gridCol w="1974957">
                  <a:extLst>
                    <a:ext uri="{9D8B030D-6E8A-4147-A177-3AD203B41FA5}">
                      <a16:colId xmlns:a16="http://schemas.microsoft.com/office/drawing/2014/main" val="2201850670"/>
                    </a:ext>
                  </a:extLst>
                </a:gridCol>
                <a:gridCol w="1974957">
                  <a:extLst>
                    <a:ext uri="{9D8B030D-6E8A-4147-A177-3AD203B41FA5}">
                      <a16:colId xmlns:a16="http://schemas.microsoft.com/office/drawing/2014/main" val="3482394781"/>
                    </a:ext>
                  </a:extLst>
                </a:gridCol>
              </a:tblGrid>
              <a:tr h="669404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 and 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893830"/>
                  </a:ext>
                </a:extLst>
              </a:tr>
              <a:tr h="1943950">
                <a:tc rowSpan="4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Responsiveness</a:t>
                      </a:r>
                      <a:r>
                        <a:rPr lang="en-NZ" sz="1200" b="1" baseline="0"/>
                        <a:t> – </a:t>
                      </a:r>
                    </a:p>
                    <a:p>
                      <a:pPr lvl="0"/>
                      <a:r>
                        <a:rPr lang="en-NZ" sz="1200" b="1" baseline="0"/>
                        <a:t>Responding to and acting on what consumers are saying about the service and having the right information at the right time for consumers accessing services</a:t>
                      </a:r>
                      <a:endParaRPr lang="en-NZ" sz="1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000"/>
                        <a:t>There is</a:t>
                      </a:r>
                      <a:r>
                        <a:rPr lang="en-NZ" sz="1000" baseline="0"/>
                        <a:t> a lack of</a:t>
                      </a:r>
                      <a:r>
                        <a:rPr lang="en-NZ" sz="1000"/>
                        <a:t> systems in place to capture</a:t>
                      </a:r>
                      <a:r>
                        <a:rPr lang="en-NZ" sz="1000" baseline="0"/>
                        <a:t> and </a:t>
                      </a:r>
                      <a:r>
                        <a:rPr lang="en-NZ" sz="1000"/>
                        <a:t>understand the views and experience of consumers and whānau or to</a:t>
                      </a:r>
                      <a:r>
                        <a:rPr lang="en-NZ" sz="1000" baseline="0"/>
                        <a:t> respond to them. </a:t>
                      </a:r>
                      <a:r>
                        <a:rPr lang="en-NZ" sz="1000"/>
                        <a:t> </a:t>
                      </a:r>
                    </a:p>
                    <a:p>
                      <a:pPr lvl="0"/>
                      <a:endParaRPr lang="en-NZ" sz="1000"/>
                    </a:p>
                    <a:p>
                      <a:pPr lvl="0"/>
                      <a:endParaRPr lang="en-NZ" sz="1000"/>
                    </a:p>
                    <a:p>
                      <a:pPr lvl="0"/>
                      <a:endParaRPr lang="en-NZ" sz="1000"/>
                    </a:p>
                    <a:p>
                      <a:pPr lvl="0"/>
                      <a:endParaRPr lang="en-NZ" sz="1000"/>
                    </a:p>
                    <a:p>
                      <a:pPr lvl="0"/>
                      <a:r>
                        <a:rPr lang="en-NZ" sz="1000" b="0" i="0" u="none" strike="noStrike" kern="1200" baseline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There are emerging systems in place to capture and understand the views and experience of consumers and whānau, respond to them and share this</a:t>
                      </a:r>
                      <a:r>
                        <a:rPr lang="en-NZ" sz="1000" baseline="0"/>
                        <a:t> information with consumers and the organisation</a:t>
                      </a:r>
                      <a:r>
                        <a:rPr lang="en-NZ" sz="1000"/>
                        <a:t> </a:t>
                      </a:r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/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/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/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/>
                        <a:t>There are established systems in place to capture and understand the views and experience of consumers and whānau, respond to them and share this</a:t>
                      </a:r>
                      <a:r>
                        <a:rPr lang="en-NZ" sz="1000" baseline="0"/>
                        <a:t> information with consumers and the organisation.</a:t>
                      </a:r>
                      <a:endParaRPr lang="en-NZ" sz="10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aseline="0"/>
                        <a:t>Information captured reflects some of the community groups we serve.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There are established systems in place to capture and understand the views and experience of consumers and whānau, respond to them and share this</a:t>
                      </a:r>
                      <a:r>
                        <a:rPr lang="en-NZ" sz="1000" baseline="0"/>
                        <a:t> information with consumers and the organisation. </a:t>
                      </a:r>
                      <a:endParaRPr lang="en-NZ" sz="10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aseline="0"/>
                        <a:t>We are capturing diverse feedback that fully reflects the communities we serve. </a:t>
                      </a:r>
                      <a:r>
                        <a:rPr lang="en-NZ" sz="900" baseline="0"/>
                        <a:t>(E.g. M</a:t>
                      </a:r>
                      <a:r>
                        <a:rPr lang="en-NZ" sz="900"/>
                        <a:t>āori, Pacific, youth, older, different socioeconomic</a:t>
                      </a:r>
                      <a:r>
                        <a:rPr lang="en-NZ" sz="900" baseline="0"/>
                        <a:t> groups, LGBTQI+)</a:t>
                      </a:r>
                      <a:endParaRPr lang="en-NZ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756302"/>
                  </a:ext>
                </a:extLst>
              </a:tr>
              <a:tr h="871377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 b="0" i="0" u="none" strike="noStrike" kern="1200" baseline="0">
                          <a:solidFill>
                            <a:srgbClr val="000000"/>
                          </a:solidFill>
                          <a:latin typeface="Calibri"/>
                        </a:rPr>
                        <a:t>Community voices are not brought to the attention of senior leaders </a:t>
                      </a:r>
                    </a:p>
                    <a:p>
                      <a:pPr lvl="0"/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/>
                        <a:t>Community voices are brought to the attention of senior leaders within the organisation but not acted upon.</a:t>
                      </a:r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 b="0" i="0" u="none" strike="noStrike" kern="1200" baseline="0">
                          <a:solidFill>
                            <a:srgbClr val="000000"/>
                          </a:solidFill>
                          <a:latin typeface="Calibri"/>
                        </a:rPr>
                        <a:t>Community voices are brought to the attention of senior leaders within the organisation and sometimes acted upon</a:t>
                      </a:r>
                      <a:endParaRPr lang="en-NZ" sz="1000"/>
                    </a:p>
                    <a:p>
                      <a:pPr lvl="0"/>
                      <a:endParaRPr lang="en-NZ" sz="1000"/>
                    </a:p>
                  </a:txBody>
                  <a:tcP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/>
                        <a:t>Community voices are brought to the attention of senior leaders within the organisation and always acted upon </a:t>
                      </a:r>
                    </a:p>
                    <a:p>
                      <a:pPr lvl="0"/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698699"/>
                  </a:ext>
                </a:extLst>
              </a:tr>
              <a:tr h="1831662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000"/>
                        <a:t>Information and resources</a:t>
                      </a:r>
                      <a:r>
                        <a:rPr lang="en-NZ" sz="1000" baseline="0"/>
                        <a:t> a</a:t>
                      </a:r>
                      <a:r>
                        <a:rPr lang="en-NZ" sz="1000"/>
                        <a:t>re developed without consultation. </a:t>
                      </a:r>
                    </a:p>
                    <a:p>
                      <a:pPr lvl="0"/>
                      <a:endParaRPr lang="en-NZ" sz="1000"/>
                    </a:p>
                    <a:p>
                      <a:pPr lvl="0"/>
                      <a:endParaRPr lang="en-NZ" sz="1000"/>
                    </a:p>
                    <a:p>
                      <a:pPr lvl="0"/>
                      <a:r>
                        <a:rPr lang="en-NZ" sz="1000"/>
                        <a:t>It is difficult for people to find and access what they need, at the right time (e.g. websites are up-to-date and easy to follow, signage is clear for all groups).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Information and resources</a:t>
                      </a:r>
                      <a:r>
                        <a:rPr lang="en-NZ" sz="1000" baseline="0"/>
                        <a:t> a</a:t>
                      </a:r>
                      <a:r>
                        <a:rPr lang="en-NZ" sz="1000"/>
                        <a:t>re developed with</a:t>
                      </a:r>
                      <a:r>
                        <a:rPr lang="en-NZ" sz="1000" baseline="0"/>
                        <a:t> some consumer input. </a:t>
                      </a:r>
                      <a:endParaRPr lang="en-NZ" sz="10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0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/>
                        <a:t>Some people to find and access what they need, at the right time (e.g. websites are up-to-date and easy to follow, signage is clear for all groups).</a:t>
                      </a: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000"/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Information and resources</a:t>
                      </a:r>
                      <a:r>
                        <a:rPr lang="en-NZ" sz="1000" baseline="0"/>
                        <a:t> a</a:t>
                      </a:r>
                      <a:r>
                        <a:rPr lang="en-NZ" sz="1000"/>
                        <a:t>re regularly co-designed with consumers and address the needs of </a:t>
                      </a:r>
                      <a:r>
                        <a:rPr lang="en-NZ" sz="1000" b="0" i="0" u="none" strike="noStrike">
                          <a:latin typeface="Calibri"/>
                        </a:rPr>
                        <a:t>some of the community groups we serve.</a:t>
                      </a:r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 b="0" i="0" u="none" strike="noStrike" kern="1200" baseline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 b="0" i="0" u="none" strike="noStrike" kern="1200" baseline="0">
                          <a:solidFill>
                            <a:srgbClr val="000000"/>
                          </a:solidFill>
                          <a:latin typeface="Calibri"/>
                        </a:rPr>
                        <a:t>Most people can find and access what they need, at the right time. </a:t>
                      </a:r>
                      <a:r>
                        <a:rPr lang="en-NZ" sz="1000"/>
                        <a:t>(e.g. websites are up-to-date and easy to follow, signage is clear for all groups).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Information and resources</a:t>
                      </a:r>
                      <a:r>
                        <a:rPr lang="en-NZ" sz="1000" baseline="0"/>
                        <a:t> a</a:t>
                      </a:r>
                      <a:r>
                        <a:rPr lang="en-NZ" sz="1000"/>
                        <a:t>re always co-designed with consumers </a:t>
                      </a:r>
                      <a:r>
                        <a:rPr lang="en-NZ" sz="1000" b="0" i="0" u="none" strike="noStrike">
                          <a:latin typeface="Calibri"/>
                        </a:rPr>
                        <a:t>and fully address the needs of the community groups we serve.</a:t>
                      </a:r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000" b="0" i="0" u="none" strike="noStrike">
                        <a:latin typeface="Calibri"/>
                      </a:endParaRPr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="0" i="0" u="none" strike="noStrike">
                          <a:latin typeface="Calibri"/>
                        </a:rPr>
                        <a:t>Everyone can find and access what they need, at the right time. (e.g. websites are up-to-date and easy to follow, signage is clear for all groups).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689854"/>
                  </a:ext>
                </a:extLst>
              </a:tr>
              <a:tr h="1338187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/>
                        <a:t>Staff</a:t>
                      </a:r>
                      <a:r>
                        <a:rPr lang="en-NZ" sz="1000" baseline="0"/>
                        <a:t> d</a:t>
                      </a:r>
                      <a:r>
                        <a:rPr lang="en-NZ" sz="1000"/>
                        <a:t>o</a:t>
                      </a:r>
                      <a:r>
                        <a:rPr lang="en-NZ" sz="1000" baseline="0"/>
                        <a:t> not demonstrate the skills required for ensuring consumers are involved in the development and implementation of services. (E.g. co-design, listening behavioural science)</a:t>
                      </a:r>
                      <a:endParaRPr lang="en-NZ" sz="1000"/>
                    </a:p>
                    <a:p>
                      <a:pPr marL="0" lvl="0" indent="0">
                        <a:buNone/>
                      </a:pPr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aseline="0"/>
                        <a:t>Staff demonstrate limited skills required to ensure consumers are involved in the development and implementation of services</a:t>
                      </a:r>
                      <a:endParaRPr lang="en-NZ" sz="10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 baseline="0"/>
                        <a:t>(E.g. co-design, listening behavioural science)</a:t>
                      </a:r>
                      <a:endParaRPr lang="en-NZ" sz="1000"/>
                    </a:p>
                  </a:txBody>
                  <a:tcP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aseline="0"/>
                        <a:t>Staff demonstrate some of the skills required to ensure consumers are involved in the development and implementation of services</a:t>
                      </a:r>
                      <a:endParaRPr lang="en-NZ" sz="10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 baseline="0"/>
                        <a:t>E.g. co-design, listening behavioural science</a:t>
                      </a:r>
                      <a:endParaRPr lang="en-NZ" sz="1000"/>
                    </a:p>
                    <a:p>
                      <a:pPr lvl="0"/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NZ" sz="1000" baseline="0"/>
                        <a:t>Staff demonstratevariety of skills to ensure consumers are involved in the development and implementation of services</a:t>
                      </a:r>
                      <a:endParaRPr lang="en-NZ" sz="10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000" baseline="0"/>
                        <a:t>E.g. co-design, listening behavioural science</a:t>
                      </a:r>
                      <a:endParaRPr lang="en-NZ" sz="1000"/>
                    </a:p>
                    <a:p>
                      <a:pPr lvl="0"/>
                      <a:endParaRPr lang="en-NZ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7114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6E1D1BEF-BF8B-410A-9DC0-BFEFDBC358E1}"/>
              </a:ext>
            </a:extLst>
          </p:cNvPr>
          <p:cNvGraphicFramePr>
            <a:graphicFrameLocks noGrp="1"/>
          </p:cNvGraphicFramePr>
          <p:nvPr/>
        </p:nvGraphicFramePr>
        <p:xfrm>
          <a:off x="218395" y="717173"/>
          <a:ext cx="11730188" cy="5922468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55032">
                  <a:extLst>
                    <a:ext uri="{9D8B030D-6E8A-4147-A177-3AD203B41FA5}">
                      <a16:colId xmlns:a16="http://schemas.microsoft.com/office/drawing/2014/main" val="2610586629"/>
                    </a:ext>
                  </a:extLst>
                </a:gridCol>
                <a:gridCol w="1955032">
                  <a:extLst>
                    <a:ext uri="{9D8B030D-6E8A-4147-A177-3AD203B41FA5}">
                      <a16:colId xmlns:a16="http://schemas.microsoft.com/office/drawing/2014/main" val="183499439"/>
                    </a:ext>
                  </a:extLst>
                </a:gridCol>
                <a:gridCol w="1955032">
                  <a:extLst>
                    <a:ext uri="{9D8B030D-6E8A-4147-A177-3AD203B41FA5}">
                      <a16:colId xmlns:a16="http://schemas.microsoft.com/office/drawing/2014/main" val="3471884917"/>
                    </a:ext>
                  </a:extLst>
                </a:gridCol>
                <a:gridCol w="1955032">
                  <a:extLst>
                    <a:ext uri="{9D8B030D-6E8A-4147-A177-3AD203B41FA5}">
                      <a16:colId xmlns:a16="http://schemas.microsoft.com/office/drawing/2014/main" val="867534741"/>
                    </a:ext>
                  </a:extLst>
                </a:gridCol>
                <a:gridCol w="1955032">
                  <a:extLst>
                    <a:ext uri="{9D8B030D-6E8A-4147-A177-3AD203B41FA5}">
                      <a16:colId xmlns:a16="http://schemas.microsoft.com/office/drawing/2014/main" val="2697635291"/>
                    </a:ext>
                  </a:extLst>
                </a:gridCol>
                <a:gridCol w="1955032">
                  <a:extLst>
                    <a:ext uri="{9D8B030D-6E8A-4147-A177-3AD203B41FA5}">
                      <a16:colId xmlns:a16="http://schemas.microsoft.com/office/drawing/2014/main" val="3656078615"/>
                    </a:ext>
                  </a:extLst>
                </a:gridCol>
              </a:tblGrid>
              <a:tr h="1134907">
                <a:tc>
                  <a:txBody>
                    <a:bodyPr/>
                    <a:lstStyle/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1 -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 baseline="0"/>
                        <a:t>2 - Consultation</a:t>
                      </a:r>
                      <a:endParaRPr lang="en-NZ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3 – Involvement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4 – Partnership and shared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200"/>
                        <a:t>Examples you could provide to show why you chose this rating and comments</a:t>
                      </a:r>
                    </a:p>
                    <a:p>
                      <a:pPr lvl="0"/>
                      <a:endParaRPr lang="en-NZ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27589"/>
                  </a:ext>
                </a:extLst>
              </a:tr>
              <a:tr h="859773">
                <a:tc rowSpan="4">
                  <a:txBody>
                    <a:bodyPr/>
                    <a:lstStyle/>
                    <a:p>
                      <a:pPr lvl="0"/>
                      <a:r>
                        <a:rPr lang="en-NZ" sz="1200" b="1"/>
                        <a:t>Experience – </a:t>
                      </a:r>
                    </a:p>
                    <a:p>
                      <a:pPr lvl="0"/>
                      <a:endParaRPr lang="en-NZ" sz="1200" b="1"/>
                    </a:p>
                    <a:p>
                      <a:pPr lvl="0"/>
                      <a:r>
                        <a:rPr lang="en-NZ" sz="1200" b="1"/>
                        <a:t>Systems in place to capture consumer experience and act upon the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some options for consumers to provide feedback.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some options for consumers to provide feedback.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a range of options for consumers to provide feedback.</a:t>
                      </a:r>
                    </a:p>
                    <a:p>
                      <a:pPr lvl="0"/>
                      <a:endParaRPr lang="en-NZ" sz="1100"/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NZ" sz="1100"/>
                        <a:t>There are a wide range of options for consumers to provide feedback.</a:t>
                      </a:r>
                    </a:p>
                    <a:p>
                      <a:pPr lvl="0"/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014732"/>
                  </a:ext>
                </a:extLst>
              </a:tr>
              <a:tr h="884179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It is not always clear</a:t>
                      </a:r>
                      <a:r>
                        <a:rPr lang="en-NZ" sz="1100" baseline="0"/>
                        <a:t> whether feedback is acknowledged.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/>
                        <a:t>Certain forms of</a:t>
                      </a:r>
                      <a:r>
                        <a:rPr lang="en-NZ" sz="1100" baseline="0"/>
                        <a:t> feedback are acknowledged and responded to.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No matter what form the feedback takes it is acknowledged and responded to.</a:t>
                      </a:r>
                    </a:p>
                  </a:txBody>
                  <a:tcP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No matter what form the feedback takes it is acknowledged and responded to. </a:t>
                      </a: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267881"/>
                  </a:ext>
                </a:extLst>
              </a:tr>
              <a:tr h="1805528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Feedback is collected but it is not know if it is acted upon. </a:t>
                      </a:r>
                      <a:r>
                        <a:rPr lang="en-NZ" sz="1100"/>
                        <a:t> </a:t>
                      </a:r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="0" i="0" u="none" strike="noStrike" baseline="0">
                          <a:latin typeface="Calibri"/>
                        </a:rPr>
                        <a:t>Some elements of feedback are used to address issues and improve the services provided. Feedback loop is  sometimes closed so we understand how the feedback has influenced decisions and change.</a:t>
                      </a: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100"/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Most elements of feedback are used to </a:t>
                      </a:r>
                      <a:r>
                        <a:rPr lang="en-NZ" sz="1100" b="0" i="0" u="none" strike="noStrike" baseline="0">
                          <a:latin typeface="Calibri"/>
                        </a:rPr>
                        <a:t>address issues and improve the services provided. Feedback loop is mostly closed so we understand how the feedback has influenced decisions and change.</a:t>
                      </a: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Feedback is sought and used to </a:t>
                      </a:r>
                      <a:r>
                        <a:rPr lang="en-NZ" sz="1100" b="0" i="0" u="none" strike="noStrike" baseline="0">
                          <a:latin typeface="Calibri"/>
                        </a:rPr>
                        <a:t>address issues and improve the services provided. Feedback loop is always closed so we understand how the feedback has influenced decisions and change.</a:t>
                      </a:r>
                      <a:endParaRPr lang="en-NZ" sz="1100"/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406231"/>
                  </a:ext>
                </a:extLst>
              </a:tr>
              <a:tr h="1238079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NZ" sz="1100"/>
                        <a:t>There</a:t>
                      </a:r>
                      <a:r>
                        <a:rPr lang="en-NZ" sz="1100" baseline="0"/>
                        <a:t> is a lack of visible measures for monitoring patient experience and feedback.</a:t>
                      </a:r>
                      <a:endParaRPr lang="en-NZ" sz="1100"/>
                    </a:p>
                    <a:p>
                      <a:pPr marL="0" lvl="0" indent="0">
                        <a:buNone/>
                      </a:pPr>
                      <a:endParaRPr lang="en-NZ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but not shared with consumers.</a:t>
                      </a:r>
                      <a:endParaRPr lang="en-NZ" sz="1100"/>
                    </a:p>
                    <a:p>
                      <a:pPr lvl="0"/>
                      <a:endParaRPr lang="en-NZ" sz="110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="0" i="0" u="none" strike="noStrike"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n-NZ" sz="1100"/>
                    </a:p>
                  </a:txBody>
                  <a:tcP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and this information is shared with consumers.</a:t>
                      </a:r>
                      <a:endParaRPr lang="en-NZ" sz="110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aseline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NZ" sz="11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NZ" sz="1100" baseline="0"/>
                        <a:t>Patient experience and feedback is measured and this information is shared with staff and consumers. </a:t>
                      </a: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NZ" sz="11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NZ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50329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rvice-review-template-clinical-services-v2" id="{0032FF93-1FCD-48D4-B64F-89CD030F5D6C}" vid="{C740BBF8-066C-42A5-B17F-877A6273CD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Service-review-template-clinical-services-v2</Template>
  <TotalTime>1</TotalTime>
  <Words>4746</Words>
  <Application>Microsoft Office PowerPoint</Application>
  <PresentationFormat>Widescreen</PresentationFormat>
  <Paragraphs>421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Falyn Cranston</dc:creator>
  <cp:lastModifiedBy>Falyn Cranston</cp:lastModifiedBy>
  <cp:revision>1</cp:revision>
  <cp:lastPrinted>2020-08-24T00:34:15Z</cp:lastPrinted>
  <dcterms:created xsi:type="dcterms:W3CDTF">2021-02-03T03:24:30Z</dcterms:created>
  <dcterms:modified xsi:type="dcterms:W3CDTF">2021-02-03T03:25:34Z</dcterms:modified>
</cp:coreProperties>
</file>