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18"/>
  </p:notesMasterIdLst>
  <p:handoutMasterIdLst>
    <p:handoutMasterId r:id="rId19"/>
  </p:handoutMasterIdLst>
  <p:sldIdLst>
    <p:sldId id="634" r:id="rId7"/>
    <p:sldId id="645" r:id="rId8"/>
    <p:sldId id="643" r:id="rId9"/>
    <p:sldId id="644" r:id="rId10"/>
    <p:sldId id="649" r:id="rId11"/>
    <p:sldId id="652" r:id="rId12"/>
    <p:sldId id="646" r:id="rId13"/>
    <p:sldId id="647" r:id="rId14"/>
    <p:sldId id="641" r:id="rId15"/>
    <p:sldId id="648" r:id="rId16"/>
    <p:sldId id="640" r:id="rId1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lyn Cranston" initials="FC" lastIdx="2" clrIdx="0"/>
  <p:cmAuthor id="1" name="Ying Li" initials="YL" lastIdx="3" clrIdx="1">
    <p:extLst>
      <p:ext uri="{19B8F6BF-5375-455C-9EA6-DF929625EA0E}">
        <p15:presenceInfo xmlns:p15="http://schemas.microsoft.com/office/powerpoint/2012/main" userId="S-1-5-21-2531668961-3742597228-2965933536-2217" providerId="AD"/>
      </p:ext>
    </p:extLst>
  </p:cmAuthor>
  <p:cmAuthor id="2" name="Richard Hamblin" initials="RH" lastIdx="5" clrIdx="2">
    <p:extLst>
      <p:ext uri="{19B8F6BF-5375-455C-9EA6-DF929625EA0E}">
        <p15:presenceInfo xmlns:p15="http://schemas.microsoft.com/office/powerpoint/2012/main" userId="S::HamblinR@hqsc.govt.nz::05c3df07-7369-4097-a045-f171876c13fa" providerId="AD"/>
      </p:ext>
    </p:extLst>
  </p:cmAuthor>
  <p:cmAuthor id="3" name="Ying Li" initials="YL [2]" lastIdx="1" clrIdx="3">
    <p:extLst>
      <p:ext uri="{19B8F6BF-5375-455C-9EA6-DF929625EA0E}">
        <p15:presenceInfo xmlns:p15="http://schemas.microsoft.com/office/powerpoint/2012/main" userId="S::yli@hqsc.govt.nz::3907e681-6cf1-4a4a-9e30-60ecb8c65b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17467E"/>
    <a:srgbClr val="F4C74A"/>
    <a:srgbClr val="0F68B1"/>
    <a:srgbClr val="0D5795"/>
    <a:srgbClr val="71BA41"/>
    <a:srgbClr val="CCFFCC"/>
    <a:srgbClr val="617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F8E80-9E85-4D1B-94C4-6C1C07528F46}" v="5" dt="2020-11-29T21:31:19.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229" autoAdjust="0"/>
  </p:normalViewPr>
  <p:slideViewPr>
    <p:cSldViewPr snapToObjects="1">
      <p:cViewPr varScale="1">
        <p:scale>
          <a:sx n="32" d="100"/>
          <a:sy n="32" d="100"/>
        </p:scale>
        <p:origin x="14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49" d="100"/>
          <a:sy n="49" d="100"/>
        </p:scale>
        <p:origin x="-297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4813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fld id="{694F1A9A-D819-47FF-8651-D7C506795B4E}" type="datetime1">
              <a:rPr lang="en-US"/>
              <a:pPr>
                <a:defRPr/>
              </a:pPr>
              <a:t>2/2/2021</a:t>
            </a:fld>
            <a:endParaRPr lang="en-US"/>
          </a:p>
        </p:txBody>
      </p:sp>
      <p:sp>
        <p:nvSpPr>
          <p:cNvPr id="48132"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4813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A09AE96F-2733-4D59-B2AC-23A72EBE34A3}" type="slidenum">
              <a:rPr lang="en-US"/>
              <a:pPr>
                <a:defRPr/>
              </a:pPr>
              <a:t>‹#›</a:t>
            </a:fld>
            <a:endParaRPr lang="en-US"/>
          </a:p>
        </p:txBody>
      </p:sp>
    </p:spTree>
    <p:extLst>
      <p:ext uri="{BB962C8B-B14F-4D97-AF65-F5344CB8AC3E}">
        <p14:creationId xmlns:p14="http://schemas.microsoft.com/office/powerpoint/2010/main" val="7043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16387"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fld id="{135D72DE-C36B-4421-AE8D-A754AEBCFB5B}" type="datetime1">
              <a:rPr lang="en-US"/>
              <a:pPr>
                <a:defRPr/>
              </a:pPr>
              <a:t>2/2/2021</a:t>
            </a:fld>
            <a:endParaRPr lang="en-US"/>
          </a:p>
        </p:txBody>
      </p:sp>
      <p:sp>
        <p:nvSpPr>
          <p:cNvPr id="32772"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70A6B5D9-B7CA-4AA7-B900-277FA3D4CE6E}" type="slidenum">
              <a:rPr lang="en-US"/>
              <a:pPr>
                <a:defRPr/>
              </a:pPr>
              <a:t>‹#›</a:t>
            </a:fld>
            <a:endParaRPr lang="en-US"/>
          </a:p>
        </p:txBody>
      </p:sp>
    </p:spTree>
    <p:extLst>
      <p:ext uri="{BB962C8B-B14F-4D97-AF65-F5344CB8AC3E}">
        <p14:creationId xmlns:p14="http://schemas.microsoft.com/office/powerpoint/2010/main" val="23899727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9032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51390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71453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838"/>
          </a:xfr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7526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7526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3661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838"/>
          </a:xfr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7526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752600"/>
            <a:ext cx="4038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4648200" y="4038600"/>
            <a:ext cx="4038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77691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11006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Tree>
    <p:extLst>
      <p:ext uri="{BB962C8B-B14F-4D97-AF65-F5344CB8AC3E}">
        <p14:creationId xmlns:p14="http://schemas.microsoft.com/office/powerpoint/2010/main" val="260817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69406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25443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41587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2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394766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73881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Backgrou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9144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a:spLocks noChangeArrowheads="1"/>
          </p:cNvSpPr>
          <p:nvPr/>
        </p:nvSpPr>
        <p:spPr bwMode="auto">
          <a:xfrm>
            <a:off x="3176" y="-9211"/>
            <a:ext cx="91440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NZ"/>
          </a:p>
        </p:txBody>
      </p:sp>
      <p:pic>
        <p:nvPicPr>
          <p:cNvPr id="12" name="Kowhaiwhai for PPT.png" descr="/Users/adrian/Desktop/Kowhaiwhai for PPT.png"/>
          <p:cNvPicPr>
            <a:picLocks noChangeAspect="1"/>
          </p:cNvPicPr>
          <p:nvPr/>
        </p:nvPicPr>
        <p:blipFill>
          <a:blip r:embed="rId3">
            <a:extLst>
              <a:ext uri="{28A0092B-C50C-407E-A947-70E740481C1C}">
                <a14:useLocalDpi xmlns:a14="http://schemas.microsoft.com/office/drawing/2010/main" val="0"/>
              </a:ext>
            </a:extLst>
          </a:blip>
          <a:srcRect r="1753"/>
          <a:stretch>
            <a:fillRect/>
          </a:stretch>
        </p:blipFill>
        <p:spPr bwMode="auto">
          <a:xfrm>
            <a:off x="304800" y="5914743"/>
            <a:ext cx="8839200"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13552"/>
            <a:ext cx="1905000" cy="97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176" y="-9210"/>
            <a:ext cx="9144000" cy="270272"/>
          </a:xfrm>
          <a:prstGeom prst="rect">
            <a:avLst/>
          </a:pr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16" name="TextBox 15"/>
          <p:cNvSpPr txBox="1"/>
          <p:nvPr/>
        </p:nvSpPr>
        <p:spPr>
          <a:xfrm>
            <a:off x="-1588" y="3471391"/>
            <a:ext cx="9144000" cy="769441"/>
          </a:xfrm>
          <a:prstGeom prst="rect">
            <a:avLst/>
          </a:prstGeom>
          <a:noFill/>
        </p:spPr>
        <p:txBody>
          <a:bodyPr wrap="square" rtlCol="0">
            <a:spAutoFit/>
          </a:bodyPr>
          <a:lstStyle/>
          <a:p>
            <a:pPr algn="ctr"/>
            <a:r>
              <a:rPr lang="mi-NZ" sz="4400" b="1" dirty="0"/>
              <a:t>Dashboard terminology</a:t>
            </a:r>
            <a:endParaRPr lang="en-NZ" sz="4400" b="1"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5093" y="980728"/>
            <a:ext cx="4944853" cy="1462801"/>
          </a:xfrm>
          <a:prstGeom prst="rect">
            <a:avLst/>
          </a:prstGeom>
        </p:spPr>
      </p:pic>
      <p:sp>
        <p:nvSpPr>
          <p:cNvPr id="18" name="Flowchart: Card 3"/>
          <p:cNvSpPr/>
          <p:nvPr/>
        </p:nvSpPr>
        <p:spPr>
          <a:xfrm flipV="1">
            <a:off x="398712" y="316549"/>
            <a:ext cx="8750052"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TextBox 18"/>
          <p:cNvSpPr txBox="1"/>
          <p:nvPr/>
        </p:nvSpPr>
        <p:spPr>
          <a:xfrm>
            <a:off x="-1588" y="4407495"/>
            <a:ext cx="9145588" cy="461665"/>
          </a:xfrm>
          <a:prstGeom prst="rect">
            <a:avLst/>
          </a:prstGeom>
          <a:noFill/>
        </p:spPr>
        <p:txBody>
          <a:bodyPr wrap="square" rtlCol="0">
            <a:spAutoFit/>
          </a:bodyPr>
          <a:lstStyle/>
          <a:p>
            <a:pPr algn="ctr"/>
            <a:r>
              <a:rPr lang="mi-NZ" sz="2400" dirty="0">
                <a:solidFill>
                  <a:schemeClr val="bg1">
                    <a:lumMod val="50000"/>
                  </a:schemeClr>
                </a:solidFill>
              </a:rPr>
              <a:t>December 2020</a:t>
            </a:r>
            <a:endParaRPr lang="en-NZ" sz="2400" dirty="0">
              <a:solidFill>
                <a:schemeClr val="bg1">
                  <a:lumMod val="50000"/>
                </a:schemeClr>
              </a:solidFill>
            </a:endParaRPr>
          </a:p>
        </p:txBody>
      </p:sp>
    </p:spTree>
    <p:extLst>
      <p:ext uri="{BB962C8B-B14F-4D97-AF65-F5344CB8AC3E}">
        <p14:creationId xmlns:p14="http://schemas.microsoft.com/office/powerpoint/2010/main" val="283423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CE40-B627-4DFF-A531-4DE1E63E2D7A}"/>
              </a:ext>
            </a:extLst>
          </p:cNvPr>
          <p:cNvSpPr>
            <a:spLocks noGrp="1"/>
          </p:cNvSpPr>
          <p:nvPr>
            <p:ph type="title"/>
          </p:nvPr>
        </p:nvSpPr>
        <p:spPr/>
        <p:txBody>
          <a:bodyPr/>
          <a:lstStyle/>
          <a:p>
            <a:pPr algn="l"/>
            <a:r>
              <a:rPr lang="en-NZ" sz="3200" b="1" dirty="0">
                <a:latin typeface="Arial" panose="020B0604020202020204" pitchFamily="34" charset="0"/>
                <a:cs typeface="Arial" panose="020B0604020202020204" pitchFamily="34" charset="0"/>
              </a:rPr>
              <a:t>Standard deviation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BD6719-F4A3-416D-BE4C-83E9F9AD5EA2}"/>
                  </a:ext>
                </a:extLst>
              </p:cNvPr>
              <p:cNvSpPr>
                <a:spLocks noGrp="1"/>
              </p:cNvSpPr>
              <p:nvPr>
                <p:ph idx="1"/>
              </p:nvPr>
            </p:nvSpPr>
            <p:spPr/>
            <p:txBody>
              <a:bodyPr/>
              <a:lstStyle/>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The standard deviation for each indicator is calculated based on the DHB values as the population using the formula:</a:t>
                </a:r>
              </a:p>
              <a:p>
                <a:pPr marL="0" indent="0">
                  <a:buNone/>
                </a:pPr>
                <a14:m>
                  <m:oMathPara xmlns:m="http://schemas.openxmlformats.org/officeDocument/2006/math">
                    <m:oMathParaPr>
                      <m:jc m:val="centerGroup"/>
                    </m:oMathParaPr>
                    <m:oMath xmlns:m="http://schemas.openxmlformats.org/officeDocument/2006/math">
                      <m:r>
                        <m:rPr>
                          <m:sty m:val="p"/>
                        </m:rPr>
                        <a:rPr lang="el-GR" sz="1800" i="1">
                          <a:latin typeface="Cambria Math" panose="02040503050406030204" pitchFamily="18" charset="0"/>
                          <a:ea typeface="Cambria Math" panose="02040503050406030204" pitchFamily="18" charset="0"/>
                        </a:rPr>
                        <m:t>σ</m:t>
                      </m:r>
                      <m:r>
                        <m:rPr>
                          <m:nor/>
                        </m:rPr>
                        <a:rPr lang="en-NZ" sz="1800">
                          <a:latin typeface="Arial" panose="020B0604020202020204" pitchFamily="34" charset="0"/>
                          <a:ea typeface="Cambria Math" panose="02040503050406030204" pitchFamily="18" charset="0"/>
                          <a:cs typeface="Arial" panose="020B0604020202020204" pitchFamily="34" charset="0"/>
                        </a:rPr>
                        <m:t> =</m:t>
                      </m:r>
                      <m:rad>
                        <m:radPr>
                          <m:degHide m:val="on"/>
                          <m:ctrlPr>
                            <a:rPr lang="en-NZ" sz="1800" i="1">
                              <a:latin typeface="Cambria Math" panose="02040503050406030204" pitchFamily="18" charset="0"/>
                              <a:ea typeface="Cambria Math" panose="02040503050406030204" pitchFamily="18" charset="0"/>
                            </a:rPr>
                          </m:ctrlPr>
                        </m:radPr>
                        <m:deg/>
                        <m:e>
                          <m:f>
                            <m:fPr>
                              <m:ctrlPr>
                                <a:rPr lang="en-NZ" sz="1800" i="1">
                                  <a:latin typeface="Cambria Math" panose="02040503050406030204" pitchFamily="18" charset="0"/>
                                  <a:ea typeface="Cambria Math" panose="02040503050406030204" pitchFamily="18" charset="0"/>
                                </a:rPr>
                              </m:ctrlPr>
                            </m:fPr>
                            <m:num>
                              <m:sSup>
                                <m:sSupPr>
                                  <m:ctrlPr>
                                    <a:rPr lang="en-NZ" sz="1800" i="1">
                                      <a:latin typeface="Cambria Math" panose="02040503050406030204" pitchFamily="18" charset="0"/>
                                      <a:ea typeface="Cambria Math" panose="02040503050406030204" pitchFamily="18" charset="0"/>
                                    </a:rPr>
                                  </m:ctrlPr>
                                </m:sSupPr>
                                <m:e>
                                  <m:nary>
                                    <m:naryPr>
                                      <m:chr m:val="∑"/>
                                      <m:ctrlPr>
                                        <a:rPr lang="en-NZ" sz="1800" i="1">
                                          <a:latin typeface="Cambria Math" panose="02040503050406030204" pitchFamily="18" charset="0"/>
                                          <a:ea typeface="Cambria Math" panose="02040503050406030204" pitchFamily="18" charset="0"/>
                                        </a:rPr>
                                      </m:ctrlPr>
                                    </m:naryPr>
                                    <m:sub>
                                      <m:r>
                                        <m:rPr>
                                          <m:brk m:alnAt="23"/>
                                        </m:rPr>
                                        <a:rPr lang="en-NZ" sz="1800" i="1">
                                          <a:latin typeface="Cambria Math" panose="02040503050406030204" pitchFamily="18" charset="0"/>
                                          <a:ea typeface="Cambria Math" panose="02040503050406030204" pitchFamily="18" charset="0"/>
                                        </a:rPr>
                                        <m:t>𝑖</m:t>
                                      </m:r>
                                      <m:r>
                                        <a:rPr lang="en-NZ" sz="1800" i="1">
                                          <a:latin typeface="Cambria Math" panose="02040503050406030204" pitchFamily="18" charset="0"/>
                                          <a:ea typeface="Cambria Math" panose="02040503050406030204" pitchFamily="18" charset="0"/>
                                        </a:rPr>
                                        <m:t>=1</m:t>
                                      </m:r>
                                    </m:sub>
                                    <m:sup>
                                      <m:r>
                                        <a:rPr lang="en-NZ" sz="1800" i="1">
                                          <a:latin typeface="Cambria Math" panose="02040503050406030204" pitchFamily="18" charset="0"/>
                                          <a:ea typeface="Cambria Math" panose="02040503050406030204" pitchFamily="18" charset="0"/>
                                        </a:rPr>
                                        <m:t>𝑛</m:t>
                                      </m:r>
                                    </m:sup>
                                    <m:e>
                                      <m:r>
                                        <a:rPr lang="en-NZ" sz="1800" i="1">
                                          <a:latin typeface="Cambria Math" panose="02040503050406030204" pitchFamily="18" charset="0"/>
                                          <a:ea typeface="Cambria Math" panose="02040503050406030204" pitchFamily="18" charset="0"/>
                                        </a:rPr>
                                        <m:t>(</m:t>
                                      </m:r>
                                    </m:e>
                                  </m:nary>
                                  <m:sSub>
                                    <m:sSubPr>
                                      <m:ctrlPr>
                                        <a:rPr lang="en-NZ" sz="1800" i="1">
                                          <a:latin typeface="Cambria Math" panose="02040503050406030204" pitchFamily="18" charset="0"/>
                                          <a:ea typeface="Cambria Math" panose="02040503050406030204" pitchFamily="18" charset="0"/>
                                        </a:rPr>
                                      </m:ctrlPr>
                                    </m:sSubPr>
                                    <m:e>
                                      <m:r>
                                        <a:rPr lang="en-NZ" sz="1800" i="1">
                                          <a:latin typeface="Cambria Math" panose="02040503050406030204" pitchFamily="18" charset="0"/>
                                          <a:ea typeface="Cambria Math" panose="02040503050406030204" pitchFamily="18" charset="0"/>
                                        </a:rPr>
                                        <m:t>𝑋</m:t>
                                      </m:r>
                                    </m:e>
                                    <m:sub>
                                      <m:r>
                                        <a:rPr lang="en-NZ" sz="1800" i="1">
                                          <a:latin typeface="Cambria Math" panose="02040503050406030204" pitchFamily="18" charset="0"/>
                                          <a:ea typeface="Cambria Math" panose="02040503050406030204" pitchFamily="18" charset="0"/>
                                        </a:rPr>
                                        <m:t>𝑖</m:t>
                                      </m:r>
                                    </m:sub>
                                  </m:sSub>
                                  <m:r>
                                    <a:rPr lang="en-NZ" sz="1800" i="1">
                                      <a:latin typeface="Cambria Math" panose="02040503050406030204" pitchFamily="18" charset="0"/>
                                      <a:ea typeface="Cambria Math" panose="02040503050406030204" pitchFamily="18" charset="0"/>
                                    </a:rPr>
                                    <m:t>−</m:t>
                                  </m:r>
                                  <m:acc>
                                    <m:accPr>
                                      <m:chr m:val="̅"/>
                                      <m:ctrlPr>
                                        <a:rPr lang="en-NZ" sz="1800" i="1">
                                          <a:latin typeface="Cambria Math" panose="02040503050406030204" pitchFamily="18" charset="0"/>
                                          <a:ea typeface="Cambria Math" panose="02040503050406030204" pitchFamily="18" charset="0"/>
                                        </a:rPr>
                                      </m:ctrlPr>
                                    </m:accPr>
                                    <m:e>
                                      <m:r>
                                        <a:rPr lang="en-NZ" sz="1800" i="1">
                                          <a:latin typeface="Cambria Math" panose="02040503050406030204" pitchFamily="18" charset="0"/>
                                          <a:ea typeface="Cambria Math" panose="02040503050406030204" pitchFamily="18" charset="0"/>
                                        </a:rPr>
                                        <m:t>𝑋</m:t>
                                      </m:r>
                                    </m:e>
                                  </m:acc>
                                  <m:r>
                                    <a:rPr lang="en-NZ" sz="1800" i="1">
                                      <a:latin typeface="Cambria Math" panose="02040503050406030204" pitchFamily="18" charset="0"/>
                                      <a:ea typeface="Cambria Math" panose="02040503050406030204" pitchFamily="18" charset="0"/>
                                    </a:rPr>
                                    <m:t>)</m:t>
                                  </m:r>
                                </m:e>
                                <m:sup>
                                  <m:r>
                                    <a:rPr lang="en-NZ" sz="1800" i="1">
                                      <a:latin typeface="Cambria Math" panose="02040503050406030204" pitchFamily="18" charset="0"/>
                                      <a:ea typeface="Cambria Math" panose="02040503050406030204" pitchFamily="18" charset="0"/>
                                    </a:rPr>
                                    <m:t>2</m:t>
                                  </m:r>
                                </m:sup>
                              </m:sSup>
                            </m:num>
                            <m:den>
                              <m:r>
                                <a:rPr lang="en-NZ" sz="1800" i="1">
                                  <a:latin typeface="Cambria Math" panose="02040503050406030204" pitchFamily="18" charset="0"/>
                                  <a:ea typeface="Cambria Math" panose="02040503050406030204" pitchFamily="18" charset="0"/>
                                </a:rPr>
                                <m:t>𝑛</m:t>
                              </m:r>
                            </m:den>
                          </m:f>
                        </m:e>
                      </m:rad>
                      <m:r>
                        <m:rPr>
                          <m:nor/>
                        </m:rPr>
                        <a:rPr lang="en-NZ" sz="1800">
                          <a:latin typeface="Arial" panose="020B0604020202020204" pitchFamily="34" charset="0"/>
                          <a:ea typeface="Cambria Math" panose="02040503050406030204" pitchFamily="18" charset="0"/>
                          <a:cs typeface="Arial" panose="020B0604020202020204" pitchFamily="34" charset="0"/>
                        </a:rPr>
                        <m:t> </m:t>
                      </m:r>
                    </m:oMath>
                  </m:oMathPara>
                </a14:m>
                <a:endParaRPr lang="en-NZ" sz="1800" dirty="0">
                  <a:latin typeface="Arial" panose="020B0604020202020204" pitchFamily="34" charset="0"/>
                  <a:cs typeface="Arial" panose="020B0604020202020204" pitchFamily="34" charset="0"/>
                </a:endParaRPr>
              </a:p>
              <a:p>
                <a:pPr lvl="1"/>
                <a14:m>
                  <m:oMath xmlns:m="http://schemas.openxmlformats.org/officeDocument/2006/math">
                    <m:r>
                      <a:rPr lang="en-NZ" sz="1800" i="1">
                        <a:latin typeface="Cambria Math" panose="02040503050406030204" pitchFamily="18" charset="0"/>
                        <a:ea typeface="Cambria Math" panose="02040503050406030204" pitchFamily="18" charset="0"/>
                      </a:rPr>
                      <m:t>𝜎</m:t>
                    </m:r>
                  </m:oMath>
                </a14:m>
                <a:r>
                  <a:rPr lang="en-NZ" sz="1800" dirty="0">
                    <a:latin typeface="Arial" panose="020B0604020202020204" pitchFamily="34" charset="0"/>
                    <a:cs typeface="Arial" panose="020B0604020202020204" pitchFamily="34" charset="0"/>
                  </a:rPr>
                  <a:t> is the standard deviation</a:t>
                </a:r>
              </a:p>
              <a:p>
                <a:pPr lvl="1"/>
                <a14:m>
                  <m:oMath xmlns:m="http://schemas.openxmlformats.org/officeDocument/2006/math">
                    <m:sSub>
                      <m:sSubPr>
                        <m:ctrlPr>
                          <a:rPr lang="en-NZ" sz="1800" i="1">
                            <a:latin typeface="Cambria Math" panose="02040503050406030204" pitchFamily="18" charset="0"/>
                            <a:ea typeface="Cambria Math" panose="02040503050406030204" pitchFamily="18" charset="0"/>
                          </a:rPr>
                        </m:ctrlPr>
                      </m:sSubPr>
                      <m:e>
                        <m:r>
                          <a:rPr lang="en-NZ" sz="1800" i="1">
                            <a:latin typeface="Cambria Math" panose="02040503050406030204" pitchFamily="18" charset="0"/>
                            <a:ea typeface="Cambria Math" panose="02040503050406030204" pitchFamily="18" charset="0"/>
                          </a:rPr>
                          <m:t>𝑋</m:t>
                        </m:r>
                      </m:e>
                      <m:sub>
                        <m:r>
                          <a:rPr lang="en-NZ" sz="1800" i="1">
                            <a:latin typeface="Cambria Math" panose="02040503050406030204" pitchFamily="18" charset="0"/>
                            <a:ea typeface="Cambria Math" panose="02040503050406030204" pitchFamily="18" charset="0"/>
                          </a:rPr>
                          <m:t>𝑖</m:t>
                        </m:r>
                      </m:sub>
                    </m:sSub>
                  </m:oMath>
                </a14:m>
                <a:r>
                  <a:rPr lang="en-NZ" sz="1800" dirty="0">
                    <a:latin typeface="Arial" panose="020B0604020202020204" pitchFamily="34" charset="0"/>
                    <a:cs typeface="Arial" panose="020B0604020202020204" pitchFamily="34" charset="0"/>
                  </a:rPr>
                  <a:t> is each DHB value</a:t>
                </a:r>
              </a:p>
              <a:p>
                <a:pPr lvl="1"/>
                <a14:m>
                  <m:oMath xmlns:m="http://schemas.openxmlformats.org/officeDocument/2006/math">
                    <m:acc>
                      <m:accPr>
                        <m:chr m:val="̅"/>
                        <m:ctrlPr>
                          <a:rPr lang="en-NZ" sz="1800" i="1">
                            <a:latin typeface="Cambria Math" panose="02040503050406030204" pitchFamily="18" charset="0"/>
                            <a:ea typeface="Cambria Math" panose="02040503050406030204" pitchFamily="18" charset="0"/>
                          </a:rPr>
                        </m:ctrlPr>
                      </m:accPr>
                      <m:e>
                        <m:r>
                          <a:rPr lang="en-NZ" sz="1800" i="1">
                            <a:latin typeface="Cambria Math" panose="02040503050406030204" pitchFamily="18" charset="0"/>
                            <a:ea typeface="Cambria Math" panose="02040503050406030204" pitchFamily="18" charset="0"/>
                          </a:rPr>
                          <m:t>𝑋</m:t>
                        </m:r>
                      </m:e>
                    </m:acc>
                  </m:oMath>
                </a14:m>
                <a:r>
                  <a:rPr lang="en-NZ" sz="1800" dirty="0">
                    <a:latin typeface="Arial" panose="020B0604020202020204" pitchFamily="34" charset="0"/>
                    <a:ea typeface="Cambria Math" panose="02040503050406030204" pitchFamily="18" charset="0"/>
                    <a:cs typeface="Arial" panose="020B0604020202020204" pitchFamily="34" charset="0"/>
                  </a:rPr>
                  <a:t> is the value of the national mean</a:t>
                </a:r>
              </a:p>
              <a:p>
                <a:pPr lvl="1"/>
                <a14:m>
                  <m:oMath xmlns:m="http://schemas.openxmlformats.org/officeDocument/2006/math">
                    <m:r>
                      <a:rPr lang="en-NZ" sz="1800">
                        <a:latin typeface="Cambria Math" panose="02040503050406030204" pitchFamily="18" charset="0"/>
                        <a:cs typeface="Arial" panose="020B0604020202020204" pitchFamily="34" charset="0"/>
                      </a:rPr>
                      <m:t>𝑖</m:t>
                    </m:r>
                    <m:r>
                      <a:rPr lang="en-NZ" sz="1800" dirty="0">
                        <a:latin typeface="Cambria Math" panose="02040503050406030204" pitchFamily="18" charset="0"/>
                        <a:cs typeface="Arial" panose="020B0604020202020204" pitchFamily="34" charset="0"/>
                      </a:rPr>
                      <m:t>=1, 2, …</m:t>
                    </m:r>
                    <m:r>
                      <a:rPr lang="en-NZ" sz="1800">
                        <a:latin typeface="Cambria Math" panose="02040503050406030204" pitchFamily="18" charset="0"/>
                        <a:cs typeface="Arial" panose="020B0604020202020204" pitchFamily="34" charset="0"/>
                      </a:rPr>
                      <m:t>𝑛</m:t>
                    </m:r>
                    <m:r>
                      <a:rPr lang="en-NZ" sz="1800">
                        <a:latin typeface="Cambria Math" panose="02040503050406030204" pitchFamily="18" charset="0"/>
                        <a:cs typeface="Arial" panose="020B0604020202020204" pitchFamily="34" charset="0"/>
                      </a:rPr>
                      <m:t>. </m:t>
                    </m:r>
                  </m:oMath>
                </a14:m>
                <a:endParaRPr lang="en-NZ" sz="1800" dirty="0">
                  <a:latin typeface="Cambria Math" panose="02040503050406030204" pitchFamily="18" charset="0"/>
                  <a:cs typeface="Arial" panose="020B0604020202020204" pitchFamily="34" charset="0"/>
                </a:endParaRPr>
              </a:p>
              <a:p>
                <a:pPr lvl="1"/>
                <a14:m>
                  <m:oMath xmlns:m="http://schemas.openxmlformats.org/officeDocument/2006/math">
                    <m:r>
                      <a:rPr lang="en-NZ" sz="1800">
                        <a:latin typeface="Cambria Math" panose="02040503050406030204" pitchFamily="18" charset="0"/>
                        <a:cs typeface="Arial" panose="020B0604020202020204" pitchFamily="34" charset="0"/>
                      </a:rPr>
                      <m:t>𝑛</m:t>
                    </m:r>
                    <m:r>
                      <a:rPr lang="en-NZ" sz="1800">
                        <a:latin typeface="Cambria Math" panose="02040503050406030204" pitchFamily="18" charset="0"/>
                        <a:cs typeface="Arial" panose="020B0604020202020204" pitchFamily="34" charset="0"/>
                      </a:rPr>
                      <m:t> </m:t>
                    </m:r>
                  </m:oMath>
                </a14:m>
                <a:r>
                  <a:rPr lang="en-NZ" sz="1800" dirty="0">
                    <a:latin typeface="Arial" panose="020B0604020202020204" pitchFamily="34" charset="0"/>
                    <a:cs typeface="Arial" panose="020B0604020202020204" pitchFamily="34" charset="0"/>
                  </a:rPr>
                  <a:t>is the number of the DHBs with available data</a:t>
                </a:r>
                <a:endParaRPr lang="en-NZ" sz="1800" strike="sngStrike" dirty="0">
                  <a:solidFill>
                    <a:srgbClr val="FF0000"/>
                  </a:solidFill>
                  <a:latin typeface="Arial" panose="020B0604020202020204" pitchFamily="34" charset="0"/>
                  <a:cs typeface="Arial" panose="020B0604020202020204" pitchFamily="34" charset="0"/>
                </a:endParaRPr>
              </a:p>
              <a:p>
                <a:endParaRPr lang="en-NZ" dirty="0"/>
              </a:p>
            </p:txBody>
          </p:sp>
        </mc:Choice>
        <mc:Fallback xmlns="">
          <p:sp>
            <p:nvSpPr>
              <p:cNvPr id="3" name="Content Placeholder 2">
                <a:extLst>
                  <a:ext uri="{FF2B5EF4-FFF2-40B4-BE49-F238E27FC236}">
                    <a16:creationId xmlns:a16="http://schemas.microsoft.com/office/drawing/2014/main" id="{65BD6719-F4A3-416D-BE4C-83E9F9AD5EA2}"/>
                  </a:ext>
                </a:extLst>
              </p:cNvPr>
              <p:cNvSpPr>
                <a:spLocks noGrp="1" noRot="1" noChangeAspect="1" noMove="1" noResize="1" noEditPoints="1" noAdjustHandles="1" noChangeArrowheads="1" noChangeShapeType="1" noTextEdit="1"/>
              </p:cNvSpPr>
              <p:nvPr>
                <p:ph idx="1"/>
              </p:nvPr>
            </p:nvSpPr>
            <p:spPr>
              <a:blipFill>
                <a:blip r:embed="rId2"/>
                <a:stretch>
                  <a:fillRect l="-593"/>
                </a:stretch>
              </a:blipFill>
            </p:spPr>
            <p:txBody>
              <a:bodyPr/>
              <a:lstStyle/>
              <a:p>
                <a:r>
                  <a:rPr lang="en-NZ">
                    <a:noFill/>
                  </a:rPr>
                  <a:t> </a:t>
                </a:r>
              </a:p>
            </p:txBody>
          </p:sp>
        </mc:Fallback>
      </mc:AlternateContent>
    </p:spTree>
    <p:extLst>
      <p:ext uri="{BB962C8B-B14F-4D97-AF65-F5344CB8AC3E}">
        <p14:creationId xmlns:p14="http://schemas.microsoft.com/office/powerpoint/2010/main" val="331329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3200" b="1" dirty="0">
                <a:latin typeface="Arial" panose="020B0604020202020204" pitchFamily="34" charset="0"/>
                <a:cs typeface="Arial" panose="020B0604020202020204" pitchFamily="34" charset="0"/>
              </a:rPr>
              <a:t>Z-score</a:t>
            </a:r>
          </a:p>
        </p:txBody>
      </p:sp>
      <p:sp>
        <p:nvSpPr>
          <p:cNvPr id="3" name="Content Placeholder 2"/>
          <p:cNvSpPr>
            <a:spLocks noGrp="1"/>
          </p:cNvSpPr>
          <p:nvPr>
            <p:ph idx="1"/>
          </p:nvPr>
        </p:nvSpPr>
        <p:spPr>
          <a:xfrm>
            <a:off x="457200" y="2276872"/>
            <a:ext cx="8229600" cy="3751312"/>
          </a:xfrm>
        </p:spPr>
        <p:txBody>
          <a:bodyPr/>
          <a:lstStyle/>
          <a:p>
            <a:pPr marL="0" indent="0">
              <a:buNone/>
            </a:pPr>
            <a:r>
              <a:rPr lang="en-NZ" sz="1800" dirty="0">
                <a:latin typeface="Arial" panose="020B0604020202020204" pitchFamily="34" charset="0"/>
                <a:cs typeface="Arial" panose="020B0604020202020204" pitchFamily="34" charset="0"/>
              </a:rPr>
              <a:t>A z-score indicates how many standard deviations a value is away from the orange ring. These scores are the results of standardising the DHB values’ distribution.</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b="1" dirty="0">
                <a:latin typeface="Arial" panose="020B0604020202020204" pitchFamily="34" charset="0"/>
                <a:cs typeface="Arial" panose="020B0604020202020204" pitchFamily="34" charset="0"/>
              </a:rPr>
              <a:t>Note: </a:t>
            </a:r>
            <a:r>
              <a:rPr lang="en-NZ" sz="1800" dirty="0">
                <a:latin typeface="Arial" panose="020B0604020202020204" pitchFamily="34" charset="0"/>
                <a:cs typeface="Arial" panose="020B0604020202020204" pitchFamily="34" charset="0"/>
              </a:rPr>
              <a:t>All the DHB values are represented on the dartboard using z-scores from a standard normal distribution.  </a:t>
            </a:r>
          </a:p>
          <a:p>
            <a:pPr marL="0" indent="0">
              <a:buNone/>
            </a:pPr>
            <a:endParaRPr lang="en-NZ"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44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3200" b="1" dirty="0">
                <a:latin typeface="Arial" panose="020B0604020202020204" pitchFamily="34" charset="0"/>
                <a:cs typeface="Arial" panose="020B0604020202020204" pitchFamily="34" charset="0"/>
              </a:rPr>
              <a:t>Contents</a:t>
            </a:r>
          </a:p>
        </p:txBody>
      </p:sp>
      <p:sp>
        <p:nvSpPr>
          <p:cNvPr id="3" name="Content Placeholder 2"/>
          <p:cNvSpPr>
            <a:spLocks noGrp="1"/>
          </p:cNvSpPr>
          <p:nvPr>
            <p:ph idx="1"/>
          </p:nvPr>
        </p:nvSpPr>
        <p:spPr/>
        <p:txBody>
          <a:bodyPr/>
          <a:lstStyle/>
          <a:p>
            <a:r>
              <a:rPr lang="en-NZ" sz="1800" dirty="0">
                <a:latin typeface="Arial" panose="020B0604020202020204" pitchFamily="34" charset="0"/>
                <a:cs typeface="Arial" panose="020B0604020202020204" pitchFamily="34" charset="0"/>
                <a:hlinkClick r:id="rId2" action="ppaction://hlinksldjump"/>
              </a:rPr>
              <a:t>Orange ring of dartboard for domain tabs</a:t>
            </a:r>
            <a:endParaRPr lang="en-NZ" sz="1800" dirty="0">
              <a:latin typeface="Arial" panose="020B0604020202020204" pitchFamily="34" charset="0"/>
              <a:cs typeface="Arial" panose="020B0604020202020204" pitchFamily="34" charset="0"/>
            </a:endParaRPr>
          </a:p>
          <a:p>
            <a:r>
              <a:rPr lang="en-NZ" sz="1800" dirty="0">
                <a:latin typeface="Arial" panose="020B0604020202020204" pitchFamily="34" charset="0"/>
                <a:cs typeface="Arial" panose="020B0604020202020204" pitchFamily="34" charset="0"/>
                <a:hlinkClick r:id="rId3" action="ppaction://hlinksldjump"/>
              </a:rPr>
              <a:t>Centre and rings of dartboard on domain tabs</a:t>
            </a:r>
            <a:endParaRPr lang="en-NZ" sz="1800" dirty="0">
              <a:latin typeface="Arial" panose="020B0604020202020204" pitchFamily="34" charset="0"/>
              <a:cs typeface="Arial" panose="020B0604020202020204" pitchFamily="34" charset="0"/>
            </a:endParaRPr>
          </a:p>
          <a:p>
            <a:r>
              <a:rPr lang="en-NZ" sz="1800" dirty="0">
                <a:latin typeface="Arial" panose="020B0604020202020204" pitchFamily="34" charset="0"/>
                <a:cs typeface="Arial" panose="020B0604020202020204" pitchFamily="34" charset="0"/>
                <a:hlinkClick r:id="rId4" action="ppaction://hlinksldjump"/>
              </a:rPr>
              <a:t>Green ring of dartboard on Māori Health Equity Report</a:t>
            </a:r>
            <a:endParaRPr lang="en-NZ" sz="1800" dirty="0">
              <a:latin typeface="Arial" panose="020B0604020202020204" pitchFamily="34" charset="0"/>
              <a:cs typeface="Arial" panose="020B0604020202020204" pitchFamily="34" charset="0"/>
            </a:endParaRPr>
          </a:p>
          <a:p>
            <a:r>
              <a:rPr lang="en-NZ" sz="1800" dirty="0">
                <a:latin typeface="Arial" panose="020B0604020202020204" pitchFamily="34" charset="0"/>
                <a:cs typeface="Arial" panose="020B0604020202020204" pitchFamily="34" charset="0"/>
                <a:hlinkClick r:id="rId5" action="ppaction://hlinksldjump"/>
              </a:rPr>
              <a:t>Centre and rings of dartboard on Māori Health Equity Report</a:t>
            </a:r>
            <a:endParaRPr lang="en-NZ" sz="1800" dirty="0">
              <a:latin typeface="Arial" panose="020B0604020202020204" pitchFamily="34" charset="0"/>
              <a:cs typeface="Arial" panose="020B0604020202020204" pitchFamily="34" charset="0"/>
            </a:endParaRPr>
          </a:p>
          <a:p>
            <a:r>
              <a:rPr lang="en-NZ" sz="1800" dirty="0">
                <a:latin typeface="Arial" panose="020B0604020202020204" pitchFamily="34" charset="0"/>
                <a:cs typeface="Arial" panose="020B0604020202020204" pitchFamily="34" charset="0"/>
                <a:hlinkClick r:id="rId6" action="ppaction://hlinksldjump"/>
              </a:rPr>
              <a:t>O/E ratio</a:t>
            </a:r>
            <a:endParaRPr lang="en-NZ" sz="1800" dirty="0">
              <a:latin typeface="Arial" panose="020B0604020202020204" pitchFamily="34" charset="0"/>
              <a:cs typeface="Arial" panose="020B0604020202020204" pitchFamily="34" charset="0"/>
            </a:endParaRPr>
          </a:p>
          <a:p>
            <a:r>
              <a:rPr lang="en-NZ" sz="1800" dirty="0">
                <a:latin typeface="Arial" panose="020B0604020202020204" pitchFamily="34" charset="0"/>
                <a:cs typeface="Arial" panose="020B0604020202020204" pitchFamily="34" charset="0"/>
                <a:hlinkClick r:id="rId7" action="ppaction://hlinksldjump"/>
              </a:rPr>
              <a:t>Equity tab: significant difference</a:t>
            </a:r>
            <a:endParaRPr lang="en-NZ" sz="1800" dirty="0">
              <a:latin typeface="Arial" panose="020B0604020202020204" pitchFamily="34" charset="0"/>
              <a:cs typeface="Arial" panose="020B0604020202020204" pitchFamily="34" charset="0"/>
            </a:endParaRPr>
          </a:p>
          <a:p>
            <a:r>
              <a:rPr lang="en-NZ" sz="1800" dirty="0">
                <a:latin typeface="Arial" panose="020B0604020202020204" pitchFamily="34" charset="0"/>
                <a:cs typeface="Arial" panose="020B0604020202020204" pitchFamily="34" charset="0"/>
                <a:hlinkClick r:id="rId8" action="ppaction://hlinksldjump"/>
              </a:rPr>
              <a:t>Standard deviation</a:t>
            </a:r>
            <a:endParaRPr lang="en-NZ"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8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2800" b="1" dirty="0">
                <a:latin typeface="Arial" panose="020B0604020202020204" pitchFamily="34" charset="0"/>
                <a:cs typeface="Arial" panose="020B0604020202020204" pitchFamily="34" charset="0"/>
              </a:rPr>
              <a:t>Orange ring of dartboard for domain tabs</a:t>
            </a:r>
          </a:p>
        </p:txBody>
      </p:sp>
      <p:sp>
        <p:nvSpPr>
          <p:cNvPr id="3" name="Content Placeholder 2"/>
          <p:cNvSpPr>
            <a:spLocks noGrp="1"/>
          </p:cNvSpPr>
          <p:nvPr>
            <p:ph idx="1"/>
          </p:nvPr>
        </p:nvSpPr>
        <p:spPr/>
        <p:txBody>
          <a:bodyPr/>
          <a:lstStyle/>
          <a:p>
            <a:pPr marL="0" indent="0">
              <a:buNone/>
            </a:pPr>
            <a:r>
              <a:rPr lang="en-NZ" sz="1800" dirty="0">
                <a:latin typeface="Arial" panose="020B0604020202020204" pitchFamily="34" charset="0"/>
                <a:cs typeface="Arial" panose="020B0604020202020204" pitchFamily="34" charset="0"/>
              </a:rPr>
              <a:t>The orange ring is defined in different ways for different indicators on the dartboard of the domain tabs.</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National rate (per xx population)</a:t>
            </a:r>
          </a:p>
          <a:p>
            <a:pPr lvl="1"/>
            <a:r>
              <a:rPr lang="en-NZ" sz="1800" dirty="0">
                <a:latin typeface="Arial" panose="020B0604020202020204" pitchFamily="34" charset="0"/>
                <a:cs typeface="Arial" panose="020B0604020202020204" pitchFamily="34" charset="0"/>
              </a:rPr>
              <a:t>National numerator/national denominator per xx population</a:t>
            </a:r>
          </a:p>
          <a:p>
            <a:pPr marL="0" indent="0">
              <a:buNone/>
            </a:pPr>
            <a:r>
              <a:rPr lang="en-NZ" sz="1800" dirty="0">
                <a:latin typeface="Arial" panose="020B0604020202020204" pitchFamily="34" charset="0"/>
                <a:cs typeface="Arial" panose="020B0604020202020204" pitchFamily="34" charset="0"/>
              </a:rPr>
              <a:t>National average</a:t>
            </a:r>
          </a:p>
          <a:p>
            <a:pPr lvl="1"/>
            <a:r>
              <a:rPr lang="en-NZ" sz="1800" dirty="0">
                <a:latin typeface="Arial" panose="020B0604020202020204" pitchFamily="34" charset="0"/>
                <a:cs typeface="Arial" panose="020B0604020202020204" pitchFamily="34" charset="0"/>
              </a:rPr>
              <a:t>Average of all the DHB scores</a:t>
            </a:r>
          </a:p>
          <a:p>
            <a:pPr marL="0" indent="0">
              <a:buNone/>
            </a:pPr>
            <a:r>
              <a:rPr lang="en-NZ" sz="1800" dirty="0">
                <a:latin typeface="Arial" panose="020B0604020202020204" pitchFamily="34" charset="0"/>
                <a:cs typeface="Arial" panose="020B0604020202020204" pitchFamily="34" charset="0"/>
              </a:rPr>
              <a:t>O/E ratio</a:t>
            </a:r>
          </a:p>
          <a:p>
            <a:pPr lvl="1"/>
            <a:r>
              <a:rPr lang="en-NZ" sz="1800" dirty="0">
                <a:latin typeface="Arial" panose="020B0604020202020204" pitchFamily="34" charset="0"/>
                <a:cs typeface="Arial" panose="020B0604020202020204" pitchFamily="34" charset="0"/>
              </a:rPr>
              <a:t>Difference between national value and 1</a:t>
            </a:r>
          </a:p>
          <a:p>
            <a:pPr marL="57150" indent="0">
              <a:buNone/>
            </a:pPr>
            <a:r>
              <a:rPr lang="en-NZ"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3229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NZ" sz="2800" b="1" dirty="0">
                <a:latin typeface="Arial" panose="020B0604020202020204" pitchFamily="34" charset="0"/>
                <a:cs typeface="Arial" panose="020B0604020202020204" pitchFamily="34" charset="0"/>
              </a:rPr>
              <a:t>Centre and rings of dartboard on domain tabs</a:t>
            </a:r>
          </a:p>
        </p:txBody>
      </p:sp>
      <p:sp>
        <p:nvSpPr>
          <p:cNvPr id="3" name="Content Placeholder 2"/>
          <p:cNvSpPr>
            <a:spLocks noGrp="1"/>
          </p:cNvSpPr>
          <p:nvPr>
            <p:ph idx="1"/>
          </p:nvPr>
        </p:nvSpPr>
        <p:spPr>
          <a:xfrm>
            <a:off x="457200" y="1548384"/>
            <a:ext cx="8229600" cy="4832944"/>
          </a:xfrm>
        </p:spPr>
        <p:txBody>
          <a:bodyPr/>
          <a:lstStyle/>
          <a:p>
            <a:pPr marL="0" indent="0">
              <a:buNone/>
            </a:pPr>
            <a:r>
              <a:rPr lang="en-NZ" sz="1600" dirty="0">
                <a:latin typeface="Arial" panose="020B0604020202020204" pitchFamily="34" charset="0"/>
                <a:cs typeface="Arial" panose="020B0604020202020204" pitchFamily="34" charset="0"/>
              </a:rPr>
              <a:t>The centre is three standard deviations better than the national average (orange ring). When an indicator achieves the ideal level (best possible result), it has two possible presentations. </a:t>
            </a:r>
          </a:p>
          <a:p>
            <a:pPr marL="0" indent="0">
              <a:buNone/>
            </a:pPr>
            <a:r>
              <a:rPr lang="en-NZ" sz="1600" dirty="0">
                <a:latin typeface="Arial" panose="020B0604020202020204" pitchFamily="34" charset="0"/>
                <a:cs typeface="Arial" panose="020B0604020202020204" pitchFamily="34" charset="0"/>
              </a:rPr>
              <a:t>	Firstly, if it is three or more standard deviations better than the national average, 	then it is presented exactly on the bullseye. </a:t>
            </a:r>
          </a:p>
          <a:p>
            <a:pPr marL="0" indent="0">
              <a:buNone/>
            </a:pPr>
            <a:r>
              <a:rPr lang="en-NZ" sz="1600" dirty="0">
                <a:latin typeface="Arial" panose="020B0604020202020204" pitchFamily="34" charset="0"/>
                <a:cs typeface="Arial" panose="020B0604020202020204" pitchFamily="34" charset="0"/>
              </a:rPr>
              <a:t>	Secondly, when it is better than the national average, but not quite three standard 	deviations better, its position is represented by how many standard deviations better 	it is.</a:t>
            </a:r>
          </a:p>
          <a:p>
            <a:pPr marL="0" indent="0">
              <a:buNone/>
            </a:pPr>
            <a:endParaRPr lang="en-NZ" sz="1600" dirty="0">
              <a:latin typeface="Arial" panose="020B0604020202020204" pitchFamily="34" charset="0"/>
              <a:cs typeface="Arial" panose="020B0604020202020204" pitchFamily="34" charset="0"/>
            </a:endParaRPr>
          </a:p>
          <a:p>
            <a:pPr marL="0" indent="0">
              <a:buNone/>
            </a:pPr>
            <a:r>
              <a:rPr lang="en-NZ" sz="1600" dirty="0">
                <a:latin typeface="Arial" panose="020B0604020202020204" pitchFamily="34" charset="0"/>
                <a:cs typeface="Arial" panose="020B0604020202020204" pitchFamily="34" charset="0"/>
              </a:rPr>
              <a:t>There are different ideal levels between indicators depending on their measures.</a:t>
            </a:r>
          </a:p>
          <a:p>
            <a:pPr marL="0" indent="0">
              <a:buNone/>
            </a:pPr>
            <a:r>
              <a:rPr lang="en-NZ" sz="1600" dirty="0">
                <a:latin typeface="Arial" panose="020B0604020202020204" pitchFamily="34" charset="0"/>
                <a:cs typeface="Arial" panose="020B0604020202020204" pitchFamily="34" charset="0"/>
              </a:rPr>
              <a:t>Ideal = 0 for:</a:t>
            </a:r>
          </a:p>
          <a:p>
            <a:pPr lvl="1"/>
            <a:r>
              <a:rPr lang="en-NZ" sz="1600" dirty="0">
                <a:latin typeface="Arial" panose="020B0604020202020204" pitchFamily="34" charset="0"/>
                <a:cs typeface="Arial" panose="020B0604020202020204" pitchFamily="34" charset="0"/>
              </a:rPr>
              <a:t>Indicators with an O/E ratio</a:t>
            </a:r>
          </a:p>
          <a:p>
            <a:pPr lvl="1"/>
            <a:r>
              <a:rPr lang="en-NZ" sz="1600" dirty="0">
                <a:latin typeface="Arial" panose="020B0604020202020204" pitchFamily="34" charset="0"/>
                <a:cs typeface="Arial" panose="020B0604020202020204" pitchFamily="34" charset="0"/>
              </a:rPr>
              <a:t>Some safety, access and effectiveness indicators measuring harm</a:t>
            </a:r>
          </a:p>
          <a:p>
            <a:pPr marL="0" indent="0">
              <a:buNone/>
            </a:pPr>
            <a:r>
              <a:rPr lang="en-NZ" sz="1600" dirty="0">
                <a:latin typeface="Arial" panose="020B0604020202020204" pitchFamily="34" charset="0"/>
                <a:cs typeface="Arial" panose="020B0604020202020204" pitchFamily="34" charset="0"/>
              </a:rPr>
              <a:t>Ideal = 10 for:</a:t>
            </a:r>
          </a:p>
          <a:p>
            <a:pPr lvl="1"/>
            <a:r>
              <a:rPr lang="en-NZ" sz="1600" dirty="0">
                <a:latin typeface="Arial" panose="020B0604020202020204" pitchFamily="34" charset="0"/>
                <a:cs typeface="Arial" panose="020B0604020202020204" pitchFamily="34" charset="0"/>
              </a:rPr>
              <a:t>Some patient-centred indicators giving scores out of 10</a:t>
            </a:r>
          </a:p>
          <a:p>
            <a:pPr marL="0" indent="0">
              <a:buNone/>
            </a:pPr>
            <a:r>
              <a:rPr lang="en-NZ" sz="1600" dirty="0">
                <a:latin typeface="Arial" panose="020B0604020202020204" pitchFamily="34" charset="0"/>
                <a:cs typeface="Arial" panose="020B0604020202020204" pitchFamily="34" charset="0"/>
              </a:rPr>
              <a:t>Ideal = 100% for:</a:t>
            </a:r>
          </a:p>
          <a:p>
            <a:pPr lvl="1"/>
            <a:r>
              <a:rPr lang="en-NZ" sz="1600" dirty="0">
                <a:latin typeface="Arial" panose="020B0604020202020204" pitchFamily="34" charset="0"/>
                <a:cs typeface="Arial" panose="020B0604020202020204" pitchFamily="34" charset="0"/>
              </a:rPr>
              <a:t>Some patient-centred and safety process indicators</a:t>
            </a:r>
          </a:p>
          <a:p>
            <a:pPr marL="57150" indent="0">
              <a:buNone/>
            </a:pPr>
            <a:endParaRPr lang="mi-N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68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0DC6-4F33-4C87-A32B-E788C7AA230C}"/>
              </a:ext>
            </a:extLst>
          </p:cNvPr>
          <p:cNvSpPr>
            <a:spLocks noGrp="1"/>
          </p:cNvSpPr>
          <p:nvPr>
            <p:ph type="title"/>
          </p:nvPr>
        </p:nvSpPr>
        <p:spPr>
          <a:xfrm>
            <a:off x="457200" y="1124744"/>
            <a:ext cx="8229600" cy="731838"/>
          </a:xfrm>
        </p:spPr>
        <p:txBody>
          <a:bodyPr/>
          <a:lstStyle/>
          <a:p>
            <a:pPr algn="l"/>
            <a:r>
              <a:rPr lang="en-NZ" sz="2800" b="1" dirty="0">
                <a:latin typeface="Arial" panose="020B0604020202020204" pitchFamily="34" charset="0"/>
                <a:cs typeface="Arial" panose="020B0604020202020204" pitchFamily="34" charset="0"/>
              </a:rPr>
              <a:t>Green ring of dartboard for Māori Health Equity Report</a:t>
            </a:r>
            <a:endParaRPr lang="en-NZ" sz="2800" dirty="0"/>
          </a:p>
        </p:txBody>
      </p:sp>
      <p:sp>
        <p:nvSpPr>
          <p:cNvPr id="3" name="Content Placeholder 2">
            <a:extLst>
              <a:ext uri="{FF2B5EF4-FFF2-40B4-BE49-F238E27FC236}">
                <a16:creationId xmlns:a16="http://schemas.microsoft.com/office/drawing/2014/main" id="{80449F95-5FE0-4BBE-A7A9-8213C1E31D55}"/>
              </a:ext>
            </a:extLst>
          </p:cNvPr>
          <p:cNvSpPr>
            <a:spLocks noGrp="1"/>
          </p:cNvSpPr>
          <p:nvPr>
            <p:ph idx="1"/>
          </p:nvPr>
        </p:nvSpPr>
        <p:spPr>
          <a:xfrm>
            <a:off x="457200" y="1962944"/>
            <a:ext cx="8229600" cy="4419600"/>
          </a:xfrm>
        </p:spPr>
        <p:txBody>
          <a:bodyPr/>
          <a:lstStyle/>
          <a:p>
            <a:pPr marL="0" indent="0">
              <a:buNone/>
            </a:pPr>
            <a:r>
              <a:rPr lang="en-NZ" sz="1800" dirty="0">
                <a:latin typeface="Arial" panose="020B0604020202020204" pitchFamily="34" charset="0"/>
                <a:cs typeface="Arial" panose="020B0604020202020204" pitchFamily="34" charset="0"/>
              </a:rPr>
              <a:t>The green ring is defined as the value of the reference group for the Māori Health Equity Report. </a:t>
            </a:r>
            <a:br>
              <a:rPr lang="en-NZ" sz="1800" dirty="0">
                <a:latin typeface="Arial" panose="020B0604020202020204" pitchFamily="34" charset="0"/>
                <a:cs typeface="Arial" panose="020B0604020202020204" pitchFamily="34" charset="0"/>
              </a:rPr>
            </a:b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The reference group can be the values of indicators of non-Māori non-Pacific groups in the selected DHB to keep the comparison at a local level; or it can the value of the non-Māori non-Pacific national average to bring the comparison to the national scale.</a:t>
            </a:r>
            <a:br>
              <a:rPr lang="en-NZ" sz="1800" dirty="0">
                <a:latin typeface="Arial" panose="020B0604020202020204" pitchFamily="34" charset="0"/>
                <a:cs typeface="Arial" panose="020B0604020202020204" pitchFamily="34" charset="0"/>
              </a:rPr>
            </a:b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As the comparison sides are switchable, the reference group also can be the values of the indicators for Māori in the selected DHB when setting up non-Māori non-Pacific as the equity group.</a:t>
            </a:r>
          </a:p>
          <a:p>
            <a:pPr marL="0" indent="0">
              <a:buNone/>
            </a:pPr>
            <a:endParaRPr lang="en-NZ" sz="1800" dirty="0">
              <a:latin typeface="Arial" panose="020B0604020202020204" pitchFamily="34" charset="0"/>
              <a:cs typeface="Arial" panose="020B0604020202020204" pitchFamily="34" charset="0"/>
            </a:endParaRPr>
          </a:p>
          <a:p>
            <a:pPr marL="57150" indent="0">
              <a:buNone/>
            </a:pPr>
            <a:r>
              <a:rPr lang="en-NZ" sz="2200" dirty="0">
                <a:latin typeface="Arial" panose="020B0604020202020204" pitchFamily="34" charset="0"/>
                <a:cs typeface="Arial" panose="020B0604020202020204" pitchFamily="34" charset="0"/>
              </a:rPr>
              <a:t>     </a:t>
            </a:r>
          </a:p>
          <a:p>
            <a:pPr marL="0" indent="0">
              <a:buNone/>
            </a:pPr>
            <a:endParaRPr lang="en-NZ" dirty="0"/>
          </a:p>
        </p:txBody>
      </p:sp>
    </p:spTree>
    <p:extLst>
      <p:ext uri="{BB962C8B-B14F-4D97-AF65-F5344CB8AC3E}">
        <p14:creationId xmlns:p14="http://schemas.microsoft.com/office/powerpoint/2010/main" val="278385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2295-BE70-43EE-8AF6-5182BA54B10C}"/>
              </a:ext>
            </a:extLst>
          </p:cNvPr>
          <p:cNvSpPr>
            <a:spLocks noGrp="1"/>
          </p:cNvSpPr>
          <p:nvPr>
            <p:ph type="title"/>
          </p:nvPr>
        </p:nvSpPr>
        <p:spPr/>
        <p:txBody>
          <a:bodyPr/>
          <a:lstStyle/>
          <a:p>
            <a:pPr algn="l"/>
            <a:r>
              <a:rPr lang="en-NZ" sz="2800" b="1" dirty="0">
                <a:latin typeface="Arial" panose="020B0604020202020204" pitchFamily="34" charset="0"/>
                <a:cs typeface="Arial" panose="020B0604020202020204" pitchFamily="34" charset="0"/>
              </a:rPr>
              <a:t>Centre and rings of dartboard on Māori Health Equity Report</a:t>
            </a:r>
            <a:endParaRPr lang="en-NZ" sz="2800" b="1" dirty="0"/>
          </a:p>
        </p:txBody>
      </p:sp>
      <p:sp>
        <p:nvSpPr>
          <p:cNvPr id="3" name="Content Placeholder 2">
            <a:extLst>
              <a:ext uri="{FF2B5EF4-FFF2-40B4-BE49-F238E27FC236}">
                <a16:creationId xmlns:a16="http://schemas.microsoft.com/office/drawing/2014/main" id="{2B51C6D4-B1D3-47CD-BA43-259E9F0CEAFD}"/>
              </a:ext>
            </a:extLst>
          </p:cNvPr>
          <p:cNvSpPr>
            <a:spLocks noGrp="1"/>
          </p:cNvSpPr>
          <p:nvPr>
            <p:ph idx="1"/>
          </p:nvPr>
        </p:nvSpPr>
        <p:spPr>
          <a:xfrm>
            <a:off x="457200" y="1752600"/>
            <a:ext cx="8363272" cy="4844752"/>
          </a:xfrm>
        </p:spPr>
        <p:txBody>
          <a:bodyPr/>
          <a:lstStyle/>
          <a:p>
            <a:pPr marL="0" indent="0">
              <a:buNone/>
            </a:pPr>
            <a:r>
              <a:rPr lang="mi-NZ" sz="1400" dirty="0">
                <a:latin typeface="Arial" panose="020B0604020202020204" pitchFamily="34" charset="0"/>
                <a:cs typeface="Arial" panose="020B0604020202020204" pitchFamily="34" charset="0"/>
              </a:rPr>
              <a:t>In simple terms, the green ring represents equity, which means the values of an indicator are the same for the equity group and reference group. </a:t>
            </a:r>
          </a:p>
          <a:p>
            <a:pPr marL="0" indent="0">
              <a:buNone/>
            </a:pPr>
            <a:r>
              <a:rPr lang="mi-NZ" sz="1400" dirty="0">
                <a:latin typeface="Arial" panose="020B0604020202020204" pitchFamily="34" charset="0"/>
                <a:cs typeface="Arial" panose="020B0604020202020204" pitchFamily="34" charset="0"/>
              </a:rPr>
              <a:t>The distance between the centre of the dartboard and the indicator is defined differently across indicators.</a:t>
            </a:r>
            <a:endParaRPr lang="en-NZ" sz="1400" dirty="0">
              <a:latin typeface="Arial" panose="020B0604020202020204" pitchFamily="34" charset="0"/>
              <a:cs typeface="Arial" panose="020B0604020202020204" pitchFamily="34" charset="0"/>
            </a:endParaRPr>
          </a:p>
          <a:p>
            <a:pPr lvl="0"/>
            <a:r>
              <a:rPr lang="mi-NZ" sz="1400" dirty="0">
                <a:latin typeface="Arial" panose="020B0604020202020204" pitchFamily="34" charset="0"/>
                <a:cs typeface="Arial" panose="020B0604020202020204" pitchFamily="34" charset="0"/>
              </a:rPr>
              <a:t>When the value of the indicator is a rate, the distance is a rate ratio. The green ring represents these ratios equal 1. For a percentage, the distance is the ratio of two differences. The first difference is the difference between the equity group percentage and the reference group percentage. The second difference is the difference between the reference group percentage and the ideal percentage. The green ring represents 0 for these ratios when equity group percentage equals reference group.</a:t>
            </a:r>
            <a:endParaRPr lang="en-NZ" sz="1400" dirty="0">
              <a:latin typeface="Arial" panose="020B0604020202020204" pitchFamily="34" charset="0"/>
              <a:cs typeface="Arial" panose="020B0604020202020204" pitchFamily="34" charset="0"/>
            </a:endParaRPr>
          </a:p>
          <a:p>
            <a:pPr lvl="0"/>
            <a:r>
              <a:rPr lang="mi-NZ" sz="1400" dirty="0">
                <a:latin typeface="Arial" panose="020B0604020202020204" pitchFamily="34" charset="0"/>
                <a:cs typeface="Arial" panose="020B0604020202020204" pitchFamily="34" charset="0"/>
              </a:rPr>
              <a:t>If ‘lower is better’ for an indicator, then indicators with ratios less than 1 (0 for a percentage) will be inside the green ring. Otherwise indicators with ratios greater than 1 (0 for a percentage) will be outside the green ring. The opposite is true for indicators where ‘higher is better’.</a:t>
            </a:r>
            <a:endParaRPr lang="en-NZ" sz="1400" dirty="0">
              <a:latin typeface="Arial" panose="020B0604020202020204" pitchFamily="34" charset="0"/>
              <a:cs typeface="Arial" panose="020B0604020202020204" pitchFamily="34" charset="0"/>
            </a:endParaRPr>
          </a:p>
          <a:p>
            <a:pPr lvl="0"/>
            <a:r>
              <a:rPr lang="mi-NZ" sz="1400" dirty="0">
                <a:latin typeface="Arial" panose="020B0604020202020204" pitchFamily="34" charset="0"/>
                <a:cs typeface="Arial" panose="020B0604020202020204" pitchFamily="34" charset="0"/>
              </a:rPr>
              <a:t>For the life expectancy indicator, the rings outside the green ring represent 5 and 10 years shorter life expectancy respectively. The rings inside represent 5 and 10 years longer life expectancy respectively.</a:t>
            </a:r>
          </a:p>
          <a:p>
            <a:pPr marL="0" indent="0">
              <a:buNone/>
            </a:pPr>
            <a:r>
              <a:rPr lang="mi-NZ" sz="1400" dirty="0">
                <a:latin typeface="Arial" panose="020B0604020202020204" pitchFamily="34" charset="0"/>
                <a:cs typeface="Arial" panose="020B0604020202020204" pitchFamily="34" charset="0"/>
              </a:rPr>
              <a:t>An extreme value of the ratio is truncated to be just outside the boundary of the dartboard to make sure it is included.</a:t>
            </a:r>
          </a:p>
          <a:p>
            <a:pPr marL="0" indent="0">
              <a:buNone/>
            </a:pPr>
            <a:r>
              <a:rPr lang="mi-NZ" sz="1400" dirty="0">
                <a:latin typeface="Arial" panose="020B0604020202020204" pitchFamily="34" charset="0"/>
                <a:cs typeface="Arial" panose="020B0604020202020204" pitchFamily="34" charset="0"/>
              </a:rPr>
              <a:t>More complex calculations than above descriptions have been applied to scale indicators on the same dartboard. </a:t>
            </a:r>
            <a:endParaRPr lang="en-N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76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3200" b="1" dirty="0">
                <a:latin typeface="Arial" panose="020B0604020202020204" pitchFamily="34" charset="0"/>
                <a:cs typeface="Arial" panose="020B0604020202020204" pitchFamily="34" charset="0"/>
              </a:rPr>
              <a:t>O/E ratio</a:t>
            </a:r>
          </a:p>
        </p:txBody>
      </p:sp>
      <p:sp>
        <p:nvSpPr>
          <p:cNvPr id="3" name="Content Placeholder 2"/>
          <p:cNvSpPr>
            <a:spLocks noGrp="1"/>
          </p:cNvSpPr>
          <p:nvPr>
            <p:ph idx="1"/>
          </p:nvPr>
        </p:nvSpPr>
        <p:spPr/>
        <p:txBody>
          <a:bodyPr/>
          <a:lstStyle/>
          <a:p>
            <a:pPr marL="0" indent="0">
              <a:buNone/>
            </a:pPr>
            <a:r>
              <a:rPr lang="en-NZ" sz="1800" dirty="0">
                <a:latin typeface="Arial" panose="020B0604020202020204" pitchFamily="34" charset="0"/>
                <a:cs typeface="Arial" panose="020B0604020202020204" pitchFamily="34" charset="0"/>
              </a:rPr>
              <a:t>The O/E (observed/expected) ratio is a ratio of the number of observed cases to the number of expected cases.</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The orange ring of the O/E ratio is the difference between the national value and 1.</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The ideal level of the O/E ratio is 0.</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Any DHB that is better than (within) the orange ring has an O/E ratio that is less than the national O/E ratio.</a:t>
            </a:r>
          </a:p>
        </p:txBody>
      </p:sp>
    </p:spTree>
    <p:extLst>
      <p:ext uri="{BB962C8B-B14F-4D97-AF65-F5344CB8AC3E}">
        <p14:creationId xmlns:p14="http://schemas.microsoft.com/office/powerpoint/2010/main" val="93973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3200" b="1" dirty="0">
                <a:latin typeface="Arial" panose="020B0604020202020204" pitchFamily="34" charset="0"/>
                <a:cs typeface="Arial" panose="020B0604020202020204" pitchFamily="34" charset="0"/>
              </a:rPr>
              <a:t>Equity tab: significant difference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NZ" sz="1800" dirty="0">
                    <a:latin typeface="Arial" panose="020B0604020202020204" pitchFamily="34" charset="0"/>
                    <a:cs typeface="Arial" panose="020B0604020202020204" pitchFamily="34" charset="0"/>
                  </a:rPr>
                  <a:t>The domain equity tabs present the comparison results of an equity group and a reference group. The equity group can be set as M</a:t>
                </a:r>
                <a:r>
                  <a:rPr lang="mi-NZ" sz="1800" dirty="0">
                    <a:latin typeface="Arial" panose="020B0604020202020204" pitchFamily="34" charset="0"/>
                    <a:cs typeface="Arial" panose="020B0604020202020204" pitchFamily="34" charset="0"/>
                  </a:rPr>
                  <a:t>āori or </a:t>
                </a:r>
                <a:r>
                  <a:rPr lang="mi-NZ" sz="1800" dirty="0" err="1">
                    <a:latin typeface="Arial" panose="020B0604020202020204" pitchFamily="34" charset="0"/>
                    <a:cs typeface="Arial" panose="020B0604020202020204" pitchFamily="34" charset="0"/>
                  </a:rPr>
                  <a:t>Pacific</a:t>
                </a:r>
                <a:r>
                  <a:rPr lang="mi-NZ" sz="1800" dirty="0">
                    <a:latin typeface="Arial" panose="020B0604020202020204" pitchFamily="34" charset="0"/>
                    <a:cs typeface="Arial" panose="020B0604020202020204" pitchFamily="34" charset="0"/>
                  </a:rPr>
                  <a:t> </a:t>
                </a:r>
                <a:r>
                  <a:rPr lang="mi-NZ" sz="1800" dirty="0" err="1">
                    <a:latin typeface="Arial" panose="020B0604020202020204" pitchFamily="34" charset="0"/>
                    <a:cs typeface="Arial" panose="020B0604020202020204" pitchFamily="34" charset="0"/>
                  </a:rPr>
                  <a:t>peoples</a:t>
                </a:r>
                <a:r>
                  <a:rPr lang="mi-NZ" sz="1800" dirty="0">
                    <a:latin typeface="Arial" panose="020B0604020202020204" pitchFamily="34" charset="0"/>
                    <a:cs typeface="Arial" panose="020B0604020202020204" pitchFamily="34" charset="0"/>
                  </a:rPr>
                  <a:t>. The reference group can be set as </a:t>
                </a:r>
                <a:r>
                  <a:rPr lang="en-NZ" sz="1800" dirty="0">
                    <a:latin typeface="Arial" panose="020B0604020202020204" pitchFamily="34" charset="0"/>
                    <a:cs typeface="Arial" panose="020B0604020202020204" pitchFamily="34" charset="0"/>
                  </a:rPr>
                  <a:t>non-Māori non-Pacific NZ average or DHB average.</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The confidence interval and p value for testing a significant rate difference are calculated as follows. </a:t>
                </a:r>
              </a:p>
              <a:p>
                <a:pPr marL="0" indent="0">
                  <a:buNone/>
                </a:pPr>
                <a:r>
                  <a:rPr lang="en-NZ" sz="1800" dirty="0"/>
                  <a:t>CI: </a:t>
                </a:r>
                <a14:m>
                  <m:oMath xmlns:m="http://schemas.openxmlformats.org/officeDocument/2006/math">
                    <m:r>
                      <a:rPr lang="mi-NZ" sz="1800" i="1">
                        <a:latin typeface="Cambria Math" panose="02040503050406030204" pitchFamily="18" charset="0"/>
                      </a:rPr>
                      <m:t>𝑅𝑎𝑡𝑒</m:t>
                    </m:r>
                    <m:r>
                      <a:rPr lang="mi-NZ" sz="1800" i="1">
                        <a:latin typeface="Cambria Math" panose="02040503050406030204" pitchFamily="18" charset="0"/>
                      </a:rPr>
                      <m:t> </m:t>
                    </m:r>
                    <m:r>
                      <a:rPr lang="mi-NZ" sz="1800" i="1">
                        <a:latin typeface="Cambria Math" panose="02040503050406030204" pitchFamily="18" charset="0"/>
                      </a:rPr>
                      <m:t>𝑑𝑖𝑓𝑓𝑒𝑟𝑒𝑛𝑐𝑒</m:t>
                    </m:r>
                    <m:r>
                      <a:rPr lang="mi-NZ" sz="1800" i="1">
                        <a:latin typeface="Cambria Math" panose="02040503050406030204" pitchFamily="18" charset="0"/>
                      </a:rPr>
                      <m:t> ±1.96 ×(</m:t>
                    </m:r>
                    <m:f>
                      <m:fPr>
                        <m:ctrlPr>
                          <a:rPr lang="mi-NZ" sz="1800" i="1">
                            <a:latin typeface="Cambria Math" panose="02040503050406030204" pitchFamily="18" charset="0"/>
                          </a:rPr>
                        </m:ctrlPr>
                      </m:fPr>
                      <m:num>
                        <m:r>
                          <a:rPr lang="mi-NZ" sz="1800" i="1">
                            <a:latin typeface="Cambria Math" panose="02040503050406030204" pitchFamily="18" charset="0"/>
                          </a:rPr>
                          <m:t>𝑢</m:t>
                        </m:r>
                        <m:r>
                          <a:rPr lang="mi-NZ" sz="1800" i="1">
                            <a:latin typeface="Cambria Math" panose="02040503050406030204" pitchFamily="18" charset="0"/>
                          </a:rPr>
                          <m:t>−</m:t>
                        </m:r>
                        <m:r>
                          <a:rPr lang="mi-NZ" sz="1800" i="1">
                            <a:latin typeface="Cambria Math" panose="02040503050406030204" pitchFamily="18" charset="0"/>
                          </a:rPr>
                          <m:t>𝑙</m:t>
                        </m:r>
                      </m:num>
                      <m:den>
                        <m:r>
                          <a:rPr lang="mi-NZ" sz="1800" i="1">
                            <a:latin typeface="Cambria Math" panose="02040503050406030204" pitchFamily="18" charset="0"/>
                          </a:rPr>
                          <m:t>2</m:t>
                        </m:r>
                        <m:r>
                          <a:rPr lang="mi-NZ" sz="1800" i="1">
                            <a:latin typeface="Cambria Math" panose="02040503050406030204" pitchFamily="18" charset="0"/>
                            <a:ea typeface="Cambria Math" panose="02040503050406030204" pitchFamily="18" charset="0"/>
                          </a:rPr>
                          <m:t>×</m:t>
                        </m:r>
                        <m:r>
                          <a:rPr lang="mi-NZ" sz="1800" i="1">
                            <a:latin typeface="Cambria Math" panose="02040503050406030204" pitchFamily="18" charset="0"/>
                          </a:rPr>
                          <m:t>1.96</m:t>
                        </m:r>
                      </m:den>
                    </m:f>
                    <m:r>
                      <a:rPr lang="mi-NZ" sz="1800" b="0" i="1" smtClean="0">
                        <a:latin typeface="Cambria Math" panose="02040503050406030204" pitchFamily="18" charset="0"/>
                      </a:rPr>
                      <m:t>)</m:t>
                    </m:r>
                  </m:oMath>
                </a14:m>
                <a:r>
                  <a:rPr lang="en-NZ" sz="1800" dirty="0"/>
                  <a:t> , where u and l are the upper and lower limits of a 95% CI respectively.</a:t>
                </a:r>
                <a:endParaRPr lang="en-NZ" sz="1800" baseline="30000" dirty="0"/>
              </a:p>
              <a:p>
                <a:pPr marL="0" indent="0">
                  <a:buNone/>
                </a:pPr>
                <a14:m>
                  <m:oMath xmlns:m="http://schemas.openxmlformats.org/officeDocument/2006/math">
                    <m:r>
                      <m:rPr>
                        <m:sty m:val="p"/>
                      </m:rPr>
                      <a:rPr lang="mi-NZ" sz="1800" b="0" i="0" smtClean="0">
                        <a:latin typeface="Cambria Math" panose="02040503050406030204" pitchFamily="18" charset="0"/>
                      </a:rPr>
                      <m:t>p</m:t>
                    </m:r>
                    <m:r>
                      <a:rPr lang="mi-NZ" sz="1800" b="0" i="1" smtClean="0">
                        <a:latin typeface="Cambria Math" panose="02040503050406030204" pitchFamily="18" charset="0"/>
                      </a:rPr>
                      <m:t>=</m:t>
                    </m:r>
                    <m:sSup>
                      <m:sSupPr>
                        <m:ctrlPr>
                          <a:rPr lang="en-NZ" sz="1800" i="1" smtClean="0">
                            <a:latin typeface="Cambria Math" panose="02040503050406030204" pitchFamily="18" charset="0"/>
                          </a:rPr>
                        </m:ctrlPr>
                      </m:sSupPr>
                      <m:e>
                        <m:r>
                          <a:rPr lang="en-NZ" sz="1800" i="1" smtClean="0">
                            <a:latin typeface="Cambria Math" panose="02040503050406030204" pitchFamily="18" charset="0"/>
                          </a:rPr>
                          <m:t>𝑒</m:t>
                        </m:r>
                      </m:e>
                      <m:sup>
                        <m:r>
                          <a:rPr lang="en-NZ" sz="1800" i="1" smtClean="0">
                            <a:latin typeface="Cambria Math" panose="02040503050406030204" pitchFamily="18" charset="0"/>
                          </a:rPr>
                          <m:t>−</m:t>
                        </m:r>
                        <m:r>
                          <a:rPr lang="mi-NZ" sz="1800" b="0" i="1" smtClean="0">
                            <a:latin typeface="Cambria Math" panose="02040503050406030204" pitchFamily="18" charset="0"/>
                          </a:rPr>
                          <m:t>0.717</m:t>
                        </m:r>
                        <m:r>
                          <a:rPr lang="mi-NZ" sz="1800" b="0" i="1" smtClean="0">
                            <a:latin typeface="Cambria Math" panose="02040503050406030204" pitchFamily="18" charset="0"/>
                          </a:rPr>
                          <m:t>𝑧</m:t>
                        </m:r>
                        <m:r>
                          <a:rPr lang="mi-NZ" sz="1800" b="0" i="1" smtClean="0">
                            <a:latin typeface="Cambria Math" panose="02040503050406030204" pitchFamily="18" charset="0"/>
                          </a:rPr>
                          <m:t>−0.416</m:t>
                        </m:r>
                        <m:sSup>
                          <m:sSupPr>
                            <m:ctrlPr>
                              <a:rPr lang="mi-NZ" sz="1800" b="0" i="1" smtClean="0">
                                <a:latin typeface="Cambria Math" panose="02040503050406030204" pitchFamily="18" charset="0"/>
                              </a:rPr>
                            </m:ctrlPr>
                          </m:sSupPr>
                          <m:e>
                            <m:r>
                              <a:rPr lang="mi-NZ" sz="1800" b="0" i="1" smtClean="0">
                                <a:latin typeface="Cambria Math" panose="02040503050406030204" pitchFamily="18" charset="0"/>
                              </a:rPr>
                              <m:t>𝑧</m:t>
                            </m:r>
                          </m:e>
                          <m:sup>
                            <m:r>
                              <a:rPr lang="mi-NZ" sz="1800" b="0" i="1" smtClean="0">
                                <a:latin typeface="Cambria Math" panose="02040503050406030204" pitchFamily="18" charset="0"/>
                              </a:rPr>
                              <m:t>2</m:t>
                            </m:r>
                          </m:sup>
                        </m:sSup>
                      </m:sup>
                    </m:sSup>
                  </m:oMath>
                </a14:m>
                <a:r>
                  <a:rPr lang="en-NZ" sz="1800" dirty="0"/>
                  <a:t>, where </a:t>
                </a:r>
                <a14:m>
                  <m:oMath xmlns:m="http://schemas.openxmlformats.org/officeDocument/2006/math">
                    <m:r>
                      <a:rPr lang="mi-NZ" sz="1800" i="1">
                        <a:latin typeface="Cambria Math" panose="02040503050406030204" pitchFamily="18" charset="0"/>
                      </a:rPr>
                      <m:t>𝑧</m:t>
                    </m:r>
                    <m:r>
                      <a:rPr lang="mi-NZ" sz="1800" b="0" i="1" smtClean="0">
                        <a:latin typeface="Cambria Math" panose="02040503050406030204" pitchFamily="18" charset="0"/>
                      </a:rPr>
                      <m:t>=</m:t>
                    </m:r>
                    <m:d>
                      <m:dPr>
                        <m:begChr m:val="|"/>
                        <m:endChr m:val="|"/>
                        <m:ctrlPr>
                          <a:rPr lang="en-NZ" sz="1800" i="1" smtClean="0">
                            <a:latin typeface="Cambria Math" panose="02040503050406030204" pitchFamily="18" charset="0"/>
                          </a:rPr>
                        </m:ctrlPr>
                      </m:dPr>
                      <m:e>
                        <m:f>
                          <m:fPr>
                            <m:ctrlPr>
                              <a:rPr lang="mi-NZ" sz="1800" b="0" i="1" smtClean="0">
                                <a:latin typeface="Cambria Math" panose="02040503050406030204" pitchFamily="18" charset="0"/>
                              </a:rPr>
                            </m:ctrlPr>
                          </m:fPr>
                          <m:num>
                            <m:r>
                              <a:rPr lang="mi-NZ" sz="1800" b="0" i="1" smtClean="0">
                                <a:latin typeface="Cambria Math" panose="02040503050406030204" pitchFamily="18" charset="0"/>
                              </a:rPr>
                              <m:t>𝑅𝑎𝑡𝑒</m:t>
                            </m:r>
                            <m:r>
                              <a:rPr lang="mi-NZ" sz="1800" b="0" i="1" smtClean="0">
                                <a:latin typeface="Cambria Math" panose="02040503050406030204" pitchFamily="18" charset="0"/>
                              </a:rPr>
                              <m:t> </m:t>
                            </m:r>
                            <m:r>
                              <a:rPr lang="mi-NZ" sz="1800" b="0" i="1" smtClean="0">
                                <a:latin typeface="Cambria Math" panose="02040503050406030204" pitchFamily="18" charset="0"/>
                              </a:rPr>
                              <m:t>𝑑𝑖𝑓𝑓𝑒𝑟𝑒𝑛𝑐𝑒</m:t>
                            </m:r>
                          </m:num>
                          <m:den>
                            <m:r>
                              <a:rPr lang="mi-NZ" sz="1800" b="0" i="1" smtClean="0">
                                <a:latin typeface="Cambria Math" panose="02040503050406030204" pitchFamily="18" charset="0"/>
                              </a:rPr>
                              <m:t>(</m:t>
                            </m:r>
                            <m:f>
                              <m:fPr>
                                <m:ctrlPr>
                                  <a:rPr lang="mi-NZ" sz="1800" i="1" smtClean="0">
                                    <a:latin typeface="Cambria Math" panose="02040503050406030204" pitchFamily="18" charset="0"/>
                                  </a:rPr>
                                </m:ctrlPr>
                              </m:fPr>
                              <m:num>
                                <m:r>
                                  <a:rPr lang="mi-NZ" sz="1800" b="0" i="1" smtClean="0">
                                    <a:latin typeface="Cambria Math" panose="02040503050406030204" pitchFamily="18" charset="0"/>
                                  </a:rPr>
                                  <m:t>𝑢</m:t>
                                </m:r>
                                <m:r>
                                  <a:rPr lang="mi-NZ" sz="1800" b="0" i="1" smtClean="0">
                                    <a:latin typeface="Cambria Math" panose="02040503050406030204" pitchFamily="18" charset="0"/>
                                  </a:rPr>
                                  <m:t>−</m:t>
                                </m:r>
                                <m:r>
                                  <a:rPr lang="mi-NZ" sz="1800" b="0" i="1" smtClean="0">
                                    <a:latin typeface="Cambria Math" panose="02040503050406030204" pitchFamily="18" charset="0"/>
                                  </a:rPr>
                                  <m:t>𝑙</m:t>
                                </m:r>
                              </m:num>
                              <m:den>
                                <m:r>
                                  <a:rPr lang="mi-NZ" sz="1800" b="0" i="1" smtClean="0">
                                    <a:latin typeface="Cambria Math" panose="02040503050406030204" pitchFamily="18" charset="0"/>
                                  </a:rPr>
                                  <m:t>2</m:t>
                                </m:r>
                                <m:r>
                                  <a:rPr lang="mi-NZ" sz="1800" b="0" i="1" smtClean="0">
                                    <a:latin typeface="Cambria Math" panose="02040503050406030204" pitchFamily="18" charset="0"/>
                                    <a:ea typeface="Cambria Math" panose="02040503050406030204" pitchFamily="18" charset="0"/>
                                  </a:rPr>
                                  <m:t>×</m:t>
                                </m:r>
                                <m:r>
                                  <a:rPr lang="mi-NZ" sz="1800" b="0" i="1" smtClean="0">
                                    <a:latin typeface="Cambria Math" panose="02040503050406030204" pitchFamily="18" charset="0"/>
                                  </a:rPr>
                                  <m:t>1.96</m:t>
                                </m:r>
                              </m:den>
                            </m:f>
                            <m:r>
                              <a:rPr lang="mi-NZ" sz="1800" b="0" i="1" smtClean="0">
                                <a:latin typeface="Cambria Math" panose="02040503050406030204" pitchFamily="18" charset="0"/>
                              </a:rPr>
                              <m:t>)</m:t>
                            </m:r>
                          </m:den>
                        </m:f>
                      </m:e>
                    </m:d>
                  </m:oMath>
                </a14:m>
                <a:r>
                  <a:rPr lang="en-NZ" sz="1800" dirty="0"/>
                  <a:t>  </a:t>
                </a:r>
                <a:r>
                  <a:rPr lang="en-NZ" sz="1800" baseline="30000" dirty="0"/>
                  <a:t>**</a:t>
                </a:r>
                <a:endParaRPr lang="en-NZ" sz="1800" dirty="0"/>
              </a:p>
              <a:p>
                <a:pPr marL="0" indent="0">
                  <a:buNone/>
                </a:pPr>
                <a:r>
                  <a:rPr lang="mi-NZ" sz="1800" dirty="0" err="1">
                    <a:latin typeface="Arial" panose="020B0604020202020204" pitchFamily="34" charset="0"/>
                    <a:cs typeface="Arial" panose="020B0604020202020204" pitchFamily="34" charset="0"/>
                  </a:rPr>
                  <a:t>If</a:t>
                </a:r>
                <a:r>
                  <a:rPr lang="mi-NZ" sz="1800" dirty="0">
                    <a:latin typeface="Arial" panose="020B0604020202020204" pitchFamily="34" charset="0"/>
                    <a:cs typeface="Arial" panose="020B0604020202020204" pitchFamily="34" charset="0"/>
                  </a:rPr>
                  <a:t> </a:t>
                </a:r>
                <a14:m>
                  <m:oMath xmlns:m="http://schemas.openxmlformats.org/officeDocument/2006/math">
                    <m:r>
                      <m:rPr>
                        <m:sty m:val="p"/>
                      </m:rPr>
                      <a:rPr lang="mi-NZ" sz="1800" b="0" i="0" smtClean="0">
                        <a:latin typeface="Cambria Math" panose="02040503050406030204" pitchFamily="18" charset="0"/>
                        <a:ea typeface="Cambria Math" panose="02040503050406030204" pitchFamily="18" charset="0"/>
                        <a:cs typeface="Arial" panose="020B0604020202020204" pitchFamily="34" charset="0"/>
                      </a:rPr>
                      <m:t>p</m:t>
                    </m:r>
                    <m:r>
                      <a:rPr lang="mi-NZ" sz="1800" i="1" smtClean="0">
                        <a:latin typeface="Cambria Math" panose="02040503050406030204" pitchFamily="18" charset="0"/>
                        <a:ea typeface="Cambria Math" panose="02040503050406030204" pitchFamily="18" charset="0"/>
                        <a:cs typeface="Arial" panose="020B0604020202020204" pitchFamily="34" charset="0"/>
                      </a:rPr>
                      <m:t>&gt;</m:t>
                    </m:r>
                    <m:r>
                      <a:rPr lang="mi-NZ" sz="1800" b="0" i="1" smtClean="0">
                        <a:latin typeface="Cambria Math" panose="02040503050406030204" pitchFamily="18" charset="0"/>
                        <a:ea typeface="Cambria Math" panose="02040503050406030204" pitchFamily="18" charset="0"/>
                        <a:cs typeface="Arial" panose="020B0604020202020204" pitchFamily="34" charset="0"/>
                      </a:rPr>
                      <m:t>0.0</m:t>
                    </m:r>
                    <m:r>
                      <a:rPr lang="en-NZ" sz="1800" b="0" i="1" smtClean="0">
                        <a:latin typeface="Cambria Math" panose="02040503050406030204" pitchFamily="18" charset="0"/>
                        <a:ea typeface="Cambria Math" panose="02040503050406030204" pitchFamily="18" charset="0"/>
                        <a:cs typeface="Arial" panose="020B0604020202020204" pitchFamily="34" charset="0"/>
                      </a:rPr>
                      <m:t>5</m:t>
                    </m:r>
                  </m:oMath>
                </a14:m>
                <a:r>
                  <a:rPr lang="mi-NZ" sz="1800" dirty="0">
                    <a:latin typeface="Arial" panose="020B0604020202020204" pitchFamily="34" charset="0"/>
                    <a:cs typeface="Arial" panose="020B0604020202020204" pitchFamily="34" charset="0"/>
                  </a:rPr>
                  <a:t>, then the difference is not statistically significant, otherwise it is.</a:t>
                </a:r>
              </a:p>
              <a:p>
                <a:pPr marL="0" indent="0">
                  <a:buNone/>
                </a:pPr>
                <a:endParaRPr lang="mi-NZ" sz="1800" dirty="0">
                  <a:latin typeface="Arial" panose="020B0604020202020204" pitchFamily="34" charset="0"/>
                  <a:cs typeface="Arial" panose="020B0604020202020204" pitchFamily="34" charset="0"/>
                </a:endParaRPr>
              </a:p>
              <a:p>
                <a:pPr marL="0" indent="0">
                  <a:buNone/>
                </a:pPr>
                <a:endParaRPr lang="mi-NZ" sz="1800" dirty="0">
                  <a:latin typeface="Arial" panose="020B0604020202020204" pitchFamily="34" charset="0"/>
                  <a:cs typeface="Arial" panose="020B0604020202020204" pitchFamily="34" charset="0"/>
                </a:endParaRPr>
              </a:p>
              <a:p>
                <a:pPr marL="0" indent="0">
                  <a:buNone/>
                </a:pPr>
                <a:r>
                  <a:rPr lang="mi-NZ" sz="900" dirty="0">
                    <a:latin typeface="Arial" panose="020B0604020202020204" pitchFamily="34" charset="0"/>
                    <a:cs typeface="Arial" panose="020B0604020202020204" pitchFamily="34" charset="0"/>
                  </a:rPr>
                  <a:t> * Aschengrau A, Seage GR. 2003. </a:t>
                </a:r>
                <a:r>
                  <a:rPr lang="mi-NZ" sz="900" i="1" dirty="0">
                    <a:latin typeface="Arial" panose="020B0604020202020204" pitchFamily="34" charset="0"/>
                    <a:cs typeface="Arial" panose="020B0604020202020204" pitchFamily="34" charset="0"/>
                  </a:rPr>
                  <a:t>Essentials of Epidemiology in Public Health. </a:t>
                </a:r>
                <a:r>
                  <a:rPr lang="mi-NZ" sz="900" dirty="0">
                    <a:latin typeface="Arial" panose="020B0604020202020204" pitchFamily="34" charset="0"/>
                    <a:cs typeface="Arial" panose="020B0604020202020204" pitchFamily="34" charset="0"/>
                  </a:rPr>
                  <a:t>Jones and Bartlett Publishers.</a:t>
                </a:r>
              </a:p>
              <a:p>
                <a:pPr marL="0" indent="0">
                  <a:buNone/>
                </a:pPr>
                <a:r>
                  <a:rPr lang="en-NZ" sz="900" dirty="0">
                    <a:latin typeface="Arial" panose="020B0604020202020204" pitchFamily="34" charset="0"/>
                    <a:cs typeface="Arial" panose="020B0604020202020204" pitchFamily="34" charset="0"/>
                  </a:rPr>
                  <a:t>**  https://www.bmj.com/content/343/bmj.d2304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93" t="-828" b="-9379"/>
                </a:stretch>
              </a:blipFill>
            </p:spPr>
            <p:txBody>
              <a:bodyPr/>
              <a:lstStyle/>
              <a:p>
                <a:r>
                  <a:rPr lang="en-NZ">
                    <a:noFill/>
                  </a:rPr>
                  <a:t> </a:t>
                </a:r>
              </a:p>
            </p:txBody>
          </p:sp>
        </mc:Fallback>
      </mc:AlternateContent>
    </p:spTree>
    <p:extLst>
      <p:ext uri="{BB962C8B-B14F-4D97-AF65-F5344CB8AC3E}">
        <p14:creationId xmlns:p14="http://schemas.microsoft.com/office/powerpoint/2010/main" val="1531991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3200" b="1" dirty="0">
                <a:latin typeface="Arial" panose="020B0604020202020204" pitchFamily="34" charset="0"/>
                <a:cs typeface="Arial" panose="020B0604020202020204" pitchFamily="34" charset="0"/>
              </a:rPr>
              <a:t>Standard deviation</a:t>
            </a:r>
          </a:p>
        </p:txBody>
      </p:sp>
      <p:sp>
        <p:nvSpPr>
          <p:cNvPr id="3" name="Content Placeholder 2"/>
          <p:cNvSpPr>
            <a:spLocks noGrp="1"/>
          </p:cNvSpPr>
          <p:nvPr>
            <p:ph idx="1"/>
          </p:nvPr>
        </p:nvSpPr>
        <p:spPr/>
        <p:txBody>
          <a:bodyPr/>
          <a:lstStyle/>
          <a:p>
            <a:pPr marL="0" indent="0">
              <a:buNone/>
            </a:pPr>
            <a:r>
              <a:rPr lang="en-NZ" sz="1800" dirty="0">
                <a:latin typeface="Arial" panose="020B0604020202020204" pitchFamily="34" charset="0"/>
                <a:cs typeface="Arial" panose="020B0604020202020204" pitchFamily="34" charset="0"/>
              </a:rPr>
              <a:t>Standard deviation indicates how much the DHBs vary from the national average for a certain indicator.</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The bigger the standard deviation, the more the DHBs vary against the national average.</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The smaller the standard deviation, the closer the DHBs are to the national average.</a:t>
            </a:r>
          </a:p>
          <a:p>
            <a:pPr marL="0" indent="0">
              <a:buNone/>
            </a:pPr>
            <a:endParaRPr lang="en-NZ" sz="1800" dirty="0">
              <a:latin typeface="Arial" panose="020B0604020202020204" pitchFamily="34" charset="0"/>
              <a:cs typeface="Arial" panose="020B0604020202020204" pitchFamily="34" charset="0"/>
            </a:endParaRPr>
          </a:p>
          <a:p>
            <a:pPr marL="0" indent="0">
              <a:buNone/>
            </a:pPr>
            <a:endParaRPr lang="en-NZ" sz="1800" dirty="0">
              <a:latin typeface="Arial" panose="020B0604020202020204" pitchFamily="34" charset="0"/>
              <a:cs typeface="Arial" panose="020B0604020202020204" pitchFamily="34" charset="0"/>
            </a:endParaRPr>
          </a:p>
          <a:p>
            <a:pPr marL="0" indent="0">
              <a:buNone/>
            </a:pPr>
            <a:endParaRPr lang="en-NZ"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796914"/>
      </p:ext>
    </p:extLst>
  </p:cSld>
  <p:clrMapOvr>
    <a:masterClrMapping/>
  </p:clrMapOvr>
</p:sld>
</file>

<file path=ppt/theme/theme1.xml><?xml version="1.0" encoding="utf-8"?>
<a:theme xmlns:a="http://schemas.openxmlformats.org/drawingml/2006/main" name="30187 HQSCNZ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5f067919-d045-4b34-bd75-563914e94517" ContentTypeId="0x010100464BB556B3337A48846236E9064FB9CC01" PreviousValue="false"/>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DMS document" ma:contentTypeID="0x010100464BB556B3337A48846236E9064FB9CC010081A89977FE848D4D8CB9CD8A957E99EE" ma:contentTypeVersion="31" ma:contentTypeDescription="Use this content type to classify and store documents on HQSC DMS website" ma:contentTypeScope="" ma:versionID="f5dbad8b50be2866e11fb4c50f32c357">
  <xsd:schema xmlns:xsd="http://www.w3.org/2001/XMLSchema" xmlns:xs="http://www.w3.org/2001/XMLSchema" xmlns:p="http://schemas.microsoft.com/office/2006/metadata/properties" xmlns:ns3="ffe6d714-e736-42ad-a8fb-173e0c9c1a5d" xmlns:ns4="bef9904b-9bca-4a1b-aca3-78dad2044d15" targetNamespace="http://schemas.microsoft.com/office/2006/metadata/properties" ma:root="true" ma:fieldsID="f0f81f96e2c72009fd7591b8977d4d86" ns3:_="" ns4:_="">
    <xsd:import namespace="ffe6d714-e736-42ad-a8fb-173e0c9c1a5d"/>
    <xsd:import namespace="bef9904b-9bca-4a1b-aca3-78dad2044d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6d714-e736-42ad-a8fb-173e0c9c1a5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f9904b-9bca-4a1b-aca3-78dad2044d1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32EC47-8E50-40DB-B379-713C6C2BB88B}">
  <ds:schemaRefs>
    <ds:schemaRef ds:uri="http://schemas.microsoft.com/sharepoint/v3/contenttype/forms"/>
  </ds:schemaRefs>
</ds:datastoreItem>
</file>

<file path=customXml/itemProps2.xml><?xml version="1.0" encoding="utf-8"?>
<ds:datastoreItem xmlns:ds="http://schemas.openxmlformats.org/officeDocument/2006/customXml" ds:itemID="{B8816926-5C65-49B6-AB0F-92390E411676}">
  <ds:schemaRefs>
    <ds:schemaRef ds:uri="Microsoft.SharePoint.Taxonomy.ContentTypeSync"/>
  </ds:schemaRefs>
</ds:datastoreItem>
</file>

<file path=customXml/itemProps3.xml><?xml version="1.0" encoding="utf-8"?>
<ds:datastoreItem xmlns:ds="http://schemas.openxmlformats.org/officeDocument/2006/customXml" ds:itemID="{49D22001-0ACC-4F1C-90F6-B8B906D15F9B}">
  <ds:schemaRefs>
    <ds:schemaRef ds:uri="http://purl.org/dc/dcmitype/"/>
    <ds:schemaRef ds:uri="http://schemas.microsoft.com/office/2006/documentManagement/types"/>
    <ds:schemaRef ds:uri="ffe6d714-e736-42ad-a8fb-173e0c9c1a5d"/>
    <ds:schemaRef ds:uri="http://purl.org/dc/elements/1.1/"/>
    <ds:schemaRef ds:uri="http://schemas.microsoft.com/office/2006/metadata/properties"/>
    <ds:schemaRef ds:uri="http://purl.org/dc/terms/"/>
    <ds:schemaRef ds:uri="http://schemas.openxmlformats.org/package/2006/metadata/core-properties"/>
    <ds:schemaRef ds:uri="bef9904b-9bca-4a1b-aca3-78dad2044d15"/>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87838E93-B5B2-455D-A435-2021DB07F696}">
  <ds:schemaRefs>
    <ds:schemaRef ds:uri="http://schemas.microsoft.com/office/2006/metadata/longProperties"/>
  </ds:schemaRefs>
</ds:datastoreItem>
</file>

<file path=customXml/itemProps5.xml><?xml version="1.0" encoding="utf-8"?>
<ds:datastoreItem xmlns:ds="http://schemas.openxmlformats.org/officeDocument/2006/customXml" ds:itemID="{D8E98F02-DE50-44DD-B7EB-6F347302C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e6d714-e736-42ad-a8fb-173e0c9c1a5d"/>
    <ds:schemaRef ds:uri="bef9904b-9bca-4a1b-aca3-78dad2044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30187 HQSCNZ Powerpoint Template</Template>
  <TotalTime>45358</TotalTime>
  <Words>1075</Words>
  <Application>Microsoft Office PowerPoint</Application>
  <PresentationFormat>On-screen Show (4:3)</PresentationFormat>
  <Paragraphs>86</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 Math</vt:lpstr>
      <vt:lpstr>30187 HQSCNZ Powerpoint Template</vt:lpstr>
      <vt:lpstr>PowerPoint Presentation</vt:lpstr>
      <vt:lpstr>Contents</vt:lpstr>
      <vt:lpstr>Orange ring of dartboard for domain tabs</vt:lpstr>
      <vt:lpstr>Centre and rings of dartboard on domain tabs</vt:lpstr>
      <vt:lpstr>Green ring of dartboard for Māori Health Equity Report</vt:lpstr>
      <vt:lpstr>Centre and rings of dartboard on Māori Health Equity Report</vt:lpstr>
      <vt:lpstr>O/E ratio</vt:lpstr>
      <vt:lpstr>Equity tab: significant difference</vt:lpstr>
      <vt:lpstr>Standard deviation</vt:lpstr>
      <vt:lpstr>Standard deviation formula</vt:lpstr>
      <vt:lpstr>Z-score</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 Of Health</dc:creator>
  <cp:lastModifiedBy>Falyn Cranston</cp:lastModifiedBy>
  <cp:revision>605</cp:revision>
  <cp:lastPrinted>2012-06-22T03:02:32Z</cp:lastPrinted>
  <dcterms:created xsi:type="dcterms:W3CDTF">2011-02-14T19:21:33Z</dcterms:created>
  <dcterms:modified xsi:type="dcterms:W3CDTF">2021-02-02T01:11:01Z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ZZEXX236R265-9-5099</vt:lpwstr>
  </property>
  <property fmtid="{D5CDD505-2E9C-101B-9397-08002B2CF9AE}" pid="3" name="_dlc_DocIdItemGuid">
    <vt:lpwstr>e64b17ba-9437-4d0b-90cf-6d3dfe01ad92</vt:lpwstr>
  </property>
  <property fmtid="{D5CDD505-2E9C-101B-9397-08002B2CF9AE}" pid="4" name="_dlc_DocIdUrl">
    <vt:lpwstr>http://intranet.hqsc.local/_layouts/DocIdRedir.aspx?ID=ZZEXX236R265-9-5099, ZZEXX236R265-9-5099</vt:lpwstr>
  </property>
  <property fmtid="{D5CDD505-2E9C-101B-9397-08002B2CF9AE}" pid="5" name="EmTo">
    <vt:lpwstr/>
  </property>
  <property fmtid="{D5CDD505-2E9C-101B-9397-08002B2CF9AE}" pid="6" name="EmFrom">
    <vt:lpwstr/>
  </property>
  <property fmtid="{D5CDD505-2E9C-101B-9397-08002B2CF9AE}" pid="7" name="EmType">
    <vt:lpwstr/>
  </property>
  <property fmtid="{D5CDD505-2E9C-101B-9397-08002B2CF9AE}" pid="8" name="EmSubject">
    <vt:lpwstr/>
  </property>
  <property fmtid="{D5CDD505-2E9C-101B-9397-08002B2CF9AE}" pid="9" name="EmAttachCount">
    <vt:lpwstr/>
  </property>
  <property fmtid="{D5CDD505-2E9C-101B-9397-08002B2CF9AE}" pid="10" name="EmCategory">
    <vt:lpwstr/>
  </property>
  <property fmtid="{D5CDD505-2E9C-101B-9397-08002B2CF9AE}" pid="11" name="EmBody">
    <vt:lpwstr/>
  </property>
  <property fmtid="{D5CDD505-2E9C-101B-9397-08002B2CF9AE}" pid="12" name="EmCC">
    <vt:lpwstr/>
  </property>
  <property fmtid="{D5CDD505-2E9C-101B-9397-08002B2CF9AE}" pid="13" name="EmBCC">
    <vt:lpwstr/>
  </property>
  <property fmtid="{D5CDD505-2E9C-101B-9397-08002B2CF9AE}" pid="14" name="EmFromName">
    <vt:lpwstr/>
  </property>
  <property fmtid="{D5CDD505-2E9C-101B-9397-08002B2CF9AE}" pid="15" name="EmID">
    <vt:lpwstr/>
  </property>
  <property fmtid="{D5CDD505-2E9C-101B-9397-08002B2CF9AE}" pid="16" name="EmCon">
    <vt:lpwstr/>
  </property>
  <property fmtid="{D5CDD505-2E9C-101B-9397-08002B2CF9AE}" pid="17" name="ContentTypeId">
    <vt:lpwstr>0x010100464BB556B3337A48846236E9064FB9CC010081A89977FE848D4D8CB9CD8A957E99EE</vt:lpwstr>
  </property>
</Properties>
</file>