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7" r:id="rId3"/>
    <p:sldId id="260" r:id="rId4"/>
    <p:sldId id="261" r:id="rId5"/>
    <p:sldId id="262" r:id="rId6"/>
    <p:sldId id="258" r:id="rId7"/>
    <p:sldId id="263" r:id="rId8"/>
  </p:sldIdLst>
  <p:sldSz cx="9906000" cy="6858000" type="A4"/>
  <p:notesSz cx="9842500" cy="675481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147F6-FC27-4D13-9866-4F979FA2458B}" v="17" dt="2025-07-14T23:31:38.794"/>
    <p1510:client id="{443FA048-9F0E-4063-86D5-00DAD423060F}" v="1" dt="2025-07-14T00:44:29.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0" autoAdjust="0"/>
    <p:restoredTop sz="94660"/>
  </p:normalViewPr>
  <p:slideViewPr>
    <p:cSldViewPr>
      <p:cViewPr varScale="1">
        <p:scale>
          <a:sx n="101" d="100"/>
          <a:sy n="101" d="100"/>
        </p:scale>
        <p:origin x="1968" y="10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37CF93C-7322-DBBC-2124-F33D2F3626BD}"/>
              </a:ext>
            </a:extLst>
          </p:cNvPr>
          <p:cNvSpPr>
            <a:spLocks noGrp="1" noChangeArrowheads="1"/>
          </p:cNvSpPr>
          <p:nvPr>
            <p:ph type="hdr" sz="quarter"/>
          </p:nvPr>
        </p:nvSpPr>
        <p:spPr bwMode="auto">
          <a:xfrm>
            <a:off x="0" y="0"/>
            <a:ext cx="4265613" cy="338138"/>
          </a:xfrm>
          <a:prstGeom prst="rect">
            <a:avLst/>
          </a:prstGeom>
          <a:noFill/>
          <a:ln>
            <a:noFill/>
          </a:ln>
          <a:effectLst/>
        </p:spPr>
        <p:txBody>
          <a:bodyPr vert="horz" wrap="square" lIns="94830" tIns="47415" rIns="94830" bIns="47415" numCol="1" anchor="t" anchorCtr="0" compatLnSpc="1">
            <a:prstTxWarp prst="textNoShape">
              <a:avLst/>
            </a:prstTxWarp>
          </a:bodyPr>
          <a:lstStyle>
            <a:lvl1pPr defTabSz="947738">
              <a:defRPr sz="1200" dirty="0">
                <a:latin typeface="Arial" charset="0"/>
                <a:ea typeface="ＭＳ Ｐゴシック" pitchFamily="-108" charset="-128"/>
              </a:defRPr>
            </a:lvl1pPr>
          </a:lstStyle>
          <a:p>
            <a:pPr>
              <a:defRPr/>
            </a:pPr>
            <a:endParaRPr lang="en-GB" altLang="en-US"/>
          </a:p>
        </p:txBody>
      </p:sp>
      <p:sp>
        <p:nvSpPr>
          <p:cNvPr id="16387" name="Rectangle 3">
            <a:extLst>
              <a:ext uri="{FF2B5EF4-FFF2-40B4-BE49-F238E27FC236}">
                <a16:creationId xmlns:a16="http://schemas.microsoft.com/office/drawing/2014/main" id="{7E50DC3C-5FD3-616E-146B-5516FDDCFA94}"/>
              </a:ext>
            </a:extLst>
          </p:cNvPr>
          <p:cNvSpPr>
            <a:spLocks noGrp="1" noChangeArrowheads="1"/>
          </p:cNvSpPr>
          <p:nvPr>
            <p:ph type="dt" sz="quarter" idx="1"/>
          </p:nvPr>
        </p:nvSpPr>
        <p:spPr bwMode="auto">
          <a:xfrm>
            <a:off x="5576888" y="0"/>
            <a:ext cx="4264025" cy="338138"/>
          </a:xfrm>
          <a:prstGeom prst="rect">
            <a:avLst/>
          </a:prstGeom>
          <a:noFill/>
          <a:ln>
            <a:noFill/>
          </a:ln>
          <a:effectLst/>
        </p:spPr>
        <p:txBody>
          <a:bodyPr vert="horz" wrap="square" lIns="94830" tIns="47415" rIns="94830" bIns="47415" numCol="1" anchor="t" anchorCtr="0" compatLnSpc="1">
            <a:prstTxWarp prst="textNoShape">
              <a:avLst/>
            </a:prstTxWarp>
          </a:bodyPr>
          <a:lstStyle>
            <a:lvl1pPr algn="r" defTabSz="947738">
              <a:defRPr sz="1200">
                <a:latin typeface="Arial" charset="0"/>
                <a:ea typeface="ＭＳ Ｐゴシック" pitchFamily="-108" charset="-128"/>
              </a:defRPr>
            </a:lvl1pPr>
          </a:lstStyle>
          <a:p>
            <a:pPr>
              <a:defRPr/>
            </a:pPr>
            <a:fld id="{D5EE44F7-EFC1-4545-BCE9-96E5370C4617}" type="datetime1">
              <a:rPr lang="en-GB" altLang="en-US"/>
              <a:pPr>
                <a:defRPr/>
              </a:pPr>
              <a:t>15/07/2025</a:t>
            </a:fld>
            <a:endParaRPr lang="en-GB" altLang="en-US" dirty="0"/>
          </a:p>
        </p:txBody>
      </p:sp>
      <p:sp>
        <p:nvSpPr>
          <p:cNvPr id="16388" name="Rectangle 4">
            <a:extLst>
              <a:ext uri="{FF2B5EF4-FFF2-40B4-BE49-F238E27FC236}">
                <a16:creationId xmlns:a16="http://schemas.microsoft.com/office/drawing/2014/main" id="{6734D6A4-34D5-BB25-EE28-135A1B6513EC}"/>
              </a:ext>
            </a:extLst>
          </p:cNvPr>
          <p:cNvSpPr>
            <a:spLocks noGrp="1" noChangeArrowheads="1"/>
          </p:cNvSpPr>
          <p:nvPr>
            <p:ph type="ftr" sz="quarter" idx="2"/>
          </p:nvPr>
        </p:nvSpPr>
        <p:spPr bwMode="auto">
          <a:xfrm>
            <a:off x="0" y="6415088"/>
            <a:ext cx="4265613" cy="338137"/>
          </a:xfrm>
          <a:prstGeom prst="rect">
            <a:avLst/>
          </a:prstGeom>
          <a:noFill/>
          <a:ln>
            <a:noFill/>
          </a:ln>
          <a:effectLst/>
        </p:spPr>
        <p:txBody>
          <a:bodyPr vert="horz" wrap="square" lIns="94830" tIns="47415" rIns="94830" bIns="47415" numCol="1" anchor="b" anchorCtr="0" compatLnSpc="1">
            <a:prstTxWarp prst="textNoShape">
              <a:avLst/>
            </a:prstTxWarp>
          </a:bodyPr>
          <a:lstStyle>
            <a:lvl1pPr defTabSz="947738">
              <a:defRPr sz="1200" dirty="0">
                <a:latin typeface="Arial" charset="0"/>
                <a:ea typeface="ＭＳ Ｐゴシック" pitchFamily="-108" charset="-128"/>
              </a:defRPr>
            </a:lvl1pPr>
          </a:lstStyle>
          <a:p>
            <a:pPr>
              <a:defRPr/>
            </a:pPr>
            <a:endParaRPr lang="en-GB" altLang="en-US"/>
          </a:p>
        </p:txBody>
      </p:sp>
      <p:sp>
        <p:nvSpPr>
          <p:cNvPr id="16389" name="Rectangle 5">
            <a:extLst>
              <a:ext uri="{FF2B5EF4-FFF2-40B4-BE49-F238E27FC236}">
                <a16:creationId xmlns:a16="http://schemas.microsoft.com/office/drawing/2014/main" id="{660BE229-C1EB-B68E-6DEE-5AA640806B3E}"/>
              </a:ext>
            </a:extLst>
          </p:cNvPr>
          <p:cNvSpPr>
            <a:spLocks noGrp="1" noChangeArrowheads="1"/>
          </p:cNvSpPr>
          <p:nvPr>
            <p:ph type="sldNum" sz="quarter" idx="3"/>
          </p:nvPr>
        </p:nvSpPr>
        <p:spPr bwMode="auto">
          <a:xfrm>
            <a:off x="5576888" y="6415088"/>
            <a:ext cx="4264025" cy="338137"/>
          </a:xfrm>
          <a:prstGeom prst="rect">
            <a:avLst/>
          </a:prstGeom>
          <a:noFill/>
          <a:ln>
            <a:noFill/>
          </a:ln>
          <a:effectLst/>
        </p:spPr>
        <p:txBody>
          <a:bodyPr vert="horz" wrap="square" lIns="94830" tIns="47415" rIns="94830" bIns="47415" numCol="1" anchor="b" anchorCtr="0" compatLnSpc="1">
            <a:prstTxWarp prst="textNoShape">
              <a:avLst/>
            </a:prstTxWarp>
          </a:bodyPr>
          <a:lstStyle>
            <a:lvl1pPr algn="r" defTabSz="947738">
              <a:defRPr sz="1200"/>
            </a:lvl1pPr>
          </a:lstStyle>
          <a:p>
            <a:pPr>
              <a:defRPr/>
            </a:pPr>
            <a:fld id="{3C8484C0-565C-4078-BB8A-821B70517E67}"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2F1BC3D-58B0-162F-57CD-D08CABB281DD}"/>
              </a:ext>
            </a:extLst>
          </p:cNvPr>
          <p:cNvSpPr>
            <a:spLocks noGrp="1" noChangeArrowheads="1"/>
          </p:cNvSpPr>
          <p:nvPr>
            <p:ph type="hdr" sz="quarter"/>
          </p:nvPr>
        </p:nvSpPr>
        <p:spPr bwMode="auto">
          <a:xfrm>
            <a:off x="0" y="0"/>
            <a:ext cx="4265613" cy="338138"/>
          </a:xfrm>
          <a:prstGeom prst="rect">
            <a:avLst/>
          </a:prstGeom>
          <a:noFill/>
          <a:ln>
            <a:noFill/>
          </a:ln>
        </p:spPr>
        <p:txBody>
          <a:bodyPr vert="horz" wrap="square" lIns="94830" tIns="47415" rIns="94830" bIns="47415" numCol="1" anchor="t" anchorCtr="0" compatLnSpc="1">
            <a:prstTxWarp prst="textNoShape">
              <a:avLst/>
            </a:prstTxWarp>
          </a:bodyPr>
          <a:lstStyle>
            <a:lvl1pPr defTabSz="947738">
              <a:defRPr sz="1200" dirty="0">
                <a:latin typeface="Arial" charset="0"/>
                <a:ea typeface="ＭＳ Ｐゴシック" pitchFamily="-108" charset="-128"/>
              </a:defRPr>
            </a:lvl1pPr>
          </a:lstStyle>
          <a:p>
            <a:pPr>
              <a:defRPr/>
            </a:pPr>
            <a:endParaRPr lang="en-GB" altLang="en-US"/>
          </a:p>
        </p:txBody>
      </p:sp>
      <p:sp>
        <p:nvSpPr>
          <p:cNvPr id="4099" name="Rectangle 3">
            <a:extLst>
              <a:ext uri="{FF2B5EF4-FFF2-40B4-BE49-F238E27FC236}">
                <a16:creationId xmlns:a16="http://schemas.microsoft.com/office/drawing/2014/main" id="{4B3F1C50-F70B-2CEC-C43D-7FCD1E979A13}"/>
              </a:ext>
            </a:extLst>
          </p:cNvPr>
          <p:cNvSpPr>
            <a:spLocks noGrp="1" noChangeArrowheads="1"/>
          </p:cNvSpPr>
          <p:nvPr>
            <p:ph type="dt" idx="1"/>
          </p:nvPr>
        </p:nvSpPr>
        <p:spPr bwMode="auto">
          <a:xfrm>
            <a:off x="5576888" y="0"/>
            <a:ext cx="4265612" cy="338138"/>
          </a:xfrm>
          <a:prstGeom prst="rect">
            <a:avLst/>
          </a:prstGeom>
          <a:noFill/>
          <a:ln>
            <a:noFill/>
          </a:ln>
        </p:spPr>
        <p:txBody>
          <a:bodyPr vert="horz" wrap="square" lIns="94830" tIns="47415" rIns="94830" bIns="47415" numCol="1" anchor="t" anchorCtr="0" compatLnSpc="1">
            <a:prstTxWarp prst="textNoShape">
              <a:avLst/>
            </a:prstTxWarp>
          </a:bodyPr>
          <a:lstStyle>
            <a:lvl1pPr algn="r" defTabSz="947738">
              <a:defRPr sz="1200" dirty="0">
                <a:latin typeface="Arial" charset="0"/>
                <a:ea typeface="ＭＳ Ｐゴシック" pitchFamily="-108" charset="-128"/>
              </a:defRPr>
            </a:lvl1pPr>
          </a:lstStyle>
          <a:p>
            <a:pPr>
              <a:defRPr/>
            </a:pPr>
            <a:endParaRPr lang="en-GB" altLang="en-US"/>
          </a:p>
        </p:txBody>
      </p:sp>
      <p:sp>
        <p:nvSpPr>
          <p:cNvPr id="2052" name="Rectangle 4">
            <a:extLst>
              <a:ext uri="{FF2B5EF4-FFF2-40B4-BE49-F238E27FC236}">
                <a16:creationId xmlns:a16="http://schemas.microsoft.com/office/drawing/2014/main" id="{DB27CCDF-E1BB-630C-AF2F-6A486F412B30}"/>
              </a:ext>
            </a:extLst>
          </p:cNvPr>
          <p:cNvSpPr>
            <a:spLocks noGrp="1" noRot="1" noChangeAspect="1" noChangeArrowheads="1" noTextEdit="1"/>
          </p:cNvSpPr>
          <p:nvPr>
            <p:ph type="sldImg" idx="2"/>
          </p:nvPr>
        </p:nvSpPr>
        <p:spPr bwMode="auto">
          <a:xfrm>
            <a:off x="3090863" y="506413"/>
            <a:ext cx="3659187" cy="2533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0D7739F-B17D-3758-0637-E3F4E818B93D}"/>
              </a:ext>
            </a:extLst>
          </p:cNvPr>
          <p:cNvSpPr>
            <a:spLocks noGrp="1" noChangeArrowheads="1"/>
          </p:cNvSpPr>
          <p:nvPr>
            <p:ph type="body" sz="quarter" idx="3"/>
          </p:nvPr>
        </p:nvSpPr>
        <p:spPr bwMode="auto">
          <a:xfrm>
            <a:off x="1312863" y="3208338"/>
            <a:ext cx="7216775" cy="3040062"/>
          </a:xfrm>
          <a:prstGeom prst="rect">
            <a:avLst/>
          </a:prstGeom>
          <a:noFill/>
          <a:ln>
            <a:noFill/>
          </a:ln>
        </p:spPr>
        <p:txBody>
          <a:bodyPr vert="horz" wrap="square" lIns="94830" tIns="47415" rIns="94830" bIns="47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2B9E69FF-7727-5A56-796D-75F7D7E86917}"/>
              </a:ext>
            </a:extLst>
          </p:cNvPr>
          <p:cNvSpPr>
            <a:spLocks noGrp="1" noChangeArrowheads="1"/>
          </p:cNvSpPr>
          <p:nvPr>
            <p:ph type="ftr" sz="quarter" idx="4"/>
          </p:nvPr>
        </p:nvSpPr>
        <p:spPr bwMode="auto">
          <a:xfrm>
            <a:off x="0" y="6416675"/>
            <a:ext cx="4265613" cy="338138"/>
          </a:xfrm>
          <a:prstGeom prst="rect">
            <a:avLst/>
          </a:prstGeom>
          <a:noFill/>
          <a:ln>
            <a:noFill/>
          </a:ln>
        </p:spPr>
        <p:txBody>
          <a:bodyPr vert="horz" wrap="square" lIns="94830" tIns="47415" rIns="94830" bIns="47415" numCol="1" anchor="b" anchorCtr="0" compatLnSpc="1">
            <a:prstTxWarp prst="textNoShape">
              <a:avLst/>
            </a:prstTxWarp>
          </a:bodyPr>
          <a:lstStyle>
            <a:lvl1pPr defTabSz="947738">
              <a:defRPr sz="1200" dirty="0">
                <a:latin typeface="Arial" charset="0"/>
                <a:ea typeface="ＭＳ Ｐゴシック" pitchFamily="-108" charset="-128"/>
              </a:defRPr>
            </a:lvl1pPr>
          </a:lstStyle>
          <a:p>
            <a:pPr>
              <a:defRPr/>
            </a:pPr>
            <a:endParaRPr lang="en-GB" altLang="en-US"/>
          </a:p>
        </p:txBody>
      </p:sp>
      <p:sp>
        <p:nvSpPr>
          <p:cNvPr id="4103" name="Rectangle 7">
            <a:extLst>
              <a:ext uri="{FF2B5EF4-FFF2-40B4-BE49-F238E27FC236}">
                <a16:creationId xmlns:a16="http://schemas.microsoft.com/office/drawing/2014/main" id="{B08BCBB8-C9D4-63EC-3D67-B01273A22551}"/>
              </a:ext>
            </a:extLst>
          </p:cNvPr>
          <p:cNvSpPr>
            <a:spLocks noGrp="1" noChangeArrowheads="1"/>
          </p:cNvSpPr>
          <p:nvPr>
            <p:ph type="sldNum" sz="quarter" idx="5"/>
          </p:nvPr>
        </p:nvSpPr>
        <p:spPr bwMode="auto">
          <a:xfrm>
            <a:off x="5576888" y="6416675"/>
            <a:ext cx="4265612" cy="338138"/>
          </a:xfrm>
          <a:prstGeom prst="rect">
            <a:avLst/>
          </a:prstGeom>
          <a:noFill/>
          <a:ln>
            <a:noFill/>
          </a:ln>
        </p:spPr>
        <p:txBody>
          <a:bodyPr vert="horz" wrap="square" lIns="94830" tIns="47415" rIns="94830" bIns="47415" numCol="1" anchor="b" anchorCtr="0" compatLnSpc="1">
            <a:prstTxWarp prst="textNoShape">
              <a:avLst/>
            </a:prstTxWarp>
          </a:bodyPr>
          <a:lstStyle>
            <a:lvl1pPr algn="r" defTabSz="947738">
              <a:defRPr sz="1200"/>
            </a:lvl1pPr>
          </a:lstStyle>
          <a:p>
            <a:pPr>
              <a:defRPr/>
            </a:pPr>
            <a:fld id="{CC1B5017-94CC-447A-819D-C32678F42CE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28" charset="0"/>
        <a:ea typeface="ＭＳ Ｐゴシック" pitchFamily="28" charset="-128"/>
        <a:cs typeface="ＭＳ Ｐゴシック" pitchFamily="28" charset="-128"/>
      </a:defRPr>
    </a:lvl1pPr>
    <a:lvl2pPr marL="457200" algn="l" rtl="0" eaLnBrk="0" fontAlgn="base" hangingPunct="0">
      <a:spcBef>
        <a:spcPct val="30000"/>
      </a:spcBef>
      <a:spcAft>
        <a:spcPct val="0"/>
      </a:spcAft>
      <a:defRPr sz="1200" kern="1200">
        <a:solidFill>
          <a:schemeClr val="tx1"/>
        </a:solidFill>
        <a:latin typeface="Arial" pitchFamily="28" charset="0"/>
        <a:ea typeface="ＭＳ Ｐゴシック" pitchFamily="28" charset="-128"/>
        <a:cs typeface="+mn-cs"/>
      </a:defRPr>
    </a:lvl2pPr>
    <a:lvl3pPr marL="914400" algn="l" rtl="0" eaLnBrk="0" fontAlgn="base" hangingPunct="0">
      <a:spcBef>
        <a:spcPct val="30000"/>
      </a:spcBef>
      <a:spcAft>
        <a:spcPct val="0"/>
      </a:spcAft>
      <a:defRPr sz="1200" kern="1200">
        <a:solidFill>
          <a:schemeClr val="tx1"/>
        </a:solidFill>
        <a:latin typeface="Arial" pitchFamily="28" charset="0"/>
        <a:ea typeface="ＭＳ Ｐゴシック" pitchFamily="28" charset="-128"/>
        <a:cs typeface="+mn-cs"/>
      </a:defRPr>
    </a:lvl3pPr>
    <a:lvl4pPr marL="1371600" algn="l" rtl="0" eaLnBrk="0" fontAlgn="base" hangingPunct="0">
      <a:spcBef>
        <a:spcPct val="30000"/>
      </a:spcBef>
      <a:spcAft>
        <a:spcPct val="0"/>
      </a:spcAft>
      <a:defRPr sz="1200" kern="1200">
        <a:solidFill>
          <a:schemeClr val="tx1"/>
        </a:solidFill>
        <a:latin typeface="Arial" pitchFamily="28" charset="0"/>
        <a:ea typeface="ＭＳ Ｐゴシック" pitchFamily="28" charset="-128"/>
        <a:cs typeface="+mn-cs"/>
      </a:defRPr>
    </a:lvl4pPr>
    <a:lvl5pPr marL="1828800" algn="l" rtl="0" eaLnBrk="0" fontAlgn="base" hangingPunct="0">
      <a:spcBef>
        <a:spcPct val="30000"/>
      </a:spcBef>
      <a:spcAft>
        <a:spcPct val="0"/>
      </a:spcAft>
      <a:defRPr sz="1200" kern="1200">
        <a:solidFill>
          <a:schemeClr val="tx1"/>
        </a:solidFill>
        <a:latin typeface="Arial" pitchFamily="28" charset="0"/>
        <a:ea typeface="ＭＳ Ｐゴシック" pitchFamily="2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F8330FB5-8381-E5A2-97F2-40A3F1393D5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9DBAC67-71E8-4B56-B533-4C33ED5C8630}" type="slidenum">
              <a:rPr lang="en-US" altLang="en-US" sz="1200" smtClean="0"/>
              <a:pPr/>
              <a:t>1</a:t>
            </a:fld>
            <a:endParaRPr lang="en-US" altLang="en-US" sz="1200"/>
          </a:p>
        </p:txBody>
      </p:sp>
      <p:sp>
        <p:nvSpPr>
          <p:cNvPr id="5123" name="Rectangle 2">
            <a:extLst>
              <a:ext uri="{FF2B5EF4-FFF2-40B4-BE49-F238E27FC236}">
                <a16:creationId xmlns:a16="http://schemas.microsoft.com/office/drawing/2014/main" id="{F714E98B-D1EA-6140-F085-20DEAE288985}"/>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BF5934C2-5D3E-6603-BA98-38B6DA629699}"/>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634D0069-FEA7-CAAB-DC7F-478E5855782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373057B-E861-406B-9229-A3952B8E672A}" type="slidenum">
              <a:rPr lang="en-US" altLang="en-US" sz="1200" smtClean="0"/>
              <a:pPr/>
              <a:t>2</a:t>
            </a:fld>
            <a:endParaRPr lang="en-US" altLang="en-US" sz="1200"/>
          </a:p>
        </p:txBody>
      </p:sp>
      <p:sp>
        <p:nvSpPr>
          <p:cNvPr id="7171" name="Rectangle 2">
            <a:extLst>
              <a:ext uri="{FF2B5EF4-FFF2-40B4-BE49-F238E27FC236}">
                <a16:creationId xmlns:a16="http://schemas.microsoft.com/office/drawing/2014/main" id="{49602D81-F227-1CF6-87EA-E0AEF2BF2F3A}"/>
              </a:ext>
            </a:extLst>
          </p:cNvPr>
          <p:cNvSpPr>
            <a:spLocks noGrp="1" noRot="1" noChangeAspect="1" noChangeArrowheads="1" noTextEdit="1"/>
          </p:cNvSpPr>
          <p:nvPr>
            <p:ph type="sldImg"/>
          </p:nvPr>
        </p:nvSpPr>
        <p:spPr>
          <a:solidFill>
            <a:srgbClr val="FFFFFF"/>
          </a:solidFill>
          <a:ln/>
        </p:spPr>
      </p:sp>
      <p:sp>
        <p:nvSpPr>
          <p:cNvPr id="7172" name="Rectangle 3">
            <a:extLst>
              <a:ext uri="{FF2B5EF4-FFF2-40B4-BE49-F238E27FC236}">
                <a16:creationId xmlns:a16="http://schemas.microsoft.com/office/drawing/2014/main" id="{643292DD-27FD-6E87-3E13-7F8038AF0FF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5A3130A-1123-A058-1460-DCF6B9B3AF9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831E942-66CD-4BD9-82E6-813218649FAD}" type="slidenum">
              <a:rPr lang="en-US" altLang="en-US" sz="1200" smtClean="0"/>
              <a:pPr/>
              <a:t>3</a:t>
            </a:fld>
            <a:endParaRPr lang="en-US" altLang="en-US" sz="1200"/>
          </a:p>
        </p:txBody>
      </p:sp>
      <p:sp>
        <p:nvSpPr>
          <p:cNvPr id="9219" name="Rectangle 2">
            <a:extLst>
              <a:ext uri="{FF2B5EF4-FFF2-40B4-BE49-F238E27FC236}">
                <a16:creationId xmlns:a16="http://schemas.microsoft.com/office/drawing/2014/main" id="{CD5681BF-03FF-EAE0-430A-DD22C51B9BCF}"/>
              </a:ext>
            </a:extLst>
          </p:cNvPr>
          <p:cNvSpPr>
            <a:spLocks noGrp="1" noRot="1" noChangeAspect="1" noChangeArrowheads="1" noTextEdit="1"/>
          </p:cNvSpPr>
          <p:nvPr>
            <p:ph type="sldImg"/>
          </p:nvPr>
        </p:nvSpPr>
        <p:spPr>
          <a:solidFill>
            <a:srgbClr val="FFFFFF"/>
          </a:solidFill>
          <a:ln/>
        </p:spPr>
      </p:sp>
      <p:sp>
        <p:nvSpPr>
          <p:cNvPr id="9220" name="Rectangle 3">
            <a:extLst>
              <a:ext uri="{FF2B5EF4-FFF2-40B4-BE49-F238E27FC236}">
                <a16:creationId xmlns:a16="http://schemas.microsoft.com/office/drawing/2014/main" id="{C8F8DE39-3138-7FB6-40D5-458737758B4C}"/>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EA3C3DF2-9C23-4550-18D0-84825E72806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FE82BBB-2EE3-405C-9FD2-0CF2EE051A3E}" type="slidenum">
              <a:rPr lang="en-US" altLang="en-US" sz="1200" smtClean="0"/>
              <a:pPr/>
              <a:t>4</a:t>
            </a:fld>
            <a:endParaRPr lang="en-US" altLang="en-US" sz="1200"/>
          </a:p>
        </p:txBody>
      </p:sp>
      <p:sp>
        <p:nvSpPr>
          <p:cNvPr id="11267" name="Rectangle 2">
            <a:extLst>
              <a:ext uri="{FF2B5EF4-FFF2-40B4-BE49-F238E27FC236}">
                <a16:creationId xmlns:a16="http://schemas.microsoft.com/office/drawing/2014/main" id="{A69B76BF-FD76-D001-4F38-52731F839E35}"/>
              </a:ext>
            </a:extLst>
          </p:cNvPr>
          <p:cNvSpPr>
            <a:spLocks noGrp="1" noRot="1" noChangeAspect="1" noChangeArrowheads="1" noTextEdit="1"/>
          </p:cNvSpPr>
          <p:nvPr>
            <p:ph type="sldImg"/>
          </p:nvPr>
        </p:nvSpPr>
        <p:spPr>
          <a:solidFill>
            <a:srgbClr val="FFFFFF"/>
          </a:solidFill>
          <a:ln/>
        </p:spPr>
      </p:sp>
      <p:sp>
        <p:nvSpPr>
          <p:cNvPr id="11268" name="Rectangle 3">
            <a:extLst>
              <a:ext uri="{FF2B5EF4-FFF2-40B4-BE49-F238E27FC236}">
                <a16:creationId xmlns:a16="http://schemas.microsoft.com/office/drawing/2014/main" id="{0D43E93C-AE02-7304-474D-A70908CAD24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FFD38F4B-47D3-7F2B-D62C-AE2E9D9E9E6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334F7B7-E8A0-453B-9513-8949BC0E3CE9}" type="slidenum">
              <a:rPr lang="en-US" altLang="en-US" sz="1200" smtClean="0"/>
              <a:pPr/>
              <a:t>5</a:t>
            </a:fld>
            <a:endParaRPr lang="en-US" altLang="en-US" sz="1200"/>
          </a:p>
        </p:txBody>
      </p:sp>
      <p:sp>
        <p:nvSpPr>
          <p:cNvPr id="13315" name="Rectangle 2">
            <a:extLst>
              <a:ext uri="{FF2B5EF4-FFF2-40B4-BE49-F238E27FC236}">
                <a16:creationId xmlns:a16="http://schemas.microsoft.com/office/drawing/2014/main" id="{B130A0FA-30CC-389A-F942-12DF15266396}"/>
              </a:ext>
            </a:extLst>
          </p:cNvPr>
          <p:cNvSpPr>
            <a:spLocks noGrp="1" noRot="1" noChangeAspect="1" noChangeArrowheads="1" noTextEdit="1"/>
          </p:cNvSpPr>
          <p:nvPr>
            <p:ph type="sldImg"/>
          </p:nvPr>
        </p:nvSpPr>
        <p:spPr>
          <a:solidFill>
            <a:srgbClr val="FFFFFF"/>
          </a:solidFill>
          <a:ln/>
        </p:spPr>
      </p:sp>
      <p:sp>
        <p:nvSpPr>
          <p:cNvPr id="13316" name="Rectangle 3">
            <a:extLst>
              <a:ext uri="{FF2B5EF4-FFF2-40B4-BE49-F238E27FC236}">
                <a16:creationId xmlns:a16="http://schemas.microsoft.com/office/drawing/2014/main" id="{81200CBE-8924-3747-D435-9ED764D52F66}"/>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C974F12-9BEA-884C-CCA0-BDDF51ADE4EA}"/>
              </a:ext>
            </a:extLst>
          </p:cNvPr>
          <p:cNvSpPr txBox="1">
            <a:spLocks noGrp="1" noChangeArrowheads="1"/>
          </p:cNvSpPr>
          <p:nvPr/>
        </p:nvSpPr>
        <p:spPr bwMode="auto">
          <a:xfrm>
            <a:off x="5576888" y="6416675"/>
            <a:ext cx="42656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30" tIns="47415" rIns="94830" bIns="47415" anchor="b"/>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fld id="{087E5FE6-F001-4E71-B78B-BAEDB2CC2689}" type="slidenum">
              <a:rPr lang="en-US" altLang="en-US" sz="1200"/>
              <a:pPr algn="r"/>
              <a:t>6</a:t>
            </a:fld>
            <a:endParaRPr lang="en-US" altLang="en-US" sz="1200"/>
          </a:p>
        </p:txBody>
      </p:sp>
      <p:sp>
        <p:nvSpPr>
          <p:cNvPr id="15363" name="Rectangle 2">
            <a:extLst>
              <a:ext uri="{FF2B5EF4-FFF2-40B4-BE49-F238E27FC236}">
                <a16:creationId xmlns:a16="http://schemas.microsoft.com/office/drawing/2014/main" id="{5245B786-39B3-14E6-9296-16E6256AF51B}"/>
              </a:ext>
            </a:extLst>
          </p:cNvPr>
          <p:cNvSpPr>
            <a:spLocks noGrp="1" noRot="1" noChangeAspect="1" noChangeArrowheads="1" noTextEdit="1"/>
          </p:cNvSpPr>
          <p:nvPr>
            <p:ph type="sldImg"/>
          </p:nvPr>
        </p:nvSpPr>
        <p:spPr>
          <a:solidFill>
            <a:srgbClr val="FFFFFF"/>
          </a:solidFill>
          <a:ln/>
        </p:spPr>
      </p:sp>
      <p:sp>
        <p:nvSpPr>
          <p:cNvPr id="15364" name="Rectangle 3">
            <a:extLst>
              <a:ext uri="{FF2B5EF4-FFF2-40B4-BE49-F238E27FC236}">
                <a16:creationId xmlns:a16="http://schemas.microsoft.com/office/drawing/2014/main" id="{46455C93-A6D1-3712-3905-2D7ABBB4C60C}"/>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C5572-C534-D16E-57F5-EFCCAB7A3EF2}"/>
            </a:ext>
          </a:extLst>
        </p:cNvPr>
        <p:cNvGrpSpPr/>
        <p:nvPr/>
      </p:nvGrpSpPr>
      <p:grpSpPr>
        <a:xfrm>
          <a:off x="0" y="0"/>
          <a:ext cx="0" cy="0"/>
          <a:chOff x="0" y="0"/>
          <a:chExt cx="0" cy="0"/>
        </a:xfrm>
      </p:grpSpPr>
      <p:sp>
        <p:nvSpPr>
          <p:cNvPr id="15362" name="Rectangle 7">
            <a:extLst>
              <a:ext uri="{FF2B5EF4-FFF2-40B4-BE49-F238E27FC236}">
                <a16:creationId xmlns:a16="http://schemas.microsoft.com/office/drawing/2014/main" id="{50FCC357-D946-783C-4A01-3B1F47301E11}"/>
              </a:ext>
            </a:extLst>
          </p:cNvPr>
          <p:cNvSpPr txBox="1">
            <a:spLocks noGrp="1" noChangeArrowheads="1"/>
          </p:cNvSpPr>
          <p:nvPr/>
        </p:nvSpPr>
        <p:spPr bwMode="auto">
          <a:xfrm>
            <a:off x="5576888" y="6416675"/>
            <a:ext cx="42656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30" tIns="47415" rIns="94830" bIns="47415" anchor="b"/>
          <a:lstStyle>
            <a:lvl1pPr defTabSz="947738">
              <a:defRPr sz="2400">
                <a:solidFill>
                  <a:schemeClr val="tx1"/>
                </a:solidFill>
                <a:latin typeface="Arial" panose="020B0604020202020204" pitchFamily="34" charset="0"/>
                <a:ea typeface="ＭＳ Ｐゴシック" panose="020B0600070205080204" pitchFamily="34" charset="-128"/>
              </a:defRPr>
            </a:lvl1pPr>
            <a:lvl2pPr marL="742950" indent="-285750" defTabSz="947738">
              <a:defRPr sz="2400">
                <a:solidFill>
                  <a:schemeClr val="tx1"/>
                </a:solidFill>
                <a:latin typeface="Arial" panose="020B0604020202020204" pitchFamily="34" charset="0"/>
                <a:ea typeface="ＭＳ Ｐゴシック" panose="020B0600070205080204" pitchFamily="34" charset="-128"/>
              </a:defRPr>
            </a:lvl2pPr>
            <a:lvl3pPr marL="1143000" indent="-228600" defTabSz="947738">
              <a:defRPr sz="2400">
                <a:solidFill>
                  <a:schemeClr val="tx1"/>
                </a:solidFill>
                <a:latin typeface="Arial" panose="020B0604020202020204" pitchFamily="34" charset="0"/>
                <a:ea typeface="ＭＳ Ｐゴシック" panose="020B0600070205080204" pitchFamily="34" charset="-128"/>
              </a:defRPr>
            </a:lvl3pPr>
            <a:lvl4pPr marL="17546638" indent="-16124238" defTabSz="947738">
              <a:defRPr sz="2400">
                <a:solidFill>
                  <a:schemeClr val="tx1"/>
                </a:solidFill>
                <a:latin typeface="Arial" panose="020B0604020202020204" pitchFamily="34" charset="0"/>
                <a:ea typeface="ＭＳ Ｐゴシック" panose="020B0600070205080204" pitchFamily="34" charset="-128"/>
              </a:defRPr>
            </a:lvl4pPr>
            <a:lvl5pPr marL="18021300" indent="-16124238" defTabSz="947738">
              <a:defRPr sz="2400">
                <a:solidFill>
                  <a:schemeClr val="tx1"/>
                </a:solidFill>
                <a:latin typeface="Arial" panose="020B0604020202020204" pitchFamily="34" charset="0"/>
                <a:ea typeface="ＭＳ Ｐゴシック" panose="020B0600070205080204" pitchFamily="34" charset="-128"/>
              </a:defRPr>
            </a:lvl5pPr>
            <a:lvl6pPr marL="184785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189357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93929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9850100" indent="-16124238" defTabSz="9477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fld id="{087E5FE6-F001-4E71-B78B-BAEDB2CC2689}" type="slidenum">
              <a:rPr lang="en-US" altLang="en-US" sz="1200"/>
              <a:pPr algn="r"/>
              <a:t>7</a:t>
            </a:fld>
            <a:endParaRPr lang="en-US" altLang="en-US" sz="1200"/>
          </a:p>
        </p:txBody>
      </p:sp>
      <p:sp>
        <p:nvSpPr>
          <p:cNvPr id="15363" name="Rectangle 2">
            <a:extLst>
              <a:ext uri="{FF2B5EF4-FFF2-40B4-BE49-F238E27FC236}">
                <a16:creationId xmlns:a16="http://schemas.microsoft.com/office/drawing/2014/main" id="{C3119E33-7455-BA70-9740-C44E679D6779}"/>
              </a:ext>
            </a:extLst>
          </p:cNvPr>
          <p:cNvSpPr>
            <a:spLocks noGrp="1" noRot="1" noChangeAspect="1" noChangeArrowheads="1" noTextEdit="1"/>
          </p:cNvSpPr>
          <p:nvPr>
            <p:ph type="sldImg"/>
          </p:nvPr>
        </p:nvSpPr>
        <p:spPr>
          <a:solidFill>
            <a:srgbClr val="FFFFFF"/>
          </a:solidFill>
          <a:ln/>
        </p:spPr>
      </p:sp>
      <p:sp>
        <p:nvSpPr>
          <p:cNvPr id="15364" name="Rectangle 3">
            <a:extLst>
              <a:ext uri="{FF2B5EF4-FFF2-40B4-BE49-F238E27FC236}">
                <a16:creationId xmlns:a16="http://schemas.microsoft.com/office/drawing/2014/main" id="{F523D905-019C-C183-E60A-9E5C05BA2A5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extLst>
      <p:ext uri="{BB962C8B-B14F-4D97-AF65-F5344CB8AC3E}">
        <p14:creationId xmlns:p14="http://schemas.microsoft.com/office/powerpoint/2010/main" val="1089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4033C63-91FF-BA7D-A53B-1E72B84424E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E3179DF-09BC-1320-E8CE-68D83F860D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8E2DDE-E3FC-9AE8-FD02-817D3798E9F6}"/>
              </a:ext>
            </a:extLst>
          </p:cNvPr>
          <p:cNvSpPr>
            <a:spLocks noGrp="1" noChangeArrowheads="1"/>
          </p:cNvSpPr>
          <p:nvPr>
            <p:ph type="sldNum" sz="quarter" idx="12"/>
          </p:nvPr>
        </p:nvSpPr>
        <p:spPr>
          <a:ln/>
        </p:spPr>
        <p:txBody>
          <a:bodyPr/>
          <a:lstStyle>
            <a:lvl1pPr>
              <a:defRPr/>
            </a:lvl1pPr>
          </a:lstStyle>
          <a:p>
            <a:pPr>
              <a:defRPr/>
            </a:pPr>
            <a:fld id="{652ABA0C-CD25-438F-9B5A-CC8518A0471B}" type="slidenum">
              <a:rPr lang="en-US" altLang="en-US"/>
              <a:pPr>
                <a:defRPr/>
              </a:pPr>
              <a:t>‹#›</a:t>
            </a:fld>
            <a:endParaRPr lang="en-US" altLang="en-US" dirty="0"/>
          </a:p>
        </p:txBody>
      </p:sp>
    </p:spTree>
    <p:extLst>
      <p:ext uri="{BB962C8B-B14F-4D97-AF65-F5344CB8AC3E}">
        <p14:creationId xmlns:p14="http://schemas.microsoft.com/office/powerpoint/2010/main" val="111811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F13487-3858-D568-F65C-9CAA6355ADC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F6B01A6-6D88-A45F-3A46-565E076941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57A8B0-1333-FCE0-EA29-B51445301128}"/>
              </a:ext>
            </a:extLst>
          </p:cNvPr>
          <p:cNvSpPr>
            <a:spLocks noGrp="1" noChangeArrowheads="1"/>
          </p:cNvSpPr>
          <p:nvPr>
            <p:ph type="sldNum" sz="quarter" idx="12"/>
          </p:nvPr>
        </p:nvSpPr>
        <p:spPr>
          <a:ln/>
        </p:spPr>
        <p:txBody>
          <a:bodyPr/>
          <a:lstStyle>
            <a:lvl1pPr>
              <a:defRPr/>
            </a:lvl1pPr>
          </a:lstStyle>
          <a:p>
            <a:pPr>
              <a:defRPr/>
            </a:pPr>
            <a:fld id="{4A50A963-5F7D-457F-905A-E51333C3CEF7}" type="slidenum">
              <a:rPr lang="en-US" altLang="en-US"/>
              <a:pPr>
                <a:defRPr/>
              </a:pPr>
              <a:t>‹#›</a:t>
            </a:fld>
            <a:endParaRPr lang="en-US" altLang="en-US" dirty="0"/>
          </a:p>
        </p:txBody>
      </p:sp>
    </p:spTree>
    <p:extLst>
      <p:ext uri="{BB962C8B-B14F-4D97-AF65-F5344CB8AC3E}">
        <p14:creationId xmlns:p14="http://schemas.microsoft.com/office/powerpoint/2010/main" val="1953951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A4D6ED2-A851-28C7-36B6-0B0D6662FF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9EA9BE6-560E-F264-38A4-BF3C3D9F5F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2444379-A045-4EF0-1EC7-FC601E574738}"/>
              </a:ext>
            </a:extLst>
          </p:cNvPr>
          <p:cNvSpPr>
            <a:spLocks noGrp="1" noChangeArrowheads="1"/>
          </p:cNvSpPr>
          <p:nvPr>
            <p:ph type="sldNum" sz="quarter" idx="12"/>
          </p:nvPr>
        </p:nvSpPr>
        <p:spPr>
          <a:ln/>
        </p:spPr>
        <p:txBody>
          <a:bodyPr/>
          <a:lstStyle>
            <a:lvl1pPr>
              <a:defRPr/>
            </a:lvl1pPr>
          </a:lstStyle>
          <a:p>
            <a:pPr>
              <a:defRPr/>
            </a:pPr>
            <a:fld id="{26E95793-03DB-4D8A-BCA2-7F51CB7FB097}" type="slidenum">
              <a:rPr lang="en-US" altLang="en-US"/>
              <a:pPr>
                <a:defRPr/>
              </a:pPr>
              <a:t>‹#›</a:t>
            </a:fld>
            <a:endParaRPr lang="en-US" altLang="en-US" dirty="0"/>
          </a:p>
        </p:txBody>
      </p:sp>
    </p:spTree>
    <p:extLst>
      <p:ext uri="{BB962C8B-B14F-4D97-AF65-F5344CB8AC3E}">
        <p14:creationId xmlns:p14="http://schemas.microsoft.com/office/powerpoint/2010/main" val="289484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8EAF945-0287-B5AD-80CA-77393508E2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017227-00DA-D8B7-6E0B-753668E4C9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648A2E-AD3C-6442-C3A7-E73CFEF66437}"/>
              </a:ext>
            </a:extLst>
          </p:cNvPr>
          <p:cNvSpPr>
            <a:spLocks noGrp="1" noChangeArrowheads="1"/>
          </p:cNvSpPr>
          <p:nvPr>
            <p:ph type="sldNum" sz="quarter" idx="12"/>
          </p:nvPr>
        </p:nvSpPr>
        <p:spPr>
          <a:ln/>
        </p:spPr>
        <p:txBody>
          <a:bodyPr/>
          <a:lstStyle>
            <a:lvl1pPr>
              <a:defRPr/>
            </a:lvl1pPr>
          </a:lstStyle>
          <a:p>
            <a:pPr>
              <a:defRPr/>
            </a:pPr>
            <a:fld id="{48BF1308-A570-4A0D-B8BF-DF7BD41A0681}" type="slidenum">
              <a:rPr lang="en-US" altLang="en-US"/>
              <a:pPr>
                <a:defRPr/>
              </a:pPr>
              <a:t>‹#›</a:t>
            </a:fld>
            <a:endParaRPr lang="en-US" altLang="en-US" dirty="0"/>
          </a:p>
        </p:txBody>
      </p:sp>
    </p:spTree>
    <p:extLst>
      <p:ext uri="{BB962C8B-B14F-4D97-AF65-F5344CB8AC3E}">
        <p14:creationId xmlns:p14="http://schemas.microsoft.com/office/powerpoint/2010/main" val="322423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6F818B0-142D-EAE2-1B72-C4058732A01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F4A85AB-C19C-ADF0-77A5-E7DD321ACE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6929CAB-B99E-EC52-06E7-C9B864FB5D0A}"/>
              </a:ext>
            </a:extLst>
          </p:cNvPr>
          <p:cNvSpPr>
            <a:spLocks noGrp="1" noChangeArrowheads="1"/>
          </p:cNvSpPr>
          <p:nvPr>
            <p:ph type="sldNum" sz="quarter" idx="12"/>
          </p:nvPr>
        </p:nvSpPr>
        <p:spPr>
          <a:ln/>
        </p:spPr>
        <p:txBody>
          <a:bodyPr/>
          <a:lstStyle>
            <a:lvl1pPr>
              <a:defRPr/>
            </a:lvl1pPr>
          </a:lstStyle>
          <a:p>
            <a:pPr>
              <a:defRPr/>
            </a:pPr>
            <a:fld id="{F439659D-D373-4B80-BC27-E1253D9213DA}" type="slidenum">
              <a:rPr lang="en-US" altLang="en-US"/>
              <a:pPr>
                <a:defRPr/>
              </a:pPr>
              <a:t>‹#›</a:t>
            </a:fld>
            <a:endParaRPr lang="en-US" altLang="en-US" dirty="0"/>
          </a:p>
        </p:txBody>
      </p:sp>
    </p:spTree>
    <p:extLst>
      <p:ext uri="{BB962C8B-B14F-4D97-AF65-F5344CB8AC3E}">
        <p14:creationId xmlns:p14="http://schemas.microsoft.com/office/powerpoint/2010/main" val="339613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F062317-668F-71A1-3B30-B88D234244F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57D21D1-8386-A1C5-6725-630ED34118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43D34D4-B3FA-08D6-CF29-D5A5D28CE79F}"/>
              </a:ext>
            </a:extLst>
          </p:cNvPr>
          <p:cNvSpPr>
            <a:spLocks noGrp="1" noChangeArrowheads="1"/>
          </p:cNvSpPr>
          <p:nvPr>
            <p:ph type="sldNum" sz="quarter" idx="12"/>
          </p:nvPr>
        </p:nvSpPr>
        <p:spPr>
          <a:ln/>
        </p:spPr>
        <p:txBody>
          <a:bodyPr/>
          <a:lstStyle>
            <a:lvl1pPr>
              <a:defRPr/>
            </a:lvl1pPr>
          </a:lstStyle>
          <a:p>
            <a:pPr>
              <a:defRPr/>
            </a:pPr>
            <a:fld id="{4FFC5B79-5DA8-4678-B112-D2EB1435F246}" type="slidenum">
              <a:rPr lang="en-US" altLang="en-US"/>
              <a:pPr>
                <a:defRPr/>
              </a:pPr>
              <a:t>‹#›</a:t>
            </a:fld>
            <a:endParaRPr lang="en-US" altLang="en-US" dirty="0"/>
          </a:p>
        </p:txBody>
      </p:sp>
    </p:spTree>
    <p:extLst>
      <p:ext uri="{BB962C8B-B14F-4D97-AF65-F5344CB8AC3E}">
        <p14:creationId xmlns:p14="http://schemas.microsoft.com/office/powerpoint/2010/main" val="14357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8DB4287-4597-7775-A63E-BE0EED292C2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26603DE-F3AB-5608-089E-D1FCBEDBDE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AE4D6BB-76D1-A2B4-92DF-518A59129625}"/>
              </a:ext>
            </a:extLst>
          </p:cNvPr>
          <p:cNvSpPr>
            <a:spLocks noGrp="1" noChangeArrowheads="1"/>
          </p:cNvSpPr>
          <p:nvPr>
            <p:ph type="sldNum" sz="quarter" idx="12"/>
          </p:nvPr>
        </p:nvSpPr>
        <p:spPr>
          <a:ln/>
        </p:spPr>
        <p:txBody>
          <a:bodyPr/>
          <a:lstStyle>
            <a:lvl1pPr>
              <a:defRPr/>
            </a:lvl1pPr>
          </a:lstStyle>
          <a:p>
            <a:pPr>
              <a:defRPr/>
            </a:pPr>
            <a:fld id="{95627EA4-08A2-428B-AC87-6335AFBFA881}" type="slidenum">
              <a:rPr lang="en-US" altLang="en-US"/>
              <a:pPr>
                <a:defRPr/>
              </a:pPr>
              <a:t>‹#›</a:t>
            </a:fld>
            <a:endParaRPr lang="en-US" altLang="en-US" dirty="0"/>
          </a:p>
        </p:txBody>
      </p:sp>
    </p:spTree>
    <p:extLst>
      <p:ext uri="{BB962C8B-B14F-4D97-AF65-F5344CB8AC3E}">
        <p14:creationId xmlns:p14="http://schemas.microsoft.com/office/powerpoint/2010/main" val="89455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7DB1EB2-9ACB-325F-DF64-23501A57F34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DC38059-3423-71FC-968B-866A296B47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9D75FC5-1F4B-3DF1-143F-B3807B882B10}"/>
              </a:ext>
            </a:extLst>
          </p:cNvPr>
          <p:cNvSpPr>
            <a:spLocks noGrp="1" noChangeArrowheads="1"/>
          </p:cNvSpPr>
          <p:nvPr>
            <p:ph type="sldNum" sz="quarter" idx="12"/>
          </p:nvPr>
        </p:nvSpPr>
        <p:spPr>
          <a:ln/>
        </p:spPr>
        <p:txBody>
          <a:bodyPr/>
          <a:lstStyle>
            <a:lvl1pPr>
              <a:defRPr/>
            </a:lvl1pPr>
          </a:lstStyle>
          <a:p>
            <a:pPr>
              <a:defRPr/>
            </a:pPr>
            <a:fld id="{0691C7D2-2A33-4887-8F07-F5E5A9AF532F}" type="slidenum">
              <a:rPr lang="en-US" altLang="en-US"/>
              <a:pPr>
                <a:defRPr/>
              </a:pPr>
              <a:t>‹#›</a:t>
            </a:fld>
            <a:endParaRPr lang="en-US" altLang="en-US" dirty="0"/>
          </a:p>
        </p:txBody>
      </p:sp>
    </p:spTree>
    <p:extLst>
      <p:ext uri="{BB962C8B-B14F-4D97-AF65-F5344CB8AC3E}">
        <p14:creationId xmlns:p14="http://schemas.microsoft.com/office/powerpoint/2010/main" val="391545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82F4480-D2D1-F679-8015-8AEEC07962D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F2BD3C8-F17B-0CC9-B135-2037F647B0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29A79B6-CD2A-23BE-46F3-63062423F414}"/>
              </a:ext>
            </a:extLst>
          </p:cNvPr>
          <p:cNvSpPr>
            <a:spLocks noGrp="1" noChangeArrowheads="1"/>
          </p:cNvSpPr>
          <p:nvPr>
            <p:ph type="sldNum" sz="quarter" idx="12"/>
          </p:nvPr>
        </p:nvSpPr>
        <p:spPr>
          <a:ln/>
        </p:spPr>
        <p:txBody>
          <a:bodyPr/>
          <a:lstStyle>
            <a:lvl1pPr>
              <a:defRPr/>
            </a:lvl1pPr>
          </a:lstStyle>
          <a:p>
            <a:pPr>
              <a:defRPr/>
            </a:pPr>
            <a:fld id="{09535A2D-0B89-4993-AC34-65DD43D01712}" type="slidenum">
              <a:rPr lang="en-US" altLang="en-US"/>
              <a:pPr>
                <a:defRPr/>
              </a:pPr>
              <a:t>‹#›</a:t>
            </a:fld>
            <a:endParaRPr lang="en-US" altLang="en-US" dirty="0"/>
          </a:p>
        </p:txBody>
      </p:sp>
    </p:spTree>
    <p:extLst>
      <p:ext uri="{BB962C8B-B14F-4D97-AF65-F5344CB8AC3E}">
        <p14:creationId xmlns:p14="http://schemas.microsoft.com/office/powerpoint/2010/main" val="149964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CAF4550-B908-4F34-7486-72252A79315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126802C-15C1-5DC5-4040-186FB6FE27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EAAEF52-6AC3-5C4A-A63C-C1E365B88935}"/>
              </a:ext>
            </a:extLst>
          </p:cNvPr>
          <p:cNvSpPr>
            <a:spLocks noGrp="1" noChangeArrowheads="1"/>
          </p:cNvSpPr>
          <p:nvPr>
            <p:ph type="sldNum" sz="quarter" idx="12"/>
          </p:nvPr>
        </p:nvSpPr>
        <p:spPr>
          <a:ln/>
        </p:spPr>
        <p:txBody>
          <a:bodyPr/>
          <a:lstStyle>
            <a:lvl1pPr>
              <a:defRPr/>
            </a:lvl1pPr>
          </a:lstStyle>
          <a:p>
            <a:pPr>
              <a:defRPr/>
            </a:pPr>
            <a:fld id="{A9B1278A-1216-433D-BF05-F950DF827E08}" type="slidenum">
              <a:rPr lang="en-US" altLang="en-US"/>
              <a:pPr>
                <a:defRPr/>
              </a:pPr>
              <a:t>‹#›</a:t>
            </a:fld>
            <a:endParaRPr lang="en-US" altLang="en-US" dirty="0"/>
          </a:p>
        </p:txBody>
      </p:sp>
    </p:spTree>
    <p:extLst>
      <p:ext uri="{BB962C8B-B14F-4D97-AF65-F5344CB8AC3E}">
        <p14:creationId xmlns:p14="http://schemas.microsoft.com/office/powerpoint/2010/main" val="176625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C666A8-05A5-DF48-BADB-FC971961119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83B27D2-7323-D18A-EEBD-D595C39680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349CAC0-6E39-15B2-D60F-19FDDD7B6B74}"/>
              </a:ext>
            </a:extLst>
          </p:cNvPr>
          <p:cNvSpPr>
            <a:spLocks noGrp="1" noChangeArrowheads="1"/>
          </p:cNvSpPr>
          <p:nvPr>
            <p:ph type="sldNum" sz="quarter" idx="12"/>
          </p:nvPr>
        </p:nvSpPr>
        <p:spPr>
          <a:ln/>
        </p:spPr>
        <p:txBody>
          <a:bodyPr/>
          <a:lstStyle>
            <a:lvl1pPr>
              <a:defRPr/>
            </a:lvl1pPr>
          </a:lstStyle>
          <a:p>
            <a:pPr>
              <a:defRPr/>
            </a:pPr>
            <a:fld id="{393512B4-FD57-455B-938B-01DCD11BA436}" type="slidenum">
              <a:rPr lang="en-US" altLang="en-US"/>
              <a:pPr>
                <a:defRPr/>
              </a:pPr>
              <a:t>‹#›</a:t>
            </a:fld>
            <a:endParaRPr lang="en-US" altLang="en-US" dirty="0"/>
          </a:p>
        </p:txBody>
      </p:sp>
    </p:spTree>
    <p:extLst>
      <p:ext uri="{BB962C8B-B14F-4D97-AF65-F5344CB8AC3E}">
        <p14:creationId xmlns:p14="http://schemas.microsoft.com/office/powerpoint/2010/main" val="240725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CB2FBC-7335-DA88-BC99-23BC5DB761BC}"/>
              </a:ext>
            </a:extLst>
          </p:cNvPr>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1FFA5F3-F0D3-8A4A-C0B6-08457FBFDF86}"/>
              </a:ext>
            </a:extLst>
          </p:cNvPr>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ACED9C7-6C42-5690-00EC-FED3762B3DFE}"/>
              </a:ext>
            </a:extLst>
          </p:cNvPr>
          <p:cNvSpPr>
            <a:spLocks noGrp="1" noChangeArrowheads="1"/>
          </p:cNvSpPr>
          <p:nvPr>
            <p:ph type="dt" sz="half" idx="2"/>
          </p:nvPr>
        </p:nvSpPr>
        <p:spPr bwMode="auto">
          <a:xfrm>
            <a:off x="742950" y="62484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dirty="0">
                <a:latin typeface="Arial" pitchFamily="28" charset="0"/>
                <a:ea typeface="ＭＳ Ｐゴシック" pitchFamily="28" charset="-128"/>
                <a:cs typeface="ＭＳ Ｐゴシック" pitchFamily="28" charset="-128"/>
              </a:defRPr>
            </a:lvl1pPr>
          </a:lstStyle>
          <a:p>
            <a:pPr>
              <a:defRPr/>
            </a:pPr>
            <a:endParaRPr lang="en-US"/>
          </a:p>
        </p:txBody>
      </p:sp>
      <p:sp>
        <p:nvSpPr>
          <p:cNvPr id="1029" name="Rectangle 5">
            <a:extLst>
              <a:ext uri="{FF2B5EF4-FFF2-40B4-BE49-F238E27FC236}">
                <a16:creationId xmlns:a16="http://schemas.microsoft.com/office/drawing/2014/main" id="{29F1D15D-D038-5CB8-5BC4-2AEC05C21007}"/>
              </a:ext>
            </a:extLst>
          </p:cNvPr>
          <p:cNvSpPr>
            <a:spLocks noGrp="1" noChangeArrowheads="1"/>
          </p:cNvSpPr>
          <p:nvPr>
            <p:ph type="ftr" sz="quarter" idx="3"/>
          </p:nvPr>
        </p:nvSpPr>
        <p:spPr bwMode="auto">
          <a:xfrm>
            <a:off x="3384550" y="6248400"/>
            <a:ext cx="31369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Arial" pitchFamily="28" charset="0"/>
                <a:ea typeface="ＭＳ Ｐゴシック" pitchFamily="28" charset="-128"/>
                <a:cs typeface="ＭＳ Ｐゴシック" pitchFamily="28" charset="-128"/>
              </a:defRPr>
            </a:lvl1pPr>
          </a:lstStyle>
          <a:p>
            <a:pPr>
              <a:defRPr/>
            </a:pPr>
            <a:endParaRPr lang="en-US"/>
          </a:p>
        </p:txBody>
      </p:sp>
      <p:sp>
        <p:nvSpPr>
          <p:cNvPr id="1030" name="Rectangle 6">
            <a:extLst>
              <a:ext uri="{FF2B5EF4-FFF2-40B4-BE49-F238E27FC236}">
                <a16:creationId xmlns:a16="http://schemas.microsoft.com/office/drawing/2014/main" id="{481C6CAE-469F-6B7C-7C3A-4E88043E74F2}"/>
              </a:ext>
            </a:extLst>
          </p:cNvPr>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E8275DFD-33EB-44C2-BFB1-24AB09AB40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2pPr>
      <a:lvl3pPr algn="ctr" rtl="0" eaLnBrk="0" fontAlgn="base" hangingPunct="0">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3pPr>
      <a:lvl4pPr algn="ctr" rtl="0" eaLnBrk="0" fontAlgn="base" hangingPunct="0">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4pPr>
      <a:lvl5pPr algn="ctr" rtl="0" eaLnBrk="0" fontAlgn="base" hangingPunct="0">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5pPr>
      <a:lvl6pPr marL="457200" algn="ctr" rtl="0" fontAlgn="base">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6pPr>
      <a:lvl7pPr marL="914400" algn="ctr" rtl="0" fontAlgn="base">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7pPr>
      <a:lvl8pPr marL="1371600" algn="ctr" rtl="0" fontAlgn="base">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8pPr>
      <a:lvl9pPr marL="1828800" algn="ctr" rtl="0" fontAlgn="base">
        <a:spcBef>
          <a:spcPct val="0"/>
        </a:spcBef>
        <a:spcAft>
          <a:spcPct val="0"/>
        </a:spcAft>
        <a:defRPr sz="4400">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2">
            <a:extLst>
              <a:ext uri="{FF2B5EF4-FFF2-40B4-BE49-F238E27FC236}">
                <a16:creationId xmlns:a16="http://schemas.microsoft.com/office/drawing/2014/main" id="{98D8CAAA-3B6B-6DD7-8257-B30E149ED3ED}"/>
              </a:ext>
            </a:extLst>
          </p:cNvPr>
          <p:cNvSpPr>
            <a:spLocks noChangeArrowheads="1"/>
          </p:cNvSpPr>
          <p:nvPr/>
        </p:nvSpPr>
        <p:spPr bwMode="auto">
          <a:xfrm>
            <a:off x="152400" y="6096000"/>
            <a:ext cx="96012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1600"/>
              <a:t>Measurements</a:t>
            </a:r>
            <a:r>
              <a:rPr lang="en-NZ" altLang="en-US" sz="1800"/>
              <a:t>: Count of fully completed surveys during survey week each month.</a:t>
            </a:r>
          </a:p>
          <a:p>
            <a:pPr eaLnBrk="1" hangingPunct="1">
              <a:spcBef>
                <a:spcPct val="0"/>
              </a:spcBef>
              <a:buFontTx/>
              <a:buNone/>
            </a:pPr>
            <a:r>
              <a:rPr lang="en-NZ" altLang="en-US" sz="1800"/>
              <a:t>                                                                                              </a:t>
            </a:r>
          </a:p>
        </p:txBody>
      </p:sp>
      <p:sp>
        <p:nvSpPr>
          <p:cNvPr id="4099" name="Rectangle 18">
            <a:extLst>
              <a:ext uri="{FF2B5EF4-FFF2-40B4-BE49-F238E27FC236}">
                <a16:creationId xmlns:a16="http://schemas.microsoft.com/office/drawing/2014/main" id="{F586A2AE-27E9-9674-FF98-60A2DED6FC7A}"/>
              </a:ext>
            </a:extLst>
          </p:cNvPr>
          <p:cNvSpPr>
            <a:spLocks noChangeArrowheads="1"/>
          </p:cNvSpPr>
          <p:nvPr/>
        </p:nvSpPr>
        <p:spPr bwMode="auto">
          <a:xfrm>
            <a:off x="107950" y="935038"/>
            <a:ext cx="964565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Change idea: Use an SMS text messaging survey to gain monthly service user feedback   </a:t>
            </a:r>
          </a:p>
          <a:p>
            <a:pPr>
              <a:spcBef>
                <a:spcPct val="0"/>
              </a:spcBef>
              <a:buFontTx/>
              <a:buNone/>
            </a:pPr>
            <a:endParaRPr lang="en-NZ" altLang="en-US" sz="1400" b="1"/>
          </a:p>
        </p:txBody>
      </p:sp>
      <p:sp>
        <p:nvSpPr>
          <p:cNvPr id="4100" name="Rectangle 19">
            <a:extLst>
              <a:ext uri="{FF2B5EF4-FFF2-40B4-BE49-F238E27FC236}">
                <a16:creationId xmlns:a16="http://schemas.microsoft.com/office/drawing/2014/main" id="{A119EDC0-BD5D-6D6E-630A-D8427C6BF897}"/>
              </a:ext>
            </a:extLst>
          </p:cNvPr>
          <p:cNvSpPr>
            <a:spLocks noChangeArrowheads="1"/>
          </p:cNvSpPr>
          <p:nvPr/>
        </p:nvSpPr>
        <p:spPr bwMode="auto">
          <a:xfrm>
            <a:off x="141288" y="1554163"/>
            <a:ext cx="2359025"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r>
              <a:rPr lang="en-NZ" sz="1600" b="1" dirty="0"/>
              <a:t>Questions</a:t>
            </a:r>
          </a:p>
          <a:p>
            <a:pPr marL="285750" indent="-285750">
              <a:spcBef>
                <a:spcPct val="0"/>
              </a:spcBef>
              <a:defRPr/>
            </a:pPr>
            <a:r>
              <a:rPr lang="en-NZ" sz="1600" dirty="0"/>
              <a:t>How many surveys will be completed?</a:t>
            </a:r>
          </a:p>
          <a:p>
            <a:pPr marL="285750" indent="-285750">
              <a:spcBef>
                <a:spcPct val="0"/>
              </a:spcBef>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p:txBody>
      </p:sp>
      <p:sp>
        <p:nvSpPr>
          <p:cNvPr id="2053" name="Rectangle 21">
            <a:extLst>
              <a:ext uri="{FF2B5EF4-FFF2-40B4-BE49-F238E27FC236}">
                <a16:creationId xmlns:a16="http://schemas.microsoft.com/office/drawing/2014/main" id="{538D0BCD-BC45-4A10-FB54-CAF2B08532BB}"/>
              </a:ext>
            </a:extLst>
          </p:cNvPr>
          <p:cNvSpPr>
            <a:spLocks noChangeArrowheads="1"/>
          </p:cNvSpPr>
          <p:nvPr/>
        </p:nvSpPr>
        <p:spPr bwMode="auto">
          <a:xfrm>
            <a:off x="7391400" y="1565275"/>
            <a:ext cx="2362200"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charset="0"/>
                <a:ea typeface="ＭＳ Ｐゴシック" pitchFamily="-108" charset="-128"/>
              </a:defRPr>
            </a:lvl1pPr>
            <a:lvl2pPr marL="37931725" indent="-37474525">
              <a:spcBef>
                <a:spcPct val="20000"/>
              </a:spcBef>
              <a:buChar char="–"/>
              <a:defRPr sz="2800">
                <a:solidFill>
                  <a:schemeClr val="tx1"/>
                </a:solidFill>
                <a:latin typeface="Arial" charset="0"/>
                <a:ea typeface="ＭＳ Ｐゴシック" pitchFamily="-108" charset="-128"/>
              </a:defRPr>
            </a:lvl2pPr>
            <a:lvl3pPr marL="1143000" indent="-228600">
              <a:spcBef>
                <a:spcPct val="20000"/>
              </a:spcBef>
              <a:buChar char="•"/>
              <a:defRPr sz="2400">
                <a:solidFill>
                  <a:schemeClr val="tx1"/>
                </a:solidFill>
                <a:latin typeface="Arial" charset="0"/>
                <a:ea typeface="ＭＳ Ｐゴシック" pitchFamily="-108" charset="-128"/>
              </a:defRPr>
            </a:lvl3pPr>
            <a:lvl4pPr marL="1600200" indent="-228600">
              <a:spcBef>
                <a:spcPct val="20000"/>
              </a:spcBef>
              <a:buChar char="–"/>
              <a:defRPr sz="2000">
                <a:solidFill>
                  <a:schemeClr val="tx1"/>
                </a:solidFill>
                <a:latin typeface="Arial" charset="0"/>
                <a:ea typeface="ＭＳ Ｐゴシック" pitchFamily="-108" charset="-128"/>
              </a:defRPr>
            </a:lvl4pPr>
            <a:lvl5pPr marL="2057400" indent="-228600">
              <a:spcBef>
                <a:spcPct val="20000"/>
              </a:spcBef>
              <a:buChar char="»"/>
              <a:defRPr sz="2000">
                <a:solidFill>
                  <a:schemeClr val="tx1"/>
                </a:solidFill>
                <a:latin typeface="Arial" charset="0"/>
                <a:ea typeface="ＭＳ Ｐゴシック" pitchFamily="-108"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9pPr>
          </a:lstStyle>
          <a:p>
            <a:pPr algn="ctr">
              <a:spcBef>
                <a:spcPct val="0"/>
              </a:spcBef>
              <a:buFontTx/>
              <a:buNone/>
              <a:defRPr/>
            </a:pPr>
            <a:r>
              <a:rPr lang="en-NZ" sz="1600" b="1" dirty="0"/>
              <a:t>Predictions</a:t>
            </a:r>
          </a:p>
          <a:p>
            <a:pPr marL="285750" indent="-285750">
              <a:spcBef>
                <a:spcPct val="0"/>
              </a:spcBef>
              <a:defRPr/>
            </a:pPr>
            <a:r>
              <a:rPr lang="en-NZ" sz="1600" dirty="0"/>
              <a:t>At least 25 surveys will be completed during survey week each month.</a:t>
            </a: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2400" dirty="0"/>
          </a:p>
          <a:p>
            <a:pPr>
              <a:spcBef>
                <a:spcPct val="0"/>
              </a:spcBef>
              <a:buFontTx/>
              <a:buNone/>
              <a:defRPr/>
            </a:pPr>
            <a:endParaRPr lang="en-NZ" sz="1000" dirty="0"/>
          </a:p>
        </p:txBody>
      </p:sp>
      <p:sp>
        <p:nvSpPr>
          <p:cNvPr id="4102" name="Oval 3">
            <a:extLst>
              <a:ext uri="{FF2B5EF4-FFF2-40B4-BE49-F238E27FC236}">
                <a16:creationId xmlns:a16="http://schemas.microsoft.com/office/drawing/2014/main" id="{D609E28D-E4E9-CA32-B492-575CA1109D32}"/>
              </a:ext>
              <a:ext uri="{C183D7F6-B498-43B3-948B-1728B52AA6E4}">
                <adec:decorative xmlns:adec="http://schemas.microsoft.com/office/drawing/2017/decorative" val="1"/>
              </a:ext>
            </a:extLst>
          </p:cNvPr>
          <p:cNvSpPr>
            <a:spLocks noChangeArrowheads="1"/>
          </p:cNvSpPr>
          <p:nvPr/>
        </p:nvSpPr>
        <p:spPr bwMode="auto">
          <a:xfrm>
            <a:off x="2644775" y="1600200"/>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4103" name="Text Box 4">
            <a:extLst>
              <a:ext uri="{FF2B5EF4-FFF2-40B4-BE49-F238E27FC236}">
                <a16:creationId xmlns:a16="http://schemas.microsoft.com/office/drawing/2014/main" id="{EDA341DB-6386-8F79-44DF-A349B038ADFF}"/>
              </a:ext>
            </a:extLst>
          </p:cNvPr>
          <p:cNvSpPr txBox="1">
            <a:spLocks noChangeArrowheads="1"/>
          </p:cNvSpPr>
          <p:nvPr/>
        </p:nvSpPr>
        <p:spPr bwMode="auto">
          <a:xfrm>
            <a:off x="4243388" y="1624013"/>
            <a:ext cx="950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4104" name="Text Box 5">
            <a:extLst>
              <a:ext uri="{FF2B5EF4-FFF2-40B4-BE49-F238E27FC236}">
                <a16:creationId xmlns:a16="http://schemas.microsoft.com/office/drawing/2014/main" id="{91B771DD-1FEE-DC23-036F-A3FF99353035}"/>
              </a:ext>
            </a:extLst>
          </p:cNvPr>
          <p:cNvSpPr txBox="1">
            <a:spLocks noChangeArrowheads="1"/>
          </p:cNvSpPr>
          <p:nvPr/>
        </p:nvSpPr>
        <p:spPr bwMode="auto">
          <a:xfrm>
            <a:off x="4967288" y="16240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a:t>
            </a:r>
            <a:endParaRPr lang="en-NZ" altLang="en-US" sz="1400" b="1"/>
          </a:p>
        </p:txBody>
      </p:sp>
      <p:sp>
        <p:nvSpPr>
          <p:cNvPr id="4105" name="Text Box 6">
            <a:extLst>
              <a:ext uri="{FF2B5EF4-FFF2-40B4-BE49-F238E27FC236}">
                <a16:creationId xmlns:a16="http://schemas.microsoft.com/office/drawing/2014/main" id="{2CC8DACD-987D-49DF-013A-54CA20AD95BB}"/>
              </a:ext>
            </a:extLst>
          </p:cNvPr>
          <p:cNvSpPr txBox="1">
            <a:spLocks noChangeArrowheads="1"/>
          </p:cNvSpPr>
          <p:nvPr/>
        </p:nvSpPr>
        <p:spPr bwMode="auto">
          <a:xfrm>
            <a:off x="4967288" y="3611563"/>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4106" name="Text Box 7">
            <a:extLst>
              <a:ext uri="{FF2B5EF4-FFF2-40B4-BE49-F238E27FC236}">
                <a16:creationId xmlns:a16="http://schemas.microsoft.com/office/drawing/2014/main" id="{C679D2F5-D9EE-5986-FDE8-CE5F6DD3AB61}"/>
              </a:ext>
            </a:extLst>
          </p:cNvPr>
          <p:cNvSpPr txBox="1">
            <a:spLocks noChangeArrowheads="1"/>
          </p:cNvSpPr>
          <p:nvPr/>
        </p:nvSpPr>
        <p:spPr bwMode="auto">
          <a:xfrm>
            <a:off x="4398963" y="3611563"/>
            <a:ext cx="763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4107" name="Line 8">
            <a:extLst>
              <a:ext uri="{FF2B5EF4-FFF2-40B4-BE49-F238E27FC236}">
                <a16:creationId xmlns:a16="http://schemas.microsoft.com/office/drawing/2014/main" id="{2F84D4A4-E4EB-00D5-A887-AAE7DF660B8B}"/>
              </a:ext>
              <a:ext uri="{C183D7F6-B498-43B3-948B-1728B52AA6E4}">
                <adec:decorative xmlns:adec="http://schemas.microsoft.com/office/drawing/2017/decorative" val="1"/>
              </a:ext>
            </a:extLst>
          </p:cNvPr>
          <p:cNvSpPr>
            <a:spLocks noChangeShapeType="1"/>
          </p:cNvSpPr>
          <p:nvPr/>
        </p:nvSpPr>
        <p:spPr bwMode="auto">
          <a:xfrm flipV="1">
            <a:off x="2884488" y="1752600"/>
            <a:ext cx="457200" cy="533400"/>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4108" name="Line 9">
            <a:extLst>
              <a:ext uri="{FF2B5EF4-FFF2-40B4-BE49-F238E27FC236}">
                <a16:creationId xmlns:a16="http://schemas.microsoft.com/office/drawing/2014/main" id="{CFA37082-AE46-995A-0F79-BAC40CF736C4}"/>
              </a:ext>
              <a:ext uri="{C183D7F6-B498-43B3-948B-1728B52AA6E4}">
                <adec:decorative xmlns:adec="http://schemas.microsoft.com/office/drawing/2017/decorative" val="1"/>
              </a:ext>
            </a:extLst>
          </p:cNvPr>
          <p:cNvSpPr>
            <a:spLocks noChangeShapeType="1"/>
          </p:cNvSpPr>
          <p:nvPr/>
        </p:nvSpPr>
        <p:spPr bwMode="auto">
          <a:xfrm>
            <a:off x="6851650" y="1982788"/>
            <a:ext cx="388938" cy="684212"/>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4109" name="Line 10">
            <a:extLst>
              <a:ext uri="{FF2B5EF4-FFF2-40B4-BE49-F238E27FC236}">
                <a16:creationId xmlns:a16="http://schemas.microsoft.com/office/drawing/2014/main" id="{F68674C1-DC2D-C4DD-050B-71F731AB1803}"/>
              </a:ext>
              <a:ext uri="{C183D7F6-B498-43B3-948B-1728B52AA6E4}">
                <adec:decorative xmlns:adec="http://schemas.microsoft.com/office/drawing/2017/decorative" val="1"/>
              </a:ext>
            </a:extLst>
          </p:cNvPr>
          <p:cNvSpPr>
            <a:spLocks noChangeShapeType="1"/>
          </p:cNvSpPr>
          <p:nvPr/>
        </p:nvSpPr>
        <p:spPr bwMode="auto">
          <a:xfrm flipH="1" flipV="1">
            <a:off x="2819400" y="51816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4110" name="Line 11">
            <a:extLst>
              <a:ext uri="{FF2B5EF4-FFF2-40B4-BE49-F238E27FC236}">
                <a16:creationId xmlns:a16="http://schemas.microsoft.com/office/drawing/2014/main" id="{5539D6A0-3879-5D7C-5BC0-EA3584E2CC17}"/>
              </a:ext>
              <a:ext uri="{C183D7F6-B498-43B3-948B-1728B52AA6E4}">
                <adec:decorative xmlns:adec="http://schemas.microsoft.com/office/drawing/2017/decorative" val="1"/>
              </a:ext>
            </a:extLst>
          </p:cNvPr>
          <p:cNvSpPr>
            <a:spLocks noChangeShapeType="1"/>
          </p:cNvSpPr>
          <p:nvPr/>
        </p:nvSpPr>
        <p:spPr bwMode="auto">
          <a:xfrm flipH="1">
            <a:off x="6553200" y="5370513"/>
            <a:ext cx="569913" cy="573087"/>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4111" name="Line 15">
            <a:extLst>
              <a:ext uri="{FF2B5EF4-FFF2-40B4-BE49-F238E27FC236}">
                <a16:creationId xmlns:a16="http://schemas.microsoft.com/office/drawing/2014/main" id="{7C33CA62-8EA8-7B0E-C27F-54412E619F6E}"/>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4112" name="Line 16">
            <a:extLst>
              <a:ext uri="{FF2B5EF4-FFF2-40B4-BE49-F238E27FC236}">
                <a16:creationId xmlns:a16="http://schemas.microsoft.com/office/drawing/2014/main" id="{54EFE53F-A08E-E9F6-B9C0-EB85F51D1AA1}"/>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4113" name="Rectangle 18">
            <a:extLst>
              <a:ext uri="{FF2B5EF4-FFF2-40B4-BE49-F238E27FC236}">
                <a16:creationId xmlns:a16="http://schemas.microsoft.com/office/drawing/2014/main" id="{7337F426-4AF0-F2C0-7337-F4583693D27D}"/>
              </a:ext>
            </a:extLst>
          </p:cNvPr>
          <p:cNvSpPr>
            <a:spLocks noChangeArrowheads="1"/>
          </p:cNvSpPr>
          <p:nvPr/>
        </p:nvSpPr>
        <p:spPr bwMode="auto">
          <a:xfrm>
            <a:off x="119063" y="542925"/>
            <a:ext cx="96345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 </a:t>
            </a:r>
            <a:r>
              <a:rPr lang="en-NZ" altLang="en-US" sz="1400"/>
              <a:t>Test the monthly consumer survey process</a:t>
            </a:r>
            <a:endParaRPr lang="en-NZ" altLang="en-US" sz="1400" b="1"/>
          </a:p>
        </p:txBody>
      </p:sp>
      <p:sp>
        <p:nvSpPr>
          <p:cNvPr id="4114" name="Rectangle 18">
            <a:extLst>
              <a:ext uri="{FF2B5EF4-FFF2-40B4-BE49-F238E27FC236}">
                <a16:creationId xmlns:a16="http://schemas.microsoft.com/office/drawing/2014/main" id="{3095B949-096D-4CBF-59D4-3324A546C3FF}"/>
              </a:ext>
            </a:extLst>
          </p:cNvPr>
          <p:cNvSpPr>
            <a:spLocks noChangeArrowheads="1"/>
          </p:cNvSpPr>
          <p:nvPr/>
        </p:nvSpPr>
        <p:spPr bwMode="auto">
          <a:xfrm>
            <a:off x="109538" y="150813"/>
            <a:ext cx="963453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dirty="0"/>
              <a:t>PDSA No.: </a:t>
            </a:r>
            <a:r>
              <a:rPr lang="en-NZ" altLang="en-US" sz="1400" dirty="0"/>
              <a:t>1  </a:t>
            </a:r>
            <a:r>
              <a:rPr lang="en-NZ" altLang="en-US" sz="1400" b="1" dirty="0"/>
              <a:t>      PDSA title: </a:t>
            </a:r>
            <a:r>
              <a:rPr lang="en-NZ" altLang="en-US" sz="1400" dirty="0"/>
              <a:t>SMS survey response rate     </a:t>
            </a:r>
            <a:r>
              <a:rPr lang="en-NZ" altLang="en-US" sz="1400" b="1" dirty="0"/>
              <a:t>PDSA date:  </a:t>
            </a:r>
            <a:r>
              <a:rPr lang="en-NZ" altLang="en-US" sz="1400" dirty="0"/>
              <a:t>06/01/2025</a:t>
            </a:r>
            <a:r>
              <a:rPr lang="en-NZ" altLang="en-US" sz="1400" b="1" dirty="0"/>
              <a:t>    Owner: </a:t>
            </a:r>
            <a:r>
              <a:rPr lang="en-NZ" altLang="en-US" sz="1400" dirty="0"/>
              <a:t>Administration Lead</a:t>
            </a:r>
            <a:endParaRPr lang="en-NZ" altLang="en-US" sz="1200" dirty="0"/>
          </a:p>
        </p:txBody>
      </p:sp>
      <p:sp>
        <p:nvSpPr>
          <p:cNvPr id="3" name="Speech Bubble: Rectangle with Corners Rounded 2">
            <a:extLst>
              <a:ext uri="{FF2B5EF4-FFF2-40B4-BE49-F238E27FC236}">
                <a16:creationId xmlns:a16="http://schemas.microsoft.com/office/drawing/2014/main" id="{3C227F24-B66B-EB5F-41FB-7EB08760352C}"/>
              </a:ext>
            </a:extLst>
          </p:cNvPr>
          <p:cNvSpPr/>
          <p:nvPr/>
        </p:nvSpPr>
        <p:spPr bwMode="auto">
          <a:xfrm>
            <a:off x="3886200" y="2857500"/>
            <a:ext cx="5638800" cy="2633663"/>
          </a:xfrm>
          <a:prstGeom prst="wedgeRoundRectCallout">
            <a:avLst>
              <a:gd name="adj1" fmla="val -37814"/>
              <a:gd name="adj2" fmla="val -80622"/>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a:lstStyle/>
          <a:p>
            <a:pPr marL="182563" indent="-182563">
              <a:buFontTx/>
              <a:buAutoNum type="arabicPeriod"/>
              <a:defRPr/>
            </a:pPr>
            <a:r>
              <a:rPr lang="en-NZ" sz="1400" dirty="0">
                <a:latin typeface="Gill Sans Nova" panose="020B0602020104020203" pitchFamily="34" charset="0"/>
              </a:rPr>
              <a:t>One week in every month a random sample of 100 clients will be sent an SMS (text message) survey. Randomisation to ensure that all clients receive a survey no more than once per year.</a:t>
            </a:r>
          </a:p>
          <a:p>
            <a:pPr marL="182563" indent="-182563">
              <a:buFontTx/>
              <a:buAutoNum type="arabicPeriod"/>
              <a:defRPr/>
            </a:pPr>
            <a:r>
              <a:rPr lang="en-NZ" sz="1400" dirty="0">
                <a:latin typeface="Gill Sans Nova" panose="020B0602020104020203" pitchFamily="34" charset="0"/>
              </a:rPr>
              <a:t>The kaiāwhina will let the patients know that there is a possibility of a survey being sent to them in that week. Ensuring they know that the survey is anonymous and the data will be used to guide improvements.</a:t>
            </a:r>
          </a:p>
          <a:p>
            <a:pPr marL="182563" indent="-182563">
              <a:buFontTx/>
              <a:buAutoNum type="arabicPeriod"/>
              <a:defRPr/>
            </a:pPr>
            <a:r>
              <a:rPr lang="en-NZ" sz="1400" dirty="0">
                <a:latin typeface="Gill Sans Nova" panose="020B0602020104020203" pitchFamily="34" charset="0"/>
              </a:rPr>
              <a:t>We will try this commencing Monday (20/01/25).</a:t>
            </a:r>
          </a:p>
          <a:p>
            <a:pPr>
              <a:defRPr/>
            </a:pPr>
            <a:r>
              <a:rPr lang="en-NZ" sz="1400" dirty="0">
                <a:latin typeface="Gill Sans Nova" panose="020B0602020104020203" pitchFamily="34" charset="0"/>
              </a:rPr>
              <a:t>DATA COLLECTION:</a:t>
            </a:r>
          </a:p>
          <a:p>
            <a:pPr marL="285750" indent="-285750">
              <a:buFont typeface="Arial" panose="020B0604020202020204" pitchFamily="34" charset="0"/>
              <a:buChar char="•"/>
              <a:defRPr/>
            </a:pPr>
            <a:r>
              <a:rPr lang="en-NZ" sz="1400" dirty="0">
                <a:latin typeface="Gill Sans Nova" panose="020B0602020104020203" pitchFamily="34" charset="0"/>
              </a:rPr>
              <a:t>The survey administrator will download the completed surveys on the Monday (27/01/25) following survey week.</a:t>
            </a:r>
          </a:p>
          <a:p>
            <a:pPr>
              <a:defRPr/>
            </a:pPr>
            <a:endParaRPr lang="en-NZ" sz="1400" dirty="0">
              <a:latin typeface="Gill Sans Nova" panose="020B060202010402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a:extLst>
              <a:ext uri="{FF2B5EF4-FFF2-40B4-BE49-F238E27FC236}">
                <a16:creationId xmlns:a16="http://schemas.microsoft.com/office/drawing/2014/main" id="{15C0E928-7ACD-F10B-43D3-75BB063BAE38}"/>
              </a:ext>
            </a:extLst>
          </p:cNvPr>
          <p:cNvSpPr>
            <a:spLocks noChangeArrowheads="1"/>
          </p:cNvSpPr>
          <p:nvPr/>
        </p:nvSpPr>
        <p:spPr bwMode="auto">
          <a:xfrm>
            <a:off x="152400" y="6096000"/>
            <a:ext cx="96012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1600"/>
              <a:t>Measurements</a:t>
            </a:r>
            <a:r>
              <a:rPr lang="en-NZ" altLang="en-US" sz="1800"/>
              <a:t>: Count of fully completed surveys during survey week each month.</a:t>
            </a:r>
          </a:p>
          <a:p>
            <a:pPr eaLnBrk="1" hangingPunct="1">
              <a:spcBef>
                <a:spcPct val="0"/>
              </a:spcBef>
              <a:buFontTx/>
              <a:buNone/>
            </a:pPr>
            <a:r>
              <a:rPr lang="en-NZ" altLang="en-US" sz="1800"/>
              <a:t>                                                                                              </a:t>
            </a:r>
          </a:p>
        </p:txBody>
      </p:sp>
      <p:sp>
        <p:nvSpPr>
          <p:cNvPr id="6147" name="Rectangle 18">
            <a:extLst>
              <a:ext uri="{FF2B5EF4-FFF2-40B4-BE49-F238E27FC236}">
                <a16:creationId xmlns:a16="http://schemas.microsoft.com/office/drawing/2014/main" id="{7EF691CD-2EB6-C066-B885-7EC975F7ADA0}"/>
              </a:ext>
            </a:extLst>
          </p:cNvPr>
          <p:cNvSpPr>
            <a:spLocks noChangeArrowheads="1"/>
          </p:cNvSpPr>
          <p:nvPr/>
        </p:nvSpPr>
        <p:spPr bwMode="auto">
          <a:xfrm>
            <a:off x="107950" y="935038"/>
            <a:ext cx="964565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Change idea: Use an SMS text messaging survey to gain monthly service user feedback   </a:t>
            </a:r>
          </a:p>
          <a:p>
            <a:pPr>
              <a:spcBef>
                <a:spcPct val="0"/>
              </a:spcBef>
              <a:buFontTx/>
              <a:buNone/>
            </a:pPr>
            <a:endParaRPr lang="en-NZ" altLang="en-US" sz="1400" b="1"/>
          </a:p>
        </p:txBody>
      </p:sp>
      <p:sp>
        <p:nvSpPr>
          <p:cNvPr id="4100" name="Rectangle 19">
            <a:extLst>
              <a:ext uri="{FF2B5EF4-FFF2-40B4-BE49-F238E27FC236}">
                <a16:creationId xmlns:a16="http://schemas.microsoft.com/office/drawing/2014/main" id="{27C95A97-DA77-3011-71CC-C8677EC74AD6}"/>
              </a:ext>
            </a:extLst>
          </p:cNvPr>
          <p:cNvSpPr>
            <a:spLocks noChangeArrowheads="1"/>
          </p:cNvSpPr>
          <p:nvPr/>
        </p:nvSpPr>
        <p:spPr bwMode="auto">
          <a:xfrm>
            <a:off x="141288" y="1554163"/>
            <a:ext cx="2359025"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r>
              <a:rPr lang="en-NZ" sz="1600" b="1" dirty="0"/>
              <a:t>Questions</a:t>
            </a:r>
          </a:p>
          <a:p>
            <a:pPr marL="285750" indent="-285750">
              <a:spcBef>
                <a:spcPct val="0"/>
              </a:spcBef>
              <a:defRPr/>
            </a:pPr>
            <a:r>
              <a:rPr lang="en-NZ" sz="1600" dirty="0"/>
              <a:t>How many surveys will be completed?</a:t>
            </a: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p:txBody>
      </p:sp>
      <p:sp>
        <p:nvSpPr>
          <p:cNvPr id="2053" name="Rectangle 21">
            <a:extLst>
              <a:ext uri="{FF2B5EF4-FFF2-40B4-BE49-F238E27FC236}">
                <a16:creationId xmlns:a16="http://schemas.microsoft.com/office/drawing/2014/main" id="{7F421D78-6C63-71DD-C9CA-463DD224EC11}"/>
              </a:ext>
            </a:extLst>
          </p:cNvPr>
          <p:cNvSpPr>
            <a:spLocks noChangeArrowheads="1"/>
          </p:cNvSpPr>
          <p:nvPr/>
        </p:nvSpPr>
        <p:spPr bwMode="auto">
          <a:xfrm>
            <a:off x="7391400" y="1565275"/>
            <a:ext cx="2362200"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charset="0"/>
                <a:ea typeface="ＭＳ Ｐゴシック" pitchFamily="-108" charset="-128"/>
              </a:defRPr>
            </a:lvl1pPr>
            <a:lvl2pPr marL="37931725" indent="-37474525">
              <a:spcBef>
                <a:spcPct val="20000"/>
              </a:spcBef>
              <a:buChar char="–"/>
              <a:defRPr sz="2800">
                <a:solidFill>
                  <a:schemeClr val="tx1"/>
                </a:solidFill>
                <a:latin typeface="Arial" charset="0"/>
                <a:ea typeface="ＭＳ Ｐゴシック" pitchFamily="-108" charset="-128"/>
              </a:defRPr>
            </a:lvl2pPr>
            <a:lvl3pPr marL="1143000" indent="-228600">
              <a:spcBef>
                <a:spcPct val="20000"/>
              </a:spcBef>
              <a:buChar char="•"/>
              <a:defRPr sz="2400">
                <a:solidFill>
                  <a:schemeClr val="tx1"/>
                </a:solidFill>
                <a:latin typeface="Arial" charset="0"/>
                <a:ea typeface="ＭＳ Ｐゴシック" pitchFamily="-108" charset="-128"/>
              </a:defRPr>
            </a:lvl3pPr>
            <a:lvl4pPr marL="1600200" indent="-228600">
              <a:spcBef>
                <a:spcPct val="20000"/>
              </a:spcBef>
              <a:buChar char="–"/>
              <a:defRPr sz="2000">
                <a:solidFill>
                  <a:schemeClr val="tx1"/>
                </a:solidFill>
                <a:latin typeface="Arial" charset="0"/>
                <a:ea typeface="ＭＳ Ｐゴシック" pitchFamily="-108" charset="-128"/>
              </a:defRPr>
            </a:lvl4pPr>
            <a:lvl5pPr marL="2057400" indent="-228600">
              <a:spcBef>
                <a:spcPct val="20000"/>
              </a:spcBef>
              <a:buChar char="»"/>
              <a:defRPr sz="2000">
                <a:solidFill>
                  <a:schemeClr val="tx1"/>
                </a:solidFill>
                <a:latin typeface="Arial" charset="0"/>
                <a:ea typeface="ＭＳ Ｐゴシック" pitchFamily="-108"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9pPr>
          </a:lstStyle>
          <a:p>
            <a:pPr algn="ctr">
              <a:spcBef>
                <a:spcPct val="0"/>
              </a:spcBef>
              <a:buFontTx/>
              <a:buNone/>
              <a:defRPr/>
            </a:pPr>
            <a:r>
              <a:rPr lang="en-NZ" sz="1600" b="1" dirty="0"/>
              <a:t>Predictions</a:t>
            </a:r>
          </a:p>
          <a:p>
            <a:pPr marL="285750" indent="-285750">
              <a:spcBef>
                <a:spcPct val="0"/>
              </a:spcBef>
              <a:defRPr/>
            </a:pPr>
            <a:r>
              <a:rPr lang="en-NZ" sz="1600" dirty="0"/>
              <a:t>At least 25 surveys will be completed during survey week each month.</a:t>
            </a: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2400" dirty="0"/>
          </a:p>
          <a:p>
            <a:pPr>
              <a:spcBef>
                <a:spcPct val="0"/>
              </a:spcBef>
              <a:buFontTx/>
              <a:buNone/>
              <a:defRPr/>
            </a:pPr>
            <a:endParaRPr lang="en-NZ" sz="1000" dirty="0"/>
          </a:p>
        </p:txBody>
      </p:sp>
      <p:sp>
        <p:nvSpPr>
          <p:cNvPr id="6150" name="Oval 3">
            <a:extLst>
              <a:ext uri="{FF2B5EF4-FFF2-40B4-BE49-F238E27FC236}">
                <a16:creationId xmlns:a16="http://schemas.microsoft.com/office/drawing/2014/main" id="{FB533E6A-680D-125C-3601-2B42916F2085}"/>
              </a:ext>
              <a:ext uri="{C183D7F6-B498-43B3-948B-1728B52AA6E4}">
                <adec:decorative xmlns:adec="http://schemas.microsoft.com/office/drawing/2017/decorative" val="1"/>
              </a:ext>
            </a:extLst>
          </p:cNvPr>
          <p:cNvSpPr>
            <a:spLocks noChangeArrowheads="1"/>
          </p:cNvSpPr>
          <p:nvPr/>
        </p:nvSpPr>
        <p:spPr bwMode="auto">
          <a:xfrm>
            <a:off x="2644775" y="1600200"/>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6151" name="Text Box 4">
            <a:extLst>
              <a:ext uri="{FF2B5EF4-FFF2-40B4-BE49-F238E27FC236}">
                <a16:creationId xmlns:a16="http://schemas.microsoft.com/office/drawing/2014/main" id="{FB636AD7-02DA-BBDA-B001-8328605107BD}"/>
              </a:ext>
            </a:extLst>
          </p:cNvPr>
          <p:cNvSpPr txBox="1">
            <a:spLocks noChangeArrowheads="1"/>
          </p:cNvSpPr>
          <p:nvPr/>
        </p:nvSpPr>
        <p:spPr bwMode="auto">
          <a:xfrm>
            <a:off x="4243388" y="1624013"/>
            <a:ext cx="950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6152" name="Text Box 5">
            <a:extLst>
              <a:ext uri="{FF2B5EF4-FFF2-40B4-BE49-F238E27FC236}">
                <a16:creationId xmlns:a16="http://schemas.microsoft.com/office/drawing/2014/main" id="{2AEB1B92-5CBF-9FFA-657B-397E08711932}"/>
              </a:ext>
            </a:extLst>
          </p:cNvPr>
          <p:cNvSpPr txBox="1">
            <a:spLocks noChangeArrowheads="1"/>
          </p:cNvSpPr>
          <p:nvPr/>
        </p:nvSpPr>
        <p:spPr bwMode="auto">
          <a:xfrm>
            <a:off x="4967288" y="16240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a:t>
            </a:r>
            <a:endParaRPr lang="en-NZ" altLang="en-US" sz="1400" b="1"/>
          </a:p>
        </p:txBody>
      </p:sp>
      <p:sp>
        <p:nvSpPr>
          <p:cNvPr id="6153" name="Text Box 6">
            <a:extLst>
              <a:ext uri="{FF2B5EF4-FFF2-40B4-BE49-F238E27FC236}">
                <a16:creationId xmlns:a16="http://schemas.microsoft.com/office/drawing/2014/main" id="{FB7E2D29-904A-B4EE-CF95-92EDB0893406}"/>
              </a:ext>
            </a:extLst>
          </p:cNvPr>
          <p:cNvSpPr txBox="1">
            <a:spLocks noChangeArrowheads="1"/>
          </p:cNvSpPr>
          <p:nvPr/>
        </p:nvSpPr>
        <p:spPr bwMode="auto">
          <a:xfrm>
            <a:off x="4967288" y="3611563"/>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6154" name="Text Box 7">
            <a:extLst>
              <a:ext uri="{FF2B5EF4-FFF2-40B4-BE49-F238E27FC236}">
                <a16:creationId xmlns:a16="http://schemas.microsoft.com/office/drawing/2014/main" id="{69BA4CCE-859C-EE0A-0DAC-E93CD17A1D6B}"/>
              </a:ext>
            </a:extLst>
          </p:cNvPr>
          <p:cNvSpPr txBox="1">
            <a:spLocks noChangeArrowheads="1"/>
          </p:cNvSpPr>
          <p:nvPr/>
        </p:nvSpPr>
        <p:spPr bwMode="auto">
          <a:xfrm>
            <a:off x="4398963" y="3611563"/>
            <a:ext cx="763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6155" name="Line 8">
            <a:extLst>
              <a:ext uri="{FF2B5EF4-FFF2-40B4-BE49-F238E27FC236}">
                <a16:creationId xmlns:a16="http://schemas.microsoft.com/office/drawing/2014/main" id="{182807D9-162B-5A2B-6D37-8C323610D846}"/>
              </a:ext>
              <a:ext uri="{C183D7F6-B498-43B3-948B-1728B52AA6E4}">
                <adec:decorative xmlns:adec="http://schemas.microsoft.com/office/drawing/2017/decorative" val="1"/>
              </a:ext>
            </a:extLst>
          </p:cNvPr>
          <p:cNvSpPr>
            <a:spLocks noChangeShapeType="1"/>
          </p:cNvSpPr>
          <p:nvPr/>
        </p:nvSpPr>
        <p:spPr bwMode="auto">
          <a:xfrm flipV="1">
            <a:off x="2884488" y="1752600"/>
            <a:ext cx="457200" cy="533400"/>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6156" name="Line 9">
            <a:extLst>
              <a:ext uri="{FF2B5EF4-FFF2-40B4-BE49-F238E27FC236}">
                <a16:creationId xmlns:a16="http://schemas.microsoft.com/office/drawing/2014/main" id="{C1C42A4D-EF09-859A-514C-1A20C47D92FB}"/>
              </a:ext>
              <a:ext uri="{C183D7F6-B498-43B3-948B-1728B52AA6E4}">
                <adec:decorative xmlns:adec="http://schemas.microsoft.com/office/drawing/2017/decorative" val="1"/>
              </a:ext>
            </a:extLst>
          </p:cNvPr>
          <p:cNvSpPr>
            <a:spLocks noChangeShapeType="1"/>
          </p:cNvSpPr>
          <p:nvPr/>
        </p:nvSpPr>
        <p:spPr bwMode="auto">
          <a:xfrm>
            <a:off x="6851650" y="1982788"/>
            <a:ext cx="388938" cy="684212"/>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6157" name="Line 10">
            <a:extLst>
              <a:ext uri="{FF2B5EF4-FFF2-40B4-BE49-F238E27FC236}">
                <a16:creationId xmlns:a16="http://schemas.microsoft.com/office/drawing/2014/main" id="{023E42E8-E0A9-F267-3D6D-0DD9B5D48FA1}"/>
              </a:ext>
              <a:ext uri="{C183D7F6-B498-43B3-948B-1728B52AA6E4}">
                <adec:decorative xmlns:adec="http://schemas.microsoft.com/office/drawing/2017/decorative" val="1"/>
              </a:ext>
            </a:extLst>
          </p:cNvPr>
          <p:cNvSpPr>
            <a:spLocks noChangeShapeType="1"/>
          </p:cNvSpPr>
          <p:nvPr/>
        </p:nvSpPr>
        <p:spPr bwMode="auto">
          <a:xfrm flipH="1" flipV="1">
            <a:off x="2819400" y="51816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6158" name="Line 11">
            <a:extLst>
              <a:ext uri="{FF2B5EF4-FFF2-40B4-BE49-F238E27FC236}">
                <a16:creationId xmlns:a16="http://schemas.microsoft.com/office/drawing/2014/main" id="{CC3085DC-866A-917D-F04D-7A54FCE68446}"/>
              </a:ext>
              <a:ext uri="{C183D7F6-B498-43B3-948B-1728B52AA6E4}">
                <adec:decorative xmlns:adec="http://schemas.microsoft.com/office/drawing/2017/decorative" val="1"/>
              </a:ext>
            </a:extLst>
          </p:cNvPr>
          <p:cNvSpPr>
            <a:spLocks noChangeShapeType="1"/>
          </p:cNvSpPr>
          <p:nvPr/>
        </p:nvSpPr>
        <p:spPr bwMode="auto">
          <a:xfrm flipH="1">
            <a:off x="6553200" y="5370513"/>
            <a:ext cx="569913" cy="573087"/>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6159" name="Line 15">
            <a:extLst>
              <a:ext uri="{FF2B5EF4-FFF2-40B4-BE49-F238E27FC236}">
                <a16:creationId xmlns:a16="http://schemas.microsoft.com/office/drawing/2014/main" id="{0C22015E-C1B9-14A6-0844-743C5956F516}"/>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6160" name="Line 16">
            <a:extLst>
              <a:ext uri="{FF2B5EF4-FFF2-40B4-BE49-F238E27FC236}">
                <a16:creationId xmlns:a16="http://schemas.microsoft.com/office/drawing/2014/main" id="{1A6180C8-C854-DBE8-7F8D-392F3962E9D0}"/>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6161" name="Rectangle 18">
            <a:extLst>
              <a:ext uri="{FF2B5EF4-FFF2-40B4-BE49-F238E27FC236}">
                <a16:creationId xmlns:a16="http://schemas.microsoft.com/office/drawing/2014/main" id="{B05571CE-56A2-A7C5-C7AF-FE075CDC1EE4}"/>
              </a:ext>
            </a:extLst>
          </p:cNvPr>
          <p:cNvSpPr>
            <a:spLocks noChangeArrowheads="1"/>
          </p:cNvSpPr>
          <p:nvPr/>
        </p:nvSpPr>
        <p:spPr bwMode="auto">
          <a:xfrm>
            <a:off x="119063" y="542925"/>
            <a:ext cx="96345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 </a:t>
            </a:r>
            <a:r>
              <a:rPr lang="en-NZ" altLang="en-US" sz="1400"/>
              <a:t>Test the monthly consumer survey process.</a:t>
            </a:r>
            <a:endParaRPr lang="en-NZ" altLang="en-US" sz="1400" b="1"/>
          </a:p>
        </p:txBody>
      </p:sp>
      <p:sp>
        <p:nvSpPr>
          <p:cNvPr id="6162" name="Rectangle 18">
            <a:extLst>
              <a:ext uri="{FF2B5EF4-FFF2-40B4-BE49-F238E27FC236}">
                <a16:creationId xmlns:a16="http://schemas.microsoft.com/office/drawing/2014/main" id="{02E89D99-71A9-873B-82D7-01B8DE064D96}"/>
              </a:ext>
            </a:extLst>
          </p:cNvPr>
          <p:cNvSpPr>
            <a:spLocks noChangeArrowheads="1"/>
          </p:cNvSpPr>
          <p:nvPr/>
        </p:nvSpPr>
        <p:spPr bwMode="auto">
          <a:xfrm>
            <a:off x="109538" y="150813"/>
            <a:ext cx="963453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a:t>
            </a:r>
            <a:r>
              <a:rPr lang="en-NZ" altLang="en-US" sz="1400"/>
              <a:t>1  </a:t>
            </a:r>
            <a:r>
              <a:rPr lang="en-NZ" altLang="en-US" sz="1400" b="1"/>
              <a:t>      PDSA title: </a:t>
            </a:r>
            <a:r>
              <a:rPr lang="en-NZ" altLang="en-US" sz="1400"/>
              <a:t>SMS survey response rate     </a:t>
            </a:r>
            <a:r>
              <a:rPr lang="en-NZ" altLang="en-US" sz="1400" b="1"/>
              <a:t>PDSA date:  </a:t>
            </a:r>
            <a:r>
              <a:rPr lang="en-NZ" altLang="en-US" sz="1400"/>
              <a:t>01/01/2025</a:t>
            </a:r>
            <a:r>
              <a:rPr lang="en-NZ" altLang="en-US" sz="1400" b="1"/>
              <a:t>    Owner: </a:t>
            </a:r>
            <a:r>
              <a:rPr lang="en-NZ" altLang="en-US" sz="1400"/>
              <a:t>Administration Lead</a:t>
            </a:r>
            <a:endParaRPr lang="en-NZ" altLang="en-US" sz="1200"/>
          </a:p>
        </p:txBody>
      </p:sp>
      <p:sp>
        <p:nvSpPr>
          <p:cNvPr id="3" name="Speech Bubble: Rectangle with Corners Rounded 2">
            <a:extLst>
              <a:ext uri="{FF2B5EF4-FFF2-40B4-BE49-F238E27FC236}">
                <a16:creationId xmlns:a16="http://schemas.microsoft.com/office/drawing/2014/main" id="{CED95D20-3C2E-29CD-5ABE-002818FCA485}"/>
              </a:ext>
            </a:extLst>
          </p:cNvPr>
          <p:cNvSpPr/>
          <p:nvPr/>
        </p:nvSpPr>
        <p:spPr bwMode="auto">
          <a:xfrm>
            <a:off x="4975225" y="2857500"/>
            <a:ext cx="4616450" cy="1298575"/>
          </a:xfrm>
          <a:prstGeom prst="wedgeRoundRectCallout">
            <a:avLst>
              <a:gd name="adj1" fmla="val -40156"/>
              <a:gd name="adj2" fmla="val -125317"/>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r>
              <a:rPr lang="en-NZ" sz="1400" dirty="0">
                <a:latin typeface="Gill Sans Nova" panose="020B0602020104020203" pitchFamily="34" charset="0"/>
              </a:rPr>
              <a:t>During the survey week, it was observed that: </a:t>
            </a:r>
          </a:p>
          <a:p>
            <a:pPr marL="285750" indent="-285750">
              <a:buFont typeface="Arial" panose="020B0604020202020204" pitchFamily="34" charset="0"/>
              <a:buChar char="•"/>
              <a:defRPr/>
            </a:pPr>
            <a:r>
              <a:rPr lang="en-NZ" sz="1400">
                <a:latin typeface="Gill Sans Nova" panose="020B0602020104020203" pitchFamily="34" charset="0"/>
              </a:rPr>
              <a:t>Kaiāwhina</a:t>
            </a:r>
            <a:r>
              <a:rPr lang="en-NZ" sz="1400" dirty="0">
                <a:latin typeface="Gill Sans Nova" panose="020B0602020104020203" pitchFamily="34" charset="0"/>
              </a:rPr>
              <a:t> felt uncomfortable talking to their clients about the survey.</a:t>
            </a:r>
          </a:p>
          <a:p>
            <a:pPr marL="285750" indent="-285750">
              <a:buFont typeface="Arial" panose="020B0604020202020204" pitchFamily="34" charset="0"/>
              <a:buChar char="•"/>
              <a:defRPr/>
            </a:pPr>
            <a:r>
              <a:rPr lang="en-NZ" sz="1400">
                <a:latin typeface="Gill Sans Nova" panose="020B0602020104020203" pitchFamily="34" charset="0"/>
              </a:rPr>
              <a:t>Kaiāwhina</a:t>
            </a:r>
            <a:r>
              <a:rPr lang="en-NZ" sz="1400" dirty="0">
                <a:latin typeface="Gill Sans Nova" panose="020B0602020104020203" pitchFamily="34" charset="0"/>
              </a:rPr>
              <a:t> often forgot to mention that the survey week was in progress and clients may receive a survey.</a:t>
            </a:r>
          </a:p>
          <a:p>
            <a:pPr>
              <a:defRPr/>
            </a:pPr>
            <a:endParaRPr lang="en-NZ" sz="1400" dirty="0">
              <a:latin typeface="Gill Sans Nova" panose="020B0602020104020203"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2">
            <a:extLst>
              <a:ext uri="{FF2B5EF4-FFF2-40B4-BE49-F238E27FC236}">
                <a16:creationId xmlns:a16="http://schemas.microsoft.com/office/drawing/2014/main" id="{AA1573A7-F927-D91F-CA45-6578D0446F43}"/>
              </a:ext>
            </a:extLst>
          </p:cNvPr>
          <p:cNvSpPr>
            <a:spLocks noChangeArrowheads="1"/>
          </p:cNvSpPr>
          <p:nvPr/>
        </p:nvSpPr>
        <p:spPr bwMode="auto">
          <a:xfrm>
            <a:off x="152400" y="6096000"/>
            <a:ext cx="96012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1600"/>
              <a:t>Measurements</a:t>
            </a:r>
            <a:r>
              <a:rPr lang="en-NZ" altLang="en-US" sz="1800"/>
              <a:t>: Count of fully completed surveys during survey week each month.</a:t>
            </a:r>
          </a:p>
          <a:p>
            <a:pPr eaLnBrk="1" hangingPunct="1">
              <a:spcBef>
                <a:spcPct val="0"/>
              </a:spcBef>
              <a:buFontTx/>
              <a:buNone/>
            </a:pPr>
            <a:r>
              <a:rPr lang="en-NZ" altLang="en-US" sz="1800"/>
              <a:t>                                                                                              </a:t>
            </a:r>
          </a:p>
        </p:txBody>
      </p:sp>
      <p:sp>
        <p:nvSpPr>
          <p:cNvPr id="8195" name="Rectangle 18">
            <a:extLst>
              <a:ext uri="{FF2B5EF4-FFF2-40B4-BE49-F238E27FC236}">
                <a16:creationId xmlns:a16="http://schemas.microsoft.com/office/drawing/2014/main" id="{B1050CBD-4230-E28E-7156-4E72D72DC5FA}"/>
              </a:ext>
            </a:extLst>
          </p:cNvPr>
          <p:cNvSpPr>
            <a:spLocks noChangeArrowheads="1"/>
          </p:cNvSpPr>
          <p:nvPr/>
        </p:nvSpPr>
        <p:spPr bwMode="auto">
          <a:xfrm>
            <a:off x="107950" y="935038"/>
            <a:ext cx="964565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Change idea: Use an SMS text messaging survey to gain monthly service user feedback   </a:t>
            </a:r>
          </a:p>
          <a:p>
            <a:pPr>
              <a:spcBef>
                <a:spcPct val="0"/>
              </a:spcBef>
              <a:buFontTx/>
              <a:buNone/>
            </a:pPr>
            <a:endParaRPr lang="en-NZ" altLang="en-US" sz="1400" b="1"/>
          </a:p>
        </p:txBody>
      </p:sp>
      <p:sp>
        <p:nvSpPr>
          <p:cNvPr id="4100" name="Rectangle 19">
            <a:extLst>
              <a:ext uri="{FF2B5EF4-FFF2-40B4-BE49-F238E27FC236}">
                <a16:creationId xmlns:a16="http://schemas.microsoft.com/office/drawing/2014/main" id="{37B32FDA-269D-7EDD-E516-7509285F0791}"/>
              </a:ext>
            </a:extLst>
          </p:cNvPr>
          <p:cNvSpPr>
            <a:spLocks noChangeArrowheads="1"/>
          </p:cNvSpPr>
          <p:nvPr/>
        </p:nvSpPr>
        <p:spPr bwMode="auto">
          <a:xfrm>
            <a:off x="141288" y="1554163"/>
            <a:ext cx="2359025"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r>
              <a:rPr lang="en-NZ" sz="1600" b="1" dirty="0"/>
              <a:t>Questions</a:t>
            </a:r>
          </a:p>
          <a:p>
            <a:pPr marL="285750" indent="-285750">
              <a:spcBef>
                <a:spcPct val="0"/>
              </a:spcBef>
              <a:defRPr/>
            </a:pPr>
            <a:r>
              <a:rPr lang="en-NZ" sz="1600" dirty="0"/>
              <a:t>How many surveys will be completed?</a:t>
            </a: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p:txBody>
      </p:sp>
      <p:sp>
        <p:nvSpPr>
          <p:cNvPr id="2053" name="Rectangle 21">
            <a:extLst>
              <a:ext uri="{FF2B5EF4-FFF2-40B4-BE49-F238E27FC236}">
                <a16:creationId xmlns:a16="http://schemas.microsoft.com/office/drawing/2014/main" id="{795CB8E2-B8EF-E57B-9864-B0B5664086C4}"/>
              </a:ext>
            </a:extLst>
          </p:cNvPr>
          <p:cNvSpPr>
            <a:spLocks noChangeArrowheads="1"/>
          </p:cNvSpPr>
          <p:nvPr/>
        </p:nvSpPr>
        <p:spPr bwMode="auto">
          <a:xfrm>
            <a:off x="7391400" y="1565275"/>
            <a:ext cx="2362200"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charset="0"/>
                <a:ea typeface="ＭＳ Ｐゴシック" pitchFamily="-108" charset="-128"/>
              </a:defRPr>
            </a:lvl1pPr>
            <a:lvl2pPr marL="37931725" indent="-37474525">
              <a:spcBef>
                <a:spcPct val="20000"/>
              </a:spcBef>
              <a:buChar char="–"/>
              <a:defRPr sz="2800">
                <a:solidFill>
                  <a:schemeClr val="tx1"/>
                </a:solidFill>
                <a:latin typeface="Arial" charset="0"/>
                <a:ea typeface="ＭＳ Ｐゴシック" pitchFamily="-108" charset="-128"/>
              </a:defRPr>
            </a:lvl2pPr>
            <a:lvl3pPr marL="1143000" indent="-228600">
              <a:spcBef>
                <a:spcPct val="20000"/>
              </a:spcBef>
              <a:buChar char="•"/>
              <a:defRPr sz="2400">
                <a:solidFill>
                  <a:schemeClr val="tx1"/>
                </a:solidFill>
                <a:latin typeface="Arial" charset="0"/>
                <a:ea typeface="ＭＳ Ｐゴシック" pitchFamily="-108" charset="-128"/>
              </a:defRPr>
            </a:lvl3pPr>
            <a:lvl4pPr marL="1600200" indent="-228600">
              <a:spcBef>
                <a:spcPct val="20000"/>
              </a:spcBef>
              <a:buChar char="–"/>
              <a:defRPr sz="2000">
                <a:solidFill>
                  <a:schemeClr val="tx1"/>
                </a:solidFill>
                <a:latin typeface="Arial" charset="0"/>
                <a:ea typeface="ＭＳ Ｐゴシック" pitchFamily="-108" charset="-128"/>
              </a:defRPr>
            </a:lvl4pPr>
            <a:lvl5pPr marL="2057400" indent="-228600">
              <a:spcBef>
                <a:spcPct val="20000"/>
              </a:spcBef>
              <a:buChar char="»"/>
              <a:defRPr sz="2000">
                <a:solidFill>
                  <a:schemeClr val="tx1"/>
                </a:solidFill>
                <a:latin typeface="Arial" charset="0"/>
                <a:ea typeface="ＭＳ Ｐゴシック" pitchFamily="-108"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9pPr>
          </a:lstStyle>
          <a:p>
            <a:pPr algn="ctr">
              <a:spcBef>
                <a:spcPct val="0"/>
              </a:spcBef>
              <a:buFontTx/>
              <a:buNone/>
              <a:defRPr/>
            </a:pPr>
            <a:r>
              <a:rPr lang="en-NZ" sz="1600" b="1" dirty="0"/>
              <a:t>Predictions</a:t>
            </a:r>
          </a:p>
          <a:p>
            <a:pPr marL="285750" indent="-285750">
              <a:spcBef>
                <a:spcPct val="0"/>
              </a:spcBef>
              <a:defRPr/>
            </a:pPr>
            <a:r>
              <a:rPr lang="en-NZ" sz="1600" dirty="0"/>
              <a:t>At least 25 surveys will be completed during survey week each month.</a:t>
            </a: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2400" dirty="0"/>
          </a:p>
          <a:p>
            <a:pPr>
              <a:spcBef>
                <a:spcPct val="0"/>
              </a:spcBef>
              <a:buFontTx/>
              <a:buNone/>
              <a:defRPr/>
            </a:pPr>
            <a:endParaRPr lang="en-NZ" sz="1000" dirty="0"/>
          </a:p>
        </p:txBody>
      </p:sp>
      <p:sp>
        <p:nvSpPr>
          <p:cNvPr id="8198" name="Oval 3">
            <a:extLst>
              <a:ext uri="{FF2B5EF4-FFF2-40B4-BE49-F238E27FC236}">
                <a16:creationId xmlns:a16="http://schemas.microsoft.com/office/drawing/2014/main" id="{90B61BCF-20BC-7FCB-23D6-D2EC4B74FB4F}"/>
              </a:ext>
              <a:ext uri="{C183D7F6-B498-43B3-948B-1728B52AA6E4}">
                <adec:decorative xmlns:adec="http://schemas.microsoft.com/office/drawing/2017/decorative" val="1"/>
              </a:ext>
            </a:extLst>
          </p:cNvPr>
          <p:cNvSpPr>
            <a:spLocks noChangeArrowheads="1"/>
          </p:cNvSpPr>
          <p:nvPr/>
        </p:nvSpPr>
        <p:spPr bwMode="auto">
          <a:xfrm>
            <a:off x="2644775" y="1600200"/>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8199" name="Text Box 4">
            <a:extLst>
              <a:ext uri="{FF2B5EF4-FFF2-40B4-BE49-F238E27FC236}">
                <a16:creationId xmlns:a16="http://schemas.microsoft.com/office/drawing/2014/main" id="{4FD71BC9-8762-BCD7-1C63-A779C6246850}"/>
              </a:ext>
            </a:extLst>
          </p:cNvPr>
          <p:cNvSpPr txBox="1">
            <a:spLocks noChangeArrowheads="1"/>
          </p:cNvSpPr>
          <p:nvPr/>
        </p:nvSpPr>
        <p:spPr bwMode="auto">
          <a:xfrm>
            <a:off x="4243388" y="1624013"/>
            <a:ext cx="950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8200" name="Text Box 5">
            <a:extLst>
              <a:ext uri="{FF2B5EF4-FFF2-40B4-BE49-F238E27FC236}">
                <a16:creationId xmlns:a16="http://schemas.microsoft.com/office/drawing/2014/main" id="{9DA33C56-DD73-0F0B-F8C1-D3B6073CD89C}"/>
              </a:ext>
            </a:extLst>
          </p:cNvPr>
          <p:cNvSpPr txBox="1">
            <a:spLocks noChangeArrowheads="1"/>
          </p:cNvSpPr>
          <p:nvPr/>
        </p:nvSpPr>
        <p:spPr bwMode="auto">
          <a:xfrm>
            <a:off x="4967288" y="16240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a:t>
            </a:r>
            <a:endParaRPr lang="en-NZ" altLang="en-US" sz="1400" b="1"/>
          </a:p>
        </p:txBody>
      </p:sp>
      <p:sp>
        <p:nvSpPr>
          <p:cNvPr id="8201" name="Text Box 6">
            <a:extLst>
              <a:ext uri="{FF2B5EF4-FFF2-40B4-BE49-F238E27FC236}">
                <a16:creationId xmlns:a16="http://schemas.microsoft.com/office/drawing/2014/main" id="{772FD999-8760-74B3-BA09-A8CD696FFB59}"/>
              </a:ext>
            </a:extLst>
          </p:cNvPr>
          <p:cNvSpPr txBox="1">
            <a:spLocks noChangeArrowheads="1"/>
          </p:cNvSpPr>
          <p:nvPr/>
        </p:nvSpPr>
        <p:spPr bwMode="auto">
          <a:xfrm>
            <a:off x="4967288" y="3611563"/>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8202" name="Text Box 7">
            <a:extLst>
              <a:ext uri="{FF2B5EF4-FFF2-40B4-BE49-F238E27FC236}">
                <a16:creationId xmlns:a16="http://schemas.microsoft.com/office/drawing/2014/main" id="{05BE3CAD-59C8-71E0-6919-9DDB2381E6BB}"/>
              </a:ext>
            </a:extLst>
          </p:cNvPr>
          <p:cNvSpPr txBox="1">
            <a:spLocks noChangeArrowheads="1"/>
          </p:cNvSpPr>
          <p:nvPr/>
        </p:nvSpPr>
        <p:spPr bwMode="auto">
          <a:xfrm>
            <a:off x="4398963" y="3611563"/>
            <a:ext cx="763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8203" name="Line 8">
            <a:extLst>
              <a:ext uri="{FF2B5EF4-FFF2-40B4-BE49-F238E27FC236}">
                <a16:creationId xmlns:a16="http://schemas.microsoft.com/office/drawing/2014/main" id="{ED57879E-A69B-860E-2B07-E01418BA25BA}"/>
              </a:ext>
              <a:ext uri="{C183D7F6-B498-43B3-948B-1728B52AA6E4}">
                <adec:decorative xmlns:adec="http://schemas.microsoft.com/office/drawing/2017/decorative" val="1"/>
              </a:ext>
            </a:extLst>
          </p:cNvPr>
          <p:cNvSpPr>
            <a:spLocks noChangeShapeType="1"/>
          </p:cNvSpPr>
          <p:nvPr/>
        </p:nvSpPr>
        <p:spPr bwMode="auto">
          <a:xfrm flipV="1">
            <a:off x="2884488" y="1752600"/>
            <a:ext cx="457200" cy="533400"/>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8204" name="Line 9">
            <a:extLst>
              <a:ext uri="{FF2B5EF4-FFF2-40B4-BE49-F238E27FC236}">
                <a16:creationId xmlns:a16="http://schemas.microsoft.com/office/drawing/2014/main" id="{747889E9-499E-88F1-ADFA-C5732BC3EE97}"/>
              </a:ext>
              <a:ext uri="{C183D7F6-B498-43B3-948B-1728B52AA6E4}">
                <adec:decorative xmlns:adec="http://schemas.microsoft.com/office/drawing/2017/decorative" val="1"/>
              </a:ext>
            </a:extLst>
          </p:cNvPr>
          <p:cNvSpPr>
            <a:spLocks noChangeShapeType="1"/>
          </p:cNvSpPr>
          <p:nvPr/>
        </p:nvSpPr>
        <p:spPr bwMode="auto">
          <a:xfrm>
            <a:off x="6851650" y="1982788"/>
            <a:ext cx="388938" cy="684212"/>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8205" name="Line 10">
            <a:extLst>
              <a:ext uri="{FF2B5EF4-FFF2-40B4-BE49-F238E27FC236}">
                <a16:creationId xmlns:a16="http://schemas.microsoft.com/office/drawing/2014/main" id="{4CFC5128-F387-1B9E-CC2B-88D3A4FD5524}"/>
              </a:ext>
              <a:ext uri="{C183D7F6-B498-43B3-948B-1728B52AA6E4}">
                <adec:decorative xmlns:adec="http://schemas.microsoft.com/office/drawing/2017/decorative" val="1"/>
              </a:ext>
            </a:extLst>
          </p:cNvPr>
          <p:cNvSpPr>
            <a:spLocks noChangeShapeType="1"/>
          </p:cNvSpPr>
          <p:nvPr/>
        </p:nvSpPr>
        <p:spPr bwMode="auto">
          <a:xfrm flipH="1" flipV="1">
            <a:off x="2819400" y="51816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8206" name="Line 11">
            <a:extLst>
              <a:ext uri="{FF2B5EF4-FFF2-40B4-BE49-F238E27FC236}">
                <a16:creationId xmlns:a16="http://schemas.microsoft.com/office/drawing/2014/main" id="{4BC22F6F-08AF-0292-3659-0715D4303BC2}"/>
              </a:ext>
              <a:ext uri="{C183D7F6-B498-43B3-948B-1728B52AA6E4}">
                <adec:decorative xmlns:adec="http://schemas.microsoft.com/office/drawing/2017/decorative" val="1"/>
              </a:ext>
            </a:extLst>
          </p:cNvPr>
          <p:cNvSpPr>
            <a:spLocks noChangeShapeType="1"/>
          </p:cNvSpPr>
          <p:nvPr/>
        </p:nvSpPr>
        <p:spPr bwMode="auto">
          <a:xfrm flipH="1">
            <a:off x="6553200" y="5370513"/>
            <a:ext cx="569913" cy="573087"/>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8207" name="Line 15">
            <a:extLst>
              <a:ext uri="{FF2B5EF4-FFF2-40B4-BE49-F238E27FC236}">
                <a16:creationId xmlns:a16="http://schemas.microsoft.com/office/drawing/2014/main" id="{E145D574-E90A-A137-8A74-88717420F0DD}"/>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8208" name="Line 16">
            <a:extLst>
              <a:ext uri="{FF2B5EF4-FFF2-40B4-BE49-F238E27FC236}">
                <a16:creationId xmlns:a16="http://schemas.microsoft.com/office/drawing/2014/main" id="{20F2B1A4-A25F-DE79-33C4-4E3CA9A8DD1F}"/>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8209" name="Rectangle 18">
            <a:extLst>
              <a:ext uri="{FF2B5EF4-FFF2-40B4-BE49-F238E27FC236}">
                <a16:creationId xmlns:a16="http://schemas.microsoft.com/office/drawing/2014/main" id="{B7A9C78A-CDEB-36E3-E72B-5ABEF6C774E0}"/>
              </a:ext>
            </a:extLst>
          </p:cNvPr>
          <p:cNvSpPr>
            <a:spLocks noChangeArrowheads="1"/>
          </p:cNvSpPr>
          <p:nvPr/>
        </p:nvSpPr>
        <p:spPr bwMode="auto">
          <a:xfrm>
            <a:off x="119063" y="542925"/>
            <a:ext cx="96345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 </a:t>
            </a:r>
            <a:r>
              <a:rPr lang="en-NZ" altLang="en-US" sz="1400"/>
              <a:t>Test the monthly consumer survey process</a:t>
            </a:r>
            <a:endParaRPr lang="en-NZ" altLang="en-US" sz="1400" b="1"/>
          </a:p>
        </p:txBody>
      </p:sp>
      <p:sp>
        <p:nvSpPr>
          <p:cNvPr id="8210" name="Rectangle 18">
            <a:extLst>
              <a:ext uri="{FF2B5EF4-FFF2-40B4-BE49-F238E27FC236}">
                <a16:creationId xmlns:a16="http://schemas.microsoft.com/office/drawing/2014/main" id="{305784C7-EC69-42BF-D2AA-4C3E41F3C9C8}"/>
              </a:ext>
            </a:extLst>
          </p:cNvPr>
          <p:cNvSpPr>
            <a:spLocks noChangeArrowheads="1"/>
          </p:cNvSpPr>
          <p:nvPr/>
        </p:nvSpPr>
        <p:spPr bwMode="auto">
          <a:xfrm>
            <a:off x="109538" y="150813"/>
            <a:ext cx="963453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a:t>
            </a:r>
            <a:r>
              <a:rPr lang="en-NZ" altLang="en-US" sz="1400"/>
              <a:t>1  </a:t>
            </a:r>
            <a:r>
              <a:rPr lang="en-NZ" altLang="en-US" sz="1400" b="1"/>
              <a:t>      PDSA title: </a:t>
            </a:r>
            <a:r>
              <a:rPr lang="en-NZ" altLang="en-US" sz="1400"/>
              <a:t>SMS survey response rate     </a:t>
            </a:r>
            <a:r>
              <a:rPr lang="en-NZ" altLang="en-US" sz="1400" b="1"/>
              <a:t>PDSA date:  </a:t>
            </a:r>
            <a:r>
              <a:rPr lang="en-NZ" altLang="en-US" sz="1400"/>
              <a:t>01/01/2025</a:t>
            </a:r>
            <a:r>
              <a:rPr lang="en-NZ" altLang="en-US" sz="1400" b="1"/>
              <a:t>    Owner: </a:t>
            </a:r>
            <a:r>
              <a:rPr lang="en-NZ" altLang="en-US" sz="1400"/>
              <a:t>Administration Lead</a:t>
            </a:r>
            <a:endParaRPr lang="en-NZ" altLang="en-US" sz="1200"/>
          </a:p>
        </p:txBody>
      </p:sp>
      <p:sp>
        <p:nvSpPr>
          <p:cNvPr id="8211" name="Speech Bubble: Rectangle with Corners Rounded 2">
            <a:extLst>
              <a:ext uri="{FF2B5EF4-FFF2-40B4-BE49-F238E27FC236}">
                <a16:creationId xmlns:a16="http://schemas.microsoft.com/office/drawing/2014/main" id="{DB8E4630-5D15-510D-5F89-B9BF0EA4FAB5}"/>
              </a:ext>
            </a:extLst>
          </p:cNvPr>
          <p:cNvSpPr>
            <a:spLocks noChangeArrowheads="1"/>
          </p:cNvSpPr>
          <p:nvPr/>
        </p:nvSpPr>
        <p:spPr bwMode="auto">
          <a:xfrm>
            <a:off x="5505450" y="4021138"/>
            <a:ext cx="4238625" cy="1873250"/>
          </a:xfrm>
          <a:prstGeom prst="wedgeRoundRectCallout">
            <a:avLst>
              <a:gd name="adj1" fmla="val -42921"/>
              <a:gd name="adj2" fmla="val -63588"/>
              <a:gd name="adj3" fmla="val 16667"/>
            </a:avLst>
          </a:prstGeom>
          <a:solidFill>
            <a:schemeClr val="accent1"/>
          </a:solidFill>
          <a:ln w="9525" algn="ctr">
            <a:solidFill>
              <a:schemeClr val="tx1"/>
            </a:solidFill>
            <a:round/>
            <a:headEnd/>
            <a:tailEnd/>
          </a:ln>
        </p:spPr>
        <p:txBody>
          <a:bodyPr/>
          <a:lstStyle>
            <a:lvl1pPr marL="285750" indent="-28575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NZ" altLang="en-US" sz="1400">
                <a:latin typeface="Gill Sans Nova" panose="020B0602020104020203" pitchFamily="34" charset="0"/>
              </a:rPr>
              <a:t>We did not meet our measurement goal. We only had 15 surveys returned at the end of the survey week. This process did not work well.</a:t>
            </a:r>
          </a:p>
          <a:p>
            <a:pPr>
              <a:spcBef>
                <a:spcPct val="0"/>
              </a:spcBef>
            </a:pPr>
            <a:r>
              <a:rPr lang="en-NZ" altLang="en-US" sz="1400">
                <a:latin typeface="Gill Sans Nova" panose="020B0602020104020203" pitchFamily="34" charset="0"/>
              </a:rPr>
              <a:t>Although we only got 15 responses, the results were useful to see whether we were on the right track. The comments were a rich source of information.</a:t>
            </a:r>
          </a:p>
          <a:p>
            <a:pPr>
              <a:spcBef>
                <a:spcPct val="0"/>
              </a:spcBef>
              <a:buFontTx/>
              <a:buNone/>
            </a:pPr>
            <a:endParaRPr lang="en-NZ" altLang="en-US" sz="1400">
              <a:latin typeface="Gill Sans Nova" panose="020B0602020104020203"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2">
            <a:extLst>
              <a:ext uri="{FF2B5EF4-FFF2-40B4-BE49-F238E27FC236}">
                <a16:creationId xmlns:a16="http://schemas.microsoft.com/office/drawing/2014/main" id="{228776B1-353B-E2D7-E523-74C56EE1F9B3}"/>
              </a:ext>
            </a:extLst>
          </p:cNvPr>
          <p:cNvSpPr>
            <a:spLocks noChangeArrowheads="1"/>
          </p:cNvSpPr>
          <p:nvPr/>
        </p:nvSpPr>
        <p:spPr bwMode="auto">
          <a:xfrm>
            <a:off x="152400" y="6096000"/>
            <a:ext cx="960120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1600"/>
              <a:t>Measurements</a:t>
            </a:r>
            <a:r>
              <a:rPr lang="en-NZ" altLang="en-US" sz="1800"/>
              <a:t>: Count of fully completed surveys during survey week each month.</a:t>
            </a:r>
          </a:p>
        </p:txBody>
      </p:sp>
      <p:sp>
        <p:nvSpPr>
          <p:cNvPr id="10243" name="Rectangle 18">
            <a:extLst>
              <a:ext uri="{FF2B5EF4-FFF2-40B4-BE49-F238E27FC236}">
                <a16:creationId xmlns:a16="http://schemas.microsoft.com/office/drawing/2014/main" id="{0ABD8C4F-0737-3103-3E5E-1DA4E641DEED}"/>
              </a:ext>
            </a:extLst>
          </p:cNvPr>
          <p:cNvSpPr>
            <a:spLocks noChangeArrowheads="1"/>
          </p:cNvSpPr>
          <p:nvPr/>
        </p:nvSpPr>
        <p:spPr bwMode="auto">
          <a:xfrm>
            <a:off x="107950" y="935038"/>
            <a:ext cx="964565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Change idea: Use an SMS text messaging survey to gain monthly service user feedback   </a:t>
            </a:r>
          </a:p>
          <a:p>
            <a:pPr>
              <a:spcBef>
                <a:spcPct val="0"/>
              </a:spcBef>
              <a:buFontTx/>
              <a:buNone/>
            </a:pPr>
            <a:endParaRPr lang="en-NZ" altLang="en-US" sz="1400" b="1"/>
          </a:p>
        </p:txBody>
      </p:sp>
      <p:sp>
        <p:nvSpPr>
          <p:cNvPr id="4100" name="Rectangle 19">
            <a:extLst>
              <a:ext uri="{FF2B5EF4-FFF2-40B4-BE49-F238E27FC236}">
                <a16:creationId xmlns:a16="http://schemas.microsoft.com/office/drawing/2014/main" id="{893468E3-ED0A-D20C-201D-EC5FF51B38CD}"/>
              </a:ext>
            </a:extLst>
          </p:cNvPr>
          <p:cNvSpPr>
            <a:spLocks noChangeArrowheads="1"/>
          </p:cNvSpPr>
          <p:nvPr/>
        </p:nvSpPr>
        <p:spPr bwMode="auto">
          <a:xfrm>
            <a:off x="141288" y="1554163"/>
            <a:ext cx="2359025"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r>
              <a:rPr lang="en-NZ" sz="1600" b="1" dirty="0"/>
              <a:t>Questions</a:t>
            </a:r>
          </a:p>
          <a:p>
            <a:pPr marL="285750" indent="-285750">
              <a:spcBef>
                <a:spcPct val="0"/>
              </a:spcBef>
              <a:defRPr/>
            </a:pPr>
            <a:r>
              <a:rPr lang="en-NZ" sz="1600" dirty="0"/>
              <a:t>How many surveys will be completed?</a:t>
            </a: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p:txBody>
      </p:sp>
      <p:sp>
        <p:nvSpPr>
          <p:cNvPr id="2053" name="Rectangle 21">
            <a:extLst>
              <a:ext uri="{FF2B5EF4-FFF2-40B4-BE49-F238E27FC236}">
                <a16:creationId xmlns:a16="http://schemas.microsoft.com/office/drawing/2014/main" id="{A8C09CCC-DC3F-0654-95EE-9825C903DD4F}"/>
              </a:ext>
            </a:extLst>
          </p:cNvPr>
          <p:cNvSpPr>
            <a:spLocks noChangeArrowheads="1"/>
          </p:cNvSpPr>
          <p:nvPr/>
        </p:nvSpPr>
        <p:spPr bwMode="auto">
          <a:xfrm>
            <a:off x="7391400" y="1565275"/>
            <a:ext cx="2362200"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charset="0"/>
                <a:ea typeface="ＭＳ Ｐゴシック" pitchFamily="-108" charset="-128"/>
              </a:defRPr>
            </a:lvl1pPr>
            <a:lvl2pPr marL="37931725" indent="-37474525">
              <a:spcBef>
                <a:spcPct val="20000"/>
              </a:spcBef>
              <a:buChar char="–"/>
              <a:defRPr sz="2800">
                <a:solidFill>
                  <a:schemeClr val="tx1"/>
                </a:solidFill>
                <a:latin typeface="Arial" charset="0"/>
                <a:ea typeface="ＭＳ Ｐゴシック" pitchFamily="-108" charset="-128"/>
              </a:defRPr>
            </a:lvl2pPr>
            <a:lvl3pPr marL="1143000" indent="-228600">
              <a:spcBef>
                <a:spcPct val="20000"/>
              </a:spcBef>
              <a:buChar char="•"/>
              <a:defRPr sz="2400">
                <a:solidFill>
                  <a:schemeClr val="tx1"/>
                </a:solidFill>
                <a:latin typeface="Arial" charset="0"/>
                <a:ea typeface="ＭＳ Ｐゴシック" pitchFamily="-108" charset="-128"/>
              </a:defRPr>
            </a:lvl3pPr>
            <a:lvl4pPr marL="1600200" indent="-228600">
              <a:spcBef>
                <a:spcPct val="20000"/>
              </a:spcBef>
              <a:buChar char="–"/>
              <a:defRPr sz="2000">
                <a:solidFill>
                  <a:schemeClr val="tx1"/>
                </a:solidFill>
                <a:latin typeface="Arial" charset="0"/>
                <a:ea typeface="ＭＳ Ｐゴシック" pitchFamily="-108" charset="-128"/>
              </a:defRPr>
            </a:lvl4pPr>
            <a:lvl5pPr marL="2057400" indent="-228600">
              <a:spcBef>
                <a:spcPct val="20000"/>
              </a:spcBef>
              <a:buChar char="»"/>
              <a:defRPr sz="2000">
                <a:solidFill>
                  <a:schemeClr val="tx1"/>
                </a:solidFill>
                <a:latin typeface="Arial" charset="0"/>
                <a:ea typeface="ＭＳ Ｐゴシック" pitchFamily="-108"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9pPr>
          </a:lstStyle>
          <a:p>
            <a:pPr algn="ctr">
              <a:spcBef>
                <a:spcPct val="0"/>
              </a:spcBef>
              <a:buFontTx/>
              <a:buNone/>
              <a:defRPr/>
            </a:pPr>
            <a:r>
              <a:rPr lang="en-NZ" sz="1600" b="1" dirty="0"/>
              <a:t>Predictions</a:t>
            </a:r>
          </a:p>
          <a:p>
            <a:pPr marL="285750" indent="-285750">
              <a:spcBef>
                <a:spcPct val="0"/>
              </a:spcBef>
              <a:defRPr/>
            </a:pPr>
            <a:r>
              <a:rPr lang="en-NZ" sz="1600" dirty="0"/>
              <a:t>At least 25 surveys will be completed during survey week each month.</a:t>
            </a: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2400" dirty="0"/>
          </a:p>
          <a:p>
            <a:pPr>
              <a:spcBef>
                <a:spcPct val="0"/>
              </a:spcBef>
              <a:buFontTx/>
              <a:buNone/>
              <a:defRPr/>
            </a:pPr>
            <a:endParaRPr lang="en-NZ" sz="1000" dirty="0"/>
          </a:p>
        </p:txBody>
      </p:sp>
      <p:sp>
        <p:nvSpPr>
          <p:cNvPr id="10246" name="Oval 3">
            <a:extLst>
              <a:ext uri="{FF2B5EF4-FFF2-40B4-BE49-F238E27FC236}">
                <a16:creationId xmlns:a16="http://schemas.microsoft.com/office/drawing/2014/main" id="{29CB7D05-AE94-A56E-E0E9-B92C4867B34F}"/>
              </a:ext>
              <a:ext uri="{C183D7F6-B498-43B3-948B-1728B52AA6E4}">
                <adec:decorative xmlns:adec="http://schemas.microsoft.com/office/drawing/2017/decorative" val="1"/>
              </a:ext>
            </a:extLst>
          </p:cNvPr>
          <p:cNvSpPr>
            <a:spLocks noChangeArrowheads="1"/>
          </p:cNvSpPr>
          <p:nvPr/>
        </p:nvSpPr>
        <p:spPr bwMode="auto">
          <a:xfrm>
            <a:off x="2644775" y="1600200"/>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10247" name="Text Box 4">
            <a:extLst>
              <a:ext uri="{FF2B5EF4-FFF2-40B4-BE49-F238E27FC236}">
                <a16:creationId xmlns:a16="http://schemas.microsoft.com/office/drawing/2014/main" id="{83477F62-9C04-7816-35D1-5B59C9980CD8}"/>
              </a:ext>
            </a:extLst>
          </p:cNvPr>
          <p:cNvSpPr txBox="1">
            <a:spLocks noChangeArrowheads="1"/>
          </p:cNvSpPr>
          <p:nvPr/>
        </p:nvSpPr>
        <p:spPr bwMode="auto">
          <a:xfrm>
            <a:off x="4243388" y="1624013"/>
            <a:ext cx="950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10248" name="Text Box 5">
            <a:extLst>
              <a:ext uri="{FF2B5EF4-FFF2-40B4-BE49-F238E27FC236}">
                <a16:creationId xmlns:a16="http://schemas.microsoft.com/office/drawing/2014/main" id="{38098C34-E12A-A64E-8C67-F579096BEDAE}"/>
              </a:ext>
            </a:extLst>
          </p:cNvPr>
          <p:cNvSpPr txBox="1">
            <a:spLocks noChangeArrowheads="1"/>
          </p:cNvSpPr>
          <p:nvPr/>
        </p:nvSpPr>
        <p:spPr bwMode="auto">
          <a:xfrm>
            <a:off x="4967288" y="16240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a:t>
            </a:r>
            <a:endParaRPr lang="en-NZ" altLang="en-US" sz="1400" b="1"/>
          </a:p>
        </p:txBody>
      </p:sp>
      <p:sp>
        <p:nvSpPr>
          <p:cNvPr id="10249" name="Text Box 6">
            <a:extLst>
              <a:ext uri="{FF2B5EF4-FFF2-40B4-BE49-F238E27FC236}">
                <a16:creationId xmlns:a16="http://schemas.microsoft.com/office/drawing/2014/main" id="{DBA27955-6073-527A-E07F-EE0CD1773D23}"/>
              </a:ext>
            </a:extLst>
          </p:cNvPr>
          <p:cNvSpPr txBox="1">
            <a:spLocks noChangeArrowheads="1"/>
          </p:cNvSpPr>
          <p:nvPr/>
        </p:nvSpPr>
        <p:spPr bwMode="auto">
          <a:xfrm>
            <a:off x="4967288" y="3611563"/>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10250" name="Text Box 7">
            <a:extLst>
              <a:ext uri="{FF2B5EF4-FFF2-40B4-BE49-F238E27FC236}">
                <a16:creationId xmlns:a16="http://schemas.microsoft.com/office/drawing/2014/main" id="{DCA40459-5EE7-6BA0-AFEA-36CB80E9EBC8}"/>
              </a:ext>
            </a:extLst>
          </p:cNvPr>
          <p:cNvSpPr txBox="1">
            <a:spLocks noChangeArrowheads="1"/>
          </p:cNvSpPr>
          <p:nvPr/>
        </p:nvSpPr>
        <p:spPr bwMode="auto">
          <a:xfrm>
            <a:off x="4398963" y="3611563"/>
            <a:ext cx="763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10251" name="Line 8">
            <a:extLst>
              <a:ext uri="{FF2B5EF4-FFF2-40B4-BE49-F238E27FC236}">
                <a16:creationId xmlns:a16="http://schemas.microsoft.com/office/drawing/2014/main" id="{299C7D6B-EA72-350D-5830-CEE987AFCFE0}"/>
              </a:ext>
              <a:ext uri="{C183D7F6-B498-43B3-948B-1728B52AA6E4}">
                <adec:decorative xmlns:adec="http://schemas.microsoft.com/office/drawing/2017/decorative" val="1"/>
              </a:ext>
            </a:extLst>
          </p:cNvPr>
          <p:cNvSpPr>
            <a:spLocks noChangeShapeType="1"/>
          </p:cNvSpPr>
          <p:nvPr/>
        </p:nvSpPr>
        <p:spPr bwMode="auto">
          <a:xfrm flipV="1">
            <a:off x="2884488" y="1752600"/>
            <a:ext cx="457200" cy="533400"/>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0252" name="Line 9">
            <a:extLst>
              <a:ext uri="{FF2B5EF4-FFF2-40B4-BE49-F238E27FC236}">
                <a16:creationId xmlns:a16="http://schemas.microsoft.com/office/drawing/2014/main" id="{4361500D-B18B-55D1-AD10-B5BE876932F8}"/>
              </a:ext>
              <a:ext uri="{C183D7F6-B498-43B3-948B-1728B52AA6E4}">
                <adec:decorative xmlns:adec="http://schemas.microsoft.com/office/drawing/2017/decorative" val="1"/>
              </a:ext>
            </a:extLst>
          </p:cNvPr>
          <p:cNvSpPr>
            <a:spLocks noChangeShapeType="1"/>
          </p:cNvSpPr>
          <p:nvPr/>
        </p:nvSpPr>
        <p:spPr bwMode="auto">
          <a:xfrm>
            <a:off x="6851650" y="1982788"/>
            <a:ext cx="388938" cy="684212"/>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0253" name="Line 10">
            <a:extLst>
              <a:ext uri="{FF2B5EF4-FFF2-40B4-BE49-F238E27FC236}">
                <a16:creationId xmlns:a16="http://schemas.microsoft.com/office/drawing/2014/main" id="{D7A5FF7E-1616-9A61-F203-1FB40A05F85C}"/>
              </a:ext>
              <a:ext uri="{C183D7F6-B498-43B3-948B-1728B52AA6E4}">
                <adec:decorative xmlns:adec="http://schemas.microsoft.com/office/drawing/2017/decorative" val="1"/>
              </a:ext>
            </a:extLst>
          </p:cNvPr>
          <p:cNvSpPr>
            <a:spLocks noChangeShapeType="1"/>
          </p:cNvSpPr>
          <p:nvPr/>
        </p:nvSpPr>
        <p:spPr bwMode="auto">
          <a:xfrm flipH="1" flipV="1">
            <a:off x="2819400" y="51816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0254" name="Line 11">
            <a:extLst>
              <a:ext uri="{FF2B5EF4-FFF2-40B4-BE49-F238E27FC236}">
                <a16:creationId xmlns:a16="http://schemas.microsoft.com/office/drawing/2014/main" id="{95B9B3A9-2255-8F7F-E3FD-E7161D60BE03}"/>
              </a:ext>
              <a:ext uri="{C183D7F6-B498-43B3-948B-1728B52AA6E4}">
                <adec:decorative xmlns:adec="http://schemas.microsoft.com/office/drawing/2017/decorative" val="1"/>
              </a:ext>
            </a:extLst>
          </p:cNvPr>
          <p:cNvSpPr>
            <a:spLocks noChangeShapeType="1"/>
          </p:cNvSpPr>
          <p:nvPr/>
        </p:nvSpPr>
        <p:spPr bwMode="auto">
          <a:xfrm flipH="1">
            <a:off x="6553200" y="5370513"/>
            <a:ext cx="569913" cy="573087"/>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0255" name="Line 15">
            <a:extLst>
              <a:ext uri="{FF2B5EF4-FFF2-40B4-BE49-F238E27FC236}">
                <a16:creationId xmlns:a16="http://schemas.microsoft.com/office/drawing/2014/main" id="{2C30565C-3281-E36A-E7D5-8F6E01E6D7CA}"/>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0256" name="Line 16">
            <a:extLst>
              <a:ext uri="{FF2B5EF4-FFF2-40B4-BE49-F238E27FC236}">
                <a16:creationId xmlns:a16="http://schemas.microsoft.com/office/drawing/2014/main" id="{78C96464-98D5-935D-7EE7-76CFC4C13417}"/>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0257" name="Rectangle 18">
            <a:extLst>
              <a:ext uri="{FF2B5EF4-FFF2-40B4-BE49-F238E27FC236}">
                <a16:creationId xmlns:a16="http://schemas.microsoft.com/office/drawing/2014/main" id="{6C39B99C-B457-9C94-CFCB-3E8A9D491DC3}"/>
              </a:ext>
            </a:extLst>
          </p:cNvPr>
          <p:cNvSpPr>
            <a:spLocks noChangeArrowheads="1"/>
          </p:cNvSpPr>
          <p:nvPr/>
        </p:nvSpPr>
        <p:spPr bwMode="auto">
          <a:xfrm>
            <a:off x="119063" y="542925"/>
            <a:ext cx="96345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 </a:t>
            </a:r>
            <a:r>
              <a:rPr lang="en-NZ" altLang="en-US" sz="1400"/>
              <a:t>Test the monthly consumer survey process</a:t>
            </a:r>
            <a:endParaRPr lang="en-NZ" altLang="en-US" sz="1400" b="1"/>
          </a:p>
        </p:txBody>
      </p:sp>
      <p:sp>
        <p:nvSpPr>
          <p:cNvPr id="10258" name="Rectangle 18">
            <a:extLst>
              <a:ext uri="{FF2B5EF4-FFF2-40B4-BE49-F238E27FC236}">
                <a16:creationId xmlns:a16="http://schemas.microsoft.com/office/drawing/2014/main" id="{1875F021-E883-577B-0648-9E067B21927C}"/>
              </a:ext>
            </a:extLst>
          </p:cNvPr>
          <p:cNvSpPr>
            <a:spLocks noChangeArrowheads="1"/>
          </p:cNvSpPr>
          <p:nvPr/>
        </p:nvSpPr>
        <p:spPr bwMode="auto">
          <a:xfrm>
            <a:off x="109538" y="150813"/>
            <a:ext cx="963453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a:t>
            </a:r>
            <a:r>
              <a:rPr lang="en-NZ" altLang="en-US" sz="1400"/>
              <a:t>1  </a:t>
            </a:r>
            <a:r>
              <a:rPr lang="en-NZ" altLang="en-US" sz="1400" b="1"/>
              <a:t>      PDSA title: </a:t>
            </a:r>
            <a:r>
              <a:rPr lang="en-NZ" altLang="en-US" sz="1400"/>
              <a:t>SMS survey response rate     </a:t>
            </a:r>
            <a:r>
              <a:rPr lang="en-NZ" altLang="en-US" sz="1400" b="1"/>
              <a:t>PDSA date:  </a:t>
            </a:r>
            <a:r>
              <a:rPr lang="en-NZ" altLang="en-US" sz="1400"/>
              <a:t>01/01/2025</a:t>
            </a:r>
            <a:r>
              <a:rPr lang="en-NZ" altLang="en-US" sz="1400" b="1"/>
              <a:t>    Owner: </a:t>
            </a:r>
            <a:r>
              <a:rPr lang="en-NZ" altLang="en-US" sz="1400"/>
              <a:t>Administration Lead</a:t>
            </a:r>
            <a:endParaRPr lang="en-NZ" altLang="en-US" sz="1200"/>
          </a:p>
        </p:txBody>
      </p:sp>
      <p:sp>
        <p:nvSpPr>
          <p:cNvPr id="3" name="Speech Bubble: Rectangle with Corners Rounded 2">
            <a:extLst>
              <a:ext uri="{FF2B5EF4-FFF2-40B4-BE49-F238E27FC236}">
                <a16:creationId xmlns:a16="http://schemas.microsoft.com/office/drawing/2014/main" id="{FC52EA16-6B39-9401-6C98-7B031234B6F5}"/>
              </a:ext>
            </a:extLst>
          </p:cNvPr>
          <p:cNvSpPr/>
          <p:nvPr/>
        </p:nvSpPr>
        <p:spPr bwMode="auto">
          <a:xfrm>
            <a:off x="119063" y="4087813"/>
            <a:ext cx="9101137" cy="1687512"/>
          </a:xfrm>
          <a:prstGeom prst="wedgeRoundRectCallout">
            <a:avLst>
              <a:gd name="adj1" fmla="val -2794"/>
              <a:gd name="adj2" fmla="val -61930"/>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r>
              <a:rPr lang="en-NZ" sz="1400" dirty="0">
                <a:latin typeface="Gill Sans Nova" panose="020B0602020104020203" pitchFamily="34" charset="0"/>
              </a:rPr>
              <a:t>We concluded that:</a:t>
            </a:r>
          </a:p>
          <a:p>
            <a:pPr marL="285750" indent="-285750">
              <a:lnSpc>
                <a:spcPct val="120000"/>
              </a:lnSpc>
              <a:buFont typeface="Arial" panose="020B0604020202020204" pitchFamily="34" charset="0"/>
              <a:buChar char="•"/>
              <a:defRPr/>
            </a:pPr>
            <a:r>
              <a:rPr lang="en-NZ" sz="1400" dirty="0">
                <a:latin typeface="Gill Sans Nova" panose="020B0602020104020203" pitchFamily="34" charset="0"/>
              </a:rPr>
              <a:t>Not enough clients completed the survey, we did not meet our goal.</a:t>
            </a:r>
          </a:p>
          <a:p>
            <a:pPr marL="285750" indent="-285750">
              <a:buFont typeface="Arial" panose="020B0604020202020204" pitchFamily="34" charset="0"/>
              <a:buChar char="•"/>
              <a:defRPr/>
            </a:pPr>
            <a:r>
              <a:rPr lang="en-NZ" sz="1400" dirty="0">
                <a:latin typeface="Gill Sans Nova" panose="020B0602020104020203" pitchFamily="34" charset="0"/>
              </a:rPr>
              <a:t>Information flyers to be created for kaiāwhina to give to clients during the visit. These will provide opportunity for a conversation if clients wanted to understand more or have any questions.</a:t>
            </a:r>
          </a:p>
          <a:p>
            <a:pPr marL="285750" indent="-285750">
              <a:buFont typeface="Arial" panose="020B0604020202020204" pitchFamily="34" charset="0"/>
              <a:buChar char="•"/>
              <a:defRPr/>
            </a:pPr>
            <a:r>
              <a:rPr lang="en-NZ" sz="1400" dirty="0">
                <a:latin typeface="Gill Sans Nova" panose="020B0602020104020203" pitchFamily="34" charset="0"/>
              </a:rPr>
              <a:t>An FAQ sheet to be created for kaiāwhina so they feel better informed about the survey and more comfortable talking about it with clients.</a:t>
            </a:r>
          </a:p>
          <a:p>
            <a:pPr>
              <a:defRPr/>
            </a:pPr>
            <a:endParaRPr lang="en-NZ" sz="1400" dirty="0">
              <a:latin typeface="Gill Sans Nova" panose="020B0602020104020203"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2">
            <a:extLst>
              <a:ext uri="{FF2B5EF4-FFF2-40B4-BE49-F238E27FC236}">
                <a16:creationId xmlns:a16="http://schemas.microsoft.com/office/drawing/2014/main" id="{142F1015-262F-89C3-B4BA-273E69D7365F}"/>
              </a:ext>
            </a:extLst>
          </p:cNvPr>
          <p:cNvSpPr>
            <a:spLocks noChangeArrowheads="1"/>
          </p:cNvSpPr>
          <p:nvPr/>
        </p:nvSpPr>
        <p:spPr bwMode="auto">
          <a:xfrm>
            <a:off x="107950" y="6292850"/>
            <a:ext cx="9601200"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1600"/>
              <a:t>Measurements</a:t>
            </a:r>
            <a:r>
              <a:rPr lang="en-NZ" altLang="en-US" sz="1800"/>
              <a:t>: Count of fully completed surveys during survey week each month.                                                                                              </a:t>
            </a:r>
          </a:p>
        </p:txBody>
      </p:sp>
      <p:sp>
        <p:nvSpPr>
          <p:cNvPr id="12291" name="Rectangle 18">
            <a:extLst>
              <a:ext uri="{FF2B5EF4-FFF2-40B4-BE49-F238E27FC236}">
                <a16:creationId xmlns:a16="http://schemas.microsoft.com/office/drawing/2014/main" id="{F2BACB1B-6B14-C2CC-F617-44C585F735E2}"/>
              </a:ext>
            </a:extLst>
          </p:cNvPr>
          <p:cNvSpPr>
            <a:spLocks noChangeArrowheads="1"/>
          </p:cNvSpPr>
          <p:nvPr/>
        </p:nvSpPr>
        <p:spPr bwMode="auto">
          <a:xfrm>
            <a:off x="107950" y="935038"/>
            <a:ext cx="9645650"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Change idea: Use an SMS text messaging survey to gain monthly service user feedback   </a:t>
            </a:r>
          </a:p>
          <a:p>
            <a:pPr>
              <a:spcBef>
                <a:spcPct val="0"/>
              </a:spcBef>
              <a:buFontTx/>
              <a:buNone/>
            </a:pPr>
            <a:endParaRPr lang="en-NZ" altLang="en-US" sz="1400" b="1"/>
          </a:p>
        </p:txBody>
      </p:sp>
      <p:sp>
        <p:nvSpPr>
          <p:cNvPr id="4100" name="Rectangle 19">
            <a:extLst>
              <a:ext uri="{FF2B5EF4-FFF2-40B4-BE49-F238E27FC236}">
                <a16:creationId xmlns:a16="http://schemas.microsoft.com/office/drawing/2014/main" id="{D47FFF0C-FB86-DFAA-7287-8EC6E64585DF}"/>
              </a:ext>
            </a:extLst>
          </p:cNvPr>
          <p:cNvSpPr>
            <a:spLocks noChangeArrowheads="1"/>
          </p:cNvSpPr>
          <p:nvPr/>
        </p:nvSpPr>
        <p:spPr bwMode="auto">
          <a:xfrm>
            <a:off x="141288" y="1554163"/>
            <a:ext cx="2359025" cy="4340225"/>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r>
              <a:rPr lang="en-NZ" sz="1600" b="1" dirty="0"/>
              <a:t>Questions</a:t>
            </a:r>
          </a:p>
          <a:p>
            <a:pPr marL="285750" indent="-285750">
              <a:spcBef>
                <a:spcPct val="0"/>
              </a:spcBef>
              <a:defRPr/>
            </a:pPr>
            <a:r>
              <a:rPr lang="en-NZ" sz="1600" dirty="0"/>
              <a:t>How many more surveys will be completed with the changes to the system?</a:t>
            </a: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24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a:p>
            <a:pPr algn="ctr">
              <a:spcBef>
                <a:spcPct val="0"/>
              </a:spcBef>
              <a:buFontTx/>
              <a:buNone/>
              <a:defRPr/>
            </a:pPr>
            <a:endParaRPr lang="en-NZ" sz="600" dirty="0"/>
          </a:p>
        </p:txBody>
      </p:sp>
      <p:sp>
        <p:nvSpPr>
          <p:cNvPr id="2053" name="Rectangle 21">
            <a:extLst>
              <a:ext uri="{FF2B5EF4-FFF2-40B4-BE49-F238E27FC236}">
                <a16:creationId xmlns:a16="http://schemas.microsoft.com/office/drawing/2014/main" id="{7D417319-2E8B-2B76-D758-135DE139B9D1}"/>
              </a:ext>
            </a:extLst>
          </p:cNvPr>
          <p:cNvSpPr>
            <a:spLocks noChangeArrowheads="1"/>
          </p:cNvSpPr>
          <p:nvPr/>
        </p:nvSpPr>
        <p:spPr bwMode="auto">
          <a:xfrm>
            <a:off x="7391400" y="1565275"/>
            <a:ext cx="2362200" cy="4246563"/>
          </a:xfrm>
          <a:prstGeom prst="rect">
            <a:avLst/>
          </a:prstGeom>
          <a:noFill/>
          <a:ln w="9525">
            <a:solidFill>
              <a:schemeClr val="tx1"/>
            </a:solidFill>
            <a:miter lim="800000"/>
            <a:headEnd/>
            <a:tailEnd/>
          </a:ln>
        </p:spPr>
        <p:txBody>
          <a:bodyPr>
            <a:spAutoFit/>
          </a:bodyPr>
          <a:lstStyle>
            <a:lvl1pPr>
              <a:spcBef>
                <a:spcPct val="20000"/>
              </a:spcBef>
              <a:buChar char="•"/>
              <a:defRPr sz="3200">
                <a:solidFill>
                  <a:schemeClr val="tx1"/>
                </a:solidFill>
                <a:latin typeface="Arial" charset="0"/>
                <a:ea typeface="ＭＳ Ｐゴシック" pitchFamily="-108" charset="-128"/>
              </a:defRPr>
            </a:lvl1pPr>
            <a:lvl2pPr marL="37931725" indent="-37474525">
              <a:spcBef>
                <a:spcPct val="20000"/>
              </a:spcBef>
              <a:buChar char="–"/>
              <a:defRPr sz="2800">
                <a:solidFill>
                  <a:schemeClr val="tx1"/>
                </a:solidFill>
                <a:latin typeface="Arial" charset="0"/>
                <a:ea typeface="ＭＳ Ｐゴシック" pitchFamily="-108" charset="-128"/>
              </a:defRPr>
            </a:lvl2pPr>
            <a:lvl3pPr marL="1143000" indent="-228600">
              <a:spcBef>
                <a:spcPct val="20000"/>
              </a:spcBef>
              <a:buChar char="•"/>
              <a:defRPr sz="2400">
                <a:solidFill>
                  <a:schemeClr val="tx1"/>
                </a:solidFill>
                <a:latin typeface="Arial" charset="0"/>
                <a:ea typeface="ＭＳ Ｐゴシック" pitchFamily="-108" charset="-128"/>
              </a:defRPr>
            </a:lvl3pPr>
            <a:lvl4pPr marL="1600200" indent="-228600">
              <a:spcBef>
                <a:spcPct val="20000"/>
              </a:spcBef>
              <a:buChar char="–"/>
              <a:defRPr sz="2000">
                <a:solidFill>
                  <a:schemeClr val="tx1"/>
                </a:solidFill>
                <a:latin typeface="Arial" charset="0"/>
                <a:ea typeface="ＭＳ Ｐゴシック" pitchFamily="-108" charset="-128"/>
              </a:defRPr>
            </a:lvl4pPr>
            <a:lvl5pPr marL="2057400" indent="-228600">
              <a:spcBef>
                <a:spcPct val="20000"/>
              </a:spcBef>
              <a:buChar char="»"/>
              <a:defRPr sz="2000">
                <a:solidFill>
                  <a:schemeClr val="tx1"/>
                </a:solidFill>
                <a:latin typeface="Arial" charset="0"/>
                <a:ea typeface="ＭＳ Ｐゴシック" pitchFamily="-108"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08" charset="-128"/>
              </a:defRPr>
            </a:lvl9pPr>
          </a:lstStyle>
          <a:p>
            <a:pPr algn="ctr">
              <a:spcBef>
                <a:spcPct val="0"/>
              </a:spcBef>
              <a:buFontTx/>
              <a:buNone/>
              <a:defRPr/>
            </a:pPr>
            <a:r>
              <a:rPr lang="en-NZ" sz="1600" b="1" dirty="0"/>
              <a:t>Predictions</a:t>
            </a:r>
          </a:p>
          <a:p>
            <a:pPr marL="285750" indent="-285750">
              <a:spcBef>
                <a:spcPct val="0"/>
              </a:spcBef>
              <a:defRPr/>
            </a:pPr>
            <a:r>
              <a:rPr lang="en-NZ" sz="1600" dirty="0"/>
              <a:t>At least 25 surveys will be completed during the survey week. An increase of 10 from the 15 completed surveys in Cycle 1.</a:t>
            </a: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1800" dirty="0"/>
          </a:p>
          <a:p>
            <a:pPr>
              <a:spcBef>
                <a:spcPct val="0"/>
              </a:spcBef>
              <a:buFontTx/>
              <a:buNone/>
              <a:defRPr/>
            </a:pPr>
            <a:endParaRPr lang="en-NZ" sz="2400" dirty="0"/>
          </a:p>
          <a:p>
            <a:pPr>
              <a:spcBef>
                <a:spcPct val="0"/>
              </a:spcBef>
              <a:buFontTx/>
              <a:buNone/>
              <a:defRPr/>
            </a:pPr>
            <a:endParaRPr lang="en-NZ" sz="1000" dirty="0"/>
          </a:p>
        </p:txBody>
      </p:sp>
      <p:sp>
        <p:nvSpPr>
          <p:cNvPr id="12294" name="Oval 3">
            <a:extLst>
              <a:ext uri="{FF2B5EF4-FFF2-40B4-BE49-F238E27FC236}">
                <a16:creationId xmlns:a16="http://schemas.microsoft.com/office/drawing/2014/main" id="{710BA723-CF90-4436-2FF4-4CA5F4E74F90}"/>
              </a:ext>
              <a:ext uri="{C183D7F6-B498-43B3-948B-1728B52AA6E4}">
                <adec:decorative xmlns:adec="http://schemas.microsoft.com/office/drawing/2017/decorative" val="1"/>
              </a:ext>
            </a:extLst>
          </p:cNvPr>
          <p:cNvSpPr>
            <a:spLocks noChangeArrowheads="1"/>
          </p:cNvSpPr>
          <p:nvPr/>
        </p:nvSpPr>
        <p:spPr bwMode="auto">
          <a:xfrm>
            <a:off x="2644775" y="1600200"/>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12295" name="Text Box 4">
            <a:extLst>
              <a:ext uri="{FF2B5EF4-FFF2-40B4-BE49-F238E27FC236}">
                <a16:creationId xmlns:a16="http://schemas.microsoft.com/office/drawing/2014/main" id="{7FC28436-C92A-8929-7A2E-49F827AC3A92}"/>
              </a:ext>
            </a:extLst>
          </p:cNvPr>
          <p:cNvSpPr txBox="1">
            <a:spLocks noChangeArrowheads="1"/>
          </p:cNvSpPr>
          <p:nvPr/>
        </p:nvSpPr>
        <p:spPr bwMode="auto">
          <a:xfrm>
            <a:off x="4243388" y="1624013"/>
            <a:ext cx="9509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12296" name="Text Box 5">
            <a:extLst>
              <a:ext uri="{FF2B5EF4-FFF2-40B4-BE49-F238E27FC236}">
                <a16:creationId xmlns:a16="http://schemas.microsoft.com/office/drawing/2014/main" id="{4457A7D2-FC15-9B3A-F56A-808D07A2179A}"/>
              </a:ext>
            </a:extLst>
          </p:cNvPr>
          <p:cNvSpPr txBox="1">
            <a:spLocks noChangeArrowheads="1"/>
          </p:cNvSpPr>
          <p:nvPr/>
        </p:nvSpPr>
        <p:spPr bwMode="auto">
          <a:xfrm>
            <a:off x="4967288" y="1624013"/>
            <a:ext cx="990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a:t>
            </a:r>
            <a:endParaRPr lang="en-NZ" altLang="en-US" sz="1400" b="1"/>
          </a:p>
        </p:txBody>
      </p:sp>
      <p:sp>
        <p:nvSpPr>
          <p:cNvPr id="12297" name="Text Box 6">
            <a:extLst>
              <a:ext uri="{FF2B5EF4-FFF2-40B4-BE49-F238E27FC236}">
                <a16:creationId xmlns:a16="http://schemas.microsoft.com/office/drawing/2014/main" id="{5B11BE0E-DF83-8B22-3CF5-CCF631D37C21}"/>
              </a:ext>
            </a:extLst>
          </p:cNvPr>
          <p:cNvSpPr txBox="1">
            <a:spLocks noChangeArrowheads="1"/>
          </p:cNvSpPr>
          <p:nvPr/>
        </p:nvSpPr>
        <p:spPr bwMode="auto">
          <a:xfrm>
            <a:off x="4967288" y="3611563"/>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12298" name="Text Box 7">
            <a:extLst>
              <a:ext uri="{FF2B5EF4-FFF2-40B4-BE49-F238E27FC236}">
                <a16:creationId xmlns:a16="http://schemas.microsoft.com/office/drawing/2014/main" id="{AE25EAE1-E4EC-161B-BA99-F78C744DDC54}"/>
              </a:ext>
            </a:extLst>
          </p:cNvPr>
          <p:cNvSpPr txBox="1">
            <a:spLocks noChangeArrowheads="1"/>
          </p:cNvSpPr>
          <p:nvPr/>
        </p:nvSpPr>
        <p:spPr bwMode="auto">
          <a:xfrm>
            <a:off x="4398963" y="3611563"/>
            <a:ext cx="763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12299" name="Line 8">
            <a:extLst>
              <a:ext uri="{FF2B5EF4-FFF2-40B4-BE49-F238E27FC236}">
                <a16:creationId xmlns:a16="http://schemas.microsoft.com/office/drawing/2014/main" id="{D931D4C8-F962-BD3C-B784-32BF061F9B74}"/>
              </a:ext>
              <a:ext uri="{C183D7F6-B498-43B3-948B-1728B52AA6E4}">
                <adec:decorative xmlns:adec="http://schemas.microsoft.com/office/drawing/2017/decorative" val="1"/>
              </a:ext>
            </a:extLst>
          </p:cNvPr>
          <p:cNvSpPr>
            <a:spLocks noChangeShapeType="1"/>
          </p:cNvSpPr>
          <p:nvPr/>
        </p:nvSpPr>
        <p:spPr bwMode="auto">
          <a:xfrm flipV="1">
            <a:off x="2884488" y="1752600"/>
            <a:ext cx="457200" cy="533400"/>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2300" name="Line 9">
            <a:extLst>
              <a:ext uri="{FF2B5EF4-FFF2-40B4-BE49-F238E27FC236}">
                <a16:creationId xmlns:a16="http://schemas.microsoft.com/office/drawing/2014/main" id="{B8B743CB-B295-65A9-A11D-C36F6610A704}"/>
              </a:ext>
              <a:ext uri="{C183D7F6-B498-43B3-948B-1728B52AA6E4}">
                <adec:decorative xmlns:adec="http://schemas.microsoft.com/office/drawing/2017/decorative" val="1"/>
              </a:ext>
            </a:extLst>
          </p:cNvPr>
          <p:cNvSpPr>
            <a:spLocks noChangeShapeType="1"/>
          </p:cNvSpPr>
          <p:nvPr/>
        </p:nvSpPr>
        <p:spPr bwMode="auto">
          <a:xfrm>
            <a:off x="6851650" y="1982788"/>
            <a:ext cx="388938" cy="684212"/>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2301" name="Line 10">
            <a:extLst>
              <a:ext uri="{FF2B5EF4-FFF2-40B4-BE49-F238E27FC236}">
                <a16:creationId xmlns:a16="http://schemas.microsoft.com/office/drawing/2014/main" id="{239EC4DE-4B99-5DC6-C3DD-99EBD49418E2}"/>
              </a:ext>
              <a:ext uri="{C183D7F6-B498-43B3-948B-1728B52AA6E4}">
                <adec:decorative xmlns:adec="http://schemas.microsoft.com/office/drawing/2017/decorative" val="1"/>
              </a:ext>
            </a:extLst>
          </p:cNvPr>
          <p:cNvSpPr>
            <a:spLocks noChangeShapeType="1"/>
          </p:cNvSpPr>
          <p:nvPr/>
        </p:nvSpPr>
        <p:spPr bwMode="auto">
          <a:xfrm flipH="1" flipV="1">
            <a:off x="2819400" y="51816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2302" name="Line 11">
            <a:extLst>
              <a:ext uri="{FF2B5EF4-FFF2-40B4-BE49-F238E27FC236}">
                <a16:creationId xmlns:a16="http://schemas.microsoft.com/office/drawing/2014/main" id="{5F888E5C-47CE-AF20-A226-27C2843CB3E2}"/>
              </a:ext>
              <a:ext uri="{C183D7F6-B498-43B3-948B-1728B52AA6E4}">
                <adec:decorative xmlns:adec="http://schemas.microsoft.com/office/drawing/2017/decorative" val="1"/>
              </a:ext>
            </a:extLst>
          </p:cNvPr>
          <p:cNvSpPr>
            <a:spLocks noChangeShapeType="1"/>
          </p:cNvSpPr>
          <p:nvPr/>
        </p:nvSpPr>
        <p:spPr bwMode="auto">
          <a:xfrm flipH="1">
            <a:off x="6553200" y="5370513"/>
            <a:ext cx="569913" cy="573087"/>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2303" name="Line 15">
            <a:extLst>
              <a:ext uri="{FF2B5EF4-FFF2-40B4-BE49-F238E27FC236}">
                <a16:creationId xmlns:a16="http://schemas.microsoft.com/office/drawing/2014/main" id="{C9A582D4-7E0E-5413-737C-C0F650FAA29A}"/>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2304" name="Line 16">
            <a:extLst>
              <a:ext uri="{FF2B5EF4-FFF2-40B4-BE49-F238E27FC236}">
                <a16:creationId xmlns:a16="http://schemas.microsoft.com/office/drawing/2014/main" id="{39484AA5-1180-7F83-6D83-6F6B1975FAF6}"/>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2305" name="Rectangle 18">
            <a:extLst>
              <a:ext uri="{FF2B5EF4-FFF2-40B4-BE49-F238E27FC236}">
                <a16:creationId xmlns:a16="http://schemas.microsoft.com/office/drawing/2014/main" id="{726B3BAE-83EE-24BD-2C76-8D328BA71E0A}"/>
              </a:ext>
            </a:extLst>
          </p:cNvPr>
          <p:cNvSpPr>
            <a:spLocks noChangeArrowheads="1"/>
          </p:cNvSpPr>
          <p:nvPr/>
        </p:nvSpPr>
        <p:spPr bwMode="auto">
          <a:xfrm>
            <a:off x="119063" y="542925"/>
            <a:ext cx="96345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 </a:t>
            </a:r>
            <a:r>
              <a:rPr lang="en-NZ" altLang="en-US" sz="1400"/>
              <a:t>Test the monthly consumer survey process</a:t>
            </a:r>
            <a:endParaRPr lang="en-NZ" altLang="en-US" sz="1400" b="1"/>
          </a:p>
        </p:txBody>
      </p:sp>
      <p:sp>
        <p:nvSpPr>
          <p:cNvPr id="12306" name="Rectangle 18">
            <a:extLst>
              <a:ext uri="{FF2B5EF4-FFF2-40B4-BE49-F238E27FC236}">
                <a16:creationId xmlns:a16="http://schemas.microsoft.com/office/drawing/2014/main" id="{5A0C74E4-543E-78A5-D84F-388DC12DA498}"/>
              </a:ext>
            </a:extLst>
          </p:cNvPr>
          <p:cNvSpPr>
            <a:spLocks noChangeArrowheads="1"/>
          </p:cNvSpPr>
          <p:nvPr/>
        </p:nvSpPr>
        <p:spPr bwMode="auto">
          <a:xfrm>
            <a:off x="109538" y="150813"/>
            <a:ext cx="9634537"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2</a:t>
            </a:r>
            <a:r>
              <a:rPr lang="en-NZ" altLang="en-US" sz="1400"/>
              <a:t>  </a:t>
            </a:r>
            <a:r>
              <a:rPr lang="en-NZ" altLang="en-US" sz="1400" b="1"/>
              <a:t>      PDSA title: </a:t>
            </a:r>
            <a:r>
              <a:rPr lang="en-NZ" altLang="en-US" sz="1400"/>
              <a:t>SMS survey response rate     </a:t>
            </a:r>
            <a:r>
              <a:rPr lang="en-NZ" altLang="en-US" sz="1400" b="1"/>
              <a:t>PDSA date:  </a:t>
            </a:r>
            <a:r>
              <a:rPr lang="en-NZ" altLang="en-US" sz="1400"/>
              <a:t>03/02/2025</a:t>
            </a:r>
            <a:r>
              <a:rPr lang="en-NZ" altLang="en-US" sz="1400" b="1"/>
              <a:t>    Owner: </a:t>
            </a:r>
            <a:r>
              <a:rPr lang="en-NZ" altLang="en-US" sz="1400"/>
              <a:t>Administration Lead</a:t>
            </a:r>
            <a:endParaRPr lang="en-NZ" altLang="en-US" sz="1200"/>
          </a:p>
        </p:txBody>
      </p:sp>
      <p:sp>
        <p:nvSpPr>
          <p:cNvPr id="3" name="Speech Bubble: Rectangle with Corners Rounded 2">
            <a:extLst>
              <a:ext uri="{FF2B5EF4-FFF2-40B4-BE49-F238E27FC236}">
                <a16:creationId xmlns:a16="http://schemas.microsoft.com/office/drawing/2014/main" id="{B8D55A9D-3EF2-BAD3-D5CE-856518841BD4}"/>
              </a:ext>
            </a:extLst>
          </p:cNvPr>
          <p:cNvSpPr/>
          <p:nvPr/>
        </p:nvSpPr>
        <p:spPr bwMode="auto">
          <a:xfrm>
            <a:off x="1143000" y="2868613"/>
            <a:ext cx="6553200" cy="3446462"/>
          </a:xfrm>
          <a:prstGeom prst="wedgeRoundRectCallout">
            <a:avLst>
              <a:gd name="adj1" fmla="val -4875"/>
              <a:gd name="adj2" fmla="val -8092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a:lstStyle/>
          <a:p>
            <a:pPr marL="182563" indent="-182563">
              <a:buFontTx/>
              <a:buAutoNum type="arabicPeriod"/>
              <a:defRPr/>
            </a:pPr>
            <a:r>
              <a:rPr lang="en-NZ" sz="1400" dirty="0">
                <a:latin typeface="Gill Sans Nova" panose="020B0602020104020203" pitchFamily="34" charset="0"/>
              </a:rPr>
              <a:t>At the full team meeting on Monday (03/02/25) the lead administrator will discuss the PDSA-1 results, this action plan, the new process and answer any kaiāwhina questions.</a:t>
            </a:r>
          </a:p>
          <a:p>
            <a:pPr marL="182563" indent="-182563">
              <a:buFontTx/>
              <a:buAutoNum type="arabicPeriod"/>
              <a:defRPr/>
            </a:pPr>
            <a:r>
              <a:rPr lang="en-NZ" sz="1400" dirty="0">
                <a:latin typeface="Gill Sans Nova" panose="020B0602020104020203" pitchFamily="34" charset="0"/>
              </a:rPr>
              <a:t>The third week in every month a random sample of 100 clients will be sent an SMS (text message) survey. Randomisation to ensure that all clients receive a survey no more than once per year.</a:t>
            </a:r>
          </a:p>
          <a:p>
            <a:pPr marL="182563" indent="-182563">
              <a:buFont typeface="Arial" panose="020B0604020202020204" pitchFamily="34" charset="0"/>
              <a:buAutoNum type="arabicPeriod"/>
              <a:defRPr/>
            </a:pPr>
            <a:r>
              <a:rPr lang="en-NZ" sz="1400" dirty="0">
                <a:latin typeface="Gill Sans Nova" panose="020B0602020104020203" pitchFamily="34" charset="0"/>
              </a:rPr>
              <a:t>Kaiāwhina will be provided with the information flyers and FAQ sheets on 10/02/25 (the week before survey week) and are reminded that the following week (17/02/25) is survey week and they need to inform service users. Any questions or concerns are discussed ensuring they know that the survey is anonymous and the data will be used to guide improvements.</a:t>
            </a:r>
          </a:p>
          <a:p>
            <a:pPr marL="182563" indent="-182563">
              <a:buFontTx/>
              <a:buAutoNum type="arabicPeriod"/>
              <a:defRPr/>
            </a:pPr>
            <a:r>
              <a:rPr lang="en-NZ" sz="1400" dirty="0">
                <a:latin typeface="Gill Sans Nova" panose="020B0602020104020203" pitchFamily="34" charset="0"/>
              </a:rPr>
              <a:t>We will try this commencing Monday (10/02/25).</a:t>
            </a:r>
          </a:p>
          <a:p>
            <a:pPr>
              <a:defRPr/>
            </a:pPr>
            <a:r>
              <a:rPr lang="en-NZ" sz="1400" dirty="0">
                <a:latin typeface="Gill Sans Nova" panose="020B0602020104020203" pitchFamily="34" charset="0"/>
              </a:rPr>
              <a:t>DATA COLLECTION:</a:t>
            </a:r>
          </a:p>
          <a:p>
            <a:pPr marL="285750" indent="-285750">
              <a:buFont typeface="Arial" panose="020B0604020202020204" pitchFamily="34" charset="0"/>
              <a:buChar char="•"/>
              <a:defRPr/>
            </a:pPr>
            <a:r>
              <a:rPr lang="en-NZ" sz="1400" dirty="0">
                <a:latin typeface="Gill Sans Nova" panose="020B0602020104020203" pitchFamily="34" charset="0"/>
              </a:rPr>
              <a:t>The survey administrator will download the completed surveys on the Monday (24/02/25) following survey week.</a:t>
            </a:r>
          </a:p>
          <a:p>
            <a:pPr>
              <a:defRPr/>
            </a:pPr>
            <a:endParaRPr lang="en-NZ" sz="1400" dirty="0">
              <a:latin typeface="Gill Sans Nova" panose="020B0602020104020203"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2">
            <a:extLst>
              <a:ext uri="{FF2B5EF4-FFF2-40B4-BE49-F238E27FC236}">
                <a16:creationId xmlns:a16="http://schemas.microsoft.com/office/drawing/2014/main" id="{97513989-F731-E044-697F-6272BDCA3251}"/>
              </a:ext>
            </a:extLst>
          </p:cNvPr>
          <p:cNvSpPr>
            <a:spLocks noChangeArrowheads="1"/>
          </p:cNvSpPr>
          <p:nvPr/>
        </p:nvSpPr>
        <p:spPr bwMode="auto">
          <a:xfrm>
            <a:off x="330200" y="6096000"/>
            <a:ext cx="94234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2000" b="1"/>
              <a:t>Measurements</a:t>
            </a:r>
            <a:r>
              <a:rPr lang="en-NZ" altLang="en-US" sz="2800" b="1"/>
              <a:t>:</a:t>
            </a:r>
            <a:r>
              <a:rPr lang="en-NZ" altLang="en-US" sz="1800"/>
              <a:t> </a:t>
            </a:r>
            <a:r>
              <a:rPr lang="en-NZ" altLang="en-US" sz="1600"/>
              <a:t>What data will you need to test your prediction(s)? How will you collect it?</a:t>
            </a:r>
            <a:r>
              <a:rPr lang="en-NZ" altLang="en-US" sz="2400"/>
              <a:t> </a:t>
            </a:r>
            <a:r>
              <a:rPr lang="en-NZ" altLang="en-US" sz="1800"/>
              <a:t>                                                                                           </a:t>
            </a:r>
          </a:p>
        </p:txBody>
      </p:sp>
      <p:sp>
        <p:nvSpPr>
          <p:cNvPr id="14339" name="Rectangle 18">
            <a:extLst>
              <a:ext uri="{FF2B5EF4-FFF2-40B4-BE49-F238E27FC236}">
                <a16:creationId xmlns:a16="http://schemas.microsoft.com/office/drawing/2014/main" id="{78BFAE2C-75DD-98D6-DD7D-41E717F2D550}"/>
              </a:ext>
            </a:extLst>
          </p:cNvPr>
          <p:cNvSpPr>
            <a:spLocks noChangeArrowheads="1"/>
          </p:cNvSpPr>
          <p:nvPr/>
        </p:nvSpPr>
        <p:spPr bwMode="auto">
          <a:xfrm>
            <a:off x="330200" y="990600"/>
            <a:ext cx="94107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2000" b="1"/>
              <a:t>Change</a:t>
            </a:r>
            <a:r>
              <a:rPr lang="en-NZ" altLang="en-US" sz="2400" b="1"/>
              <a:t>:</a:t>
            </a:r>
            <a:r>
              <a:rPr lang="en-NZ" altLang="en-US" sz="1400" b="1"/>
              <a:t> </a:t>
            </a:r>
            <a:r>
              <a:rPr lang="en-NZ" altLang="en-US" sz="1800"/>
              <a:t>Briefly describe the specific change you plan to test</a:t>
            </a:r>
            <a:endParaRPr lang="en-NZ" altLang="en-US" sz="1000"/>
          </a:p>
        </p:txBody>
      </p:sp>
      <p:sp>
        <p:nvSpPr>
          <p:cNvPr id="14340" name="Rectangle 19">
            <a:extLst>
              <a:ext uri="{FF2B5EF4-FFF2-40B4-BE49-F238E27FC236}">
                <a16:creationId xmlns:a16="http://schemas.microsoft.com/office/drawing/2014/main" id="{FB751AD8-A148-D72E-41B0-9184EDD1953E}"/>
              </a:ext>
            </a:extLst>
          </p:cNvPr>
          <p:cNvSpPr>
            <a:spLocks noChangeArrowheads="1"/>
          </p:cNvSpPr>
          <p:nvPr/>
        </p:nvSpPr>
        <p:spPr bwMode="auto">
          <a:xfrm>
            <a:off x="330200" y="1676400"/>
            <a:ext cx="1879600" cy="4000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r>
              <a:rPr lang="en-NZ" altLang="en-US" sz="2000" b="1"/>
              <a:t>Questions</a:t>
            </a:r>
          </a:p>
          <a:p>
            <a:pPr>
              <a:spcBef>
                <a:spcPct val="0"/>
              </a:spcBef>
              <a:buFontTx/>
              <a:buNone/>
            </a:pPr>
            <a:r>
              <a:rPr lang="en-NZ" altLang="en-US" sz="1800"/>
              <a:t>   </a:t>
            </a:r>
            <a:endParaRPr lang="en-NZ" altLang="en-US" sz="2400"/>
          </a:p>
          <a:p>
            <a:pPr>
              <a:spcBef>
                <a:spcPct val="0"/>
              </a:spcBef>
              <a:buFontTx/>
              <a:buNone/>
            </a:pPr>
            <a:endParaRPr lang="en-NZ" altLang="en-US" sz="2400"/>
          </a:p>
          <a:p>
            <a:pPr>
              <a:spcBef>
                <a:spcPct val="0"/>
              </a:spcBef>
              <a:buFontTx/>
              <a:buNone/>
            </a:pPr>
            <a:endParaRPr lang="en-NZ" altLang="en-US" sz="2400"/>
          </a:p>
          <a:p>
            <a:pPr>
              <a:spcBef>
                <a:spcPct val="0"/>
              </a:spcBef>
              <a:buFontTx/>
              <a:buNone/>
            </a:pPr>
            <a:r>
              <a:rPr lang="en-NZ" altLang="en-US" sz="1800"/>
              <a:t>What question(s) do we want to answer on this PDSA cycle?</a:t>
            </a:r>
            <a:endParaRPr lang="en-NZ" altLang="en-US" sz="2400"/>
          </a:p>
          <a:p>
            <a:pPr>
              <a:spcBef>
                <a:spcPct val="0"/>
              </a:spcBef>
              <a:buFontTx/>
              <a:buNone/>
            </a:pPr>
            <a:endParaRPr lang="en-NZ" altLang="en-US" sz="2400"/>
          </a:p>
          <a:p>
            <a:pPr>
              <a:spcBef>
                <a:spcPct val="0"/>
              </a:spcBef>
              <a:buFontTx/>
              <a:buNone/>
            </a:pPr>
            <a:endParaRPr lang="en-NZ" altLang="en-US" sz="2400"/>
          </a:p>
          <a:p>
            <a:pPr>
              <a:spcBef>
                <a:spcPct val="0"/>
              </a:spcBef>
              <a:buFontTx/>
              <a:buNone/>
            </a:pPr>
            <a:endParaRPr lang="en-NZ" altLang="en-US" sz="2400"/>
          </a:p>
        </p:txBody>
      </p:sp>
      <p:sp>
        <p:nvSpPr>
          <p:cNvPr id="14341" name="Rectangle 21">
            <a:extLst>
              <a:ext uri="{FF2B5EF4-FFF2-40B4-BE49-F238E27FC236}">
                <a16:creationId xmlns:a16="http://schemas.microsoft.com/office/drawing/2014/main" id="{656B0166-F1B7-385A-1AB0-32F869B4400B}"/>
              </a:ext>
            </a:extLst>
          </p:cNvPr>
          <p:cNvSpPr>
            <a:spLocks noChangeArrowheads="1"/>
          </p:cNvSpPr>
          <p:nvPr/>
        </p:nvSpPr>
        <p:spPr bwMode="auto">
          <a:xfrm>
            <a:off x="7924800" y="1676400"/>
            <a:ext cx="1770063" cy="4095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2000" b="1"/>
              <a:t>Predictions</a:t>
            </a:r>
          </a:p>
          <a:p>
            <a:pPr>
              <a:spcBef>
                <a:spcPct val="0"/>
              </a:spcBef>
              <a:buFontTx/>
              <a:buNone/>
            </a:pPr>
            <a:endParaRPr lang="en-NZ" altLang="en-US" sz="2400"/>
          </a:p>
          <a:p>
            <a:pPr>
              <a:spcBef>
                <a:spcPct val="0"/>
              </a:spcBef>
              <a:buFontTx/>
              <a:buNone/>
            </a:pPr>
            <a:endParaRPr lang="en-NZ" altLang="en-US" sz="1800"/>
          </a:p>
          <a:p>
            <a:pPr>
              <a:spcBef>
                <a:spcPct val="0"/>
              </a:spcBef>
              <a:buFontTx/>
              <a:buNone/>
            </a:pPr>
            <a:r>
              <a:rPr lang="en-NZ" altLang="en-US" sz="1800"/>
              <a:t>What do you think will happen?</a:t>
            </a:r>
          </a:p>
          <a:p>
            <a:pPr>
              <a:spcBef>
                <a:spcPct val="0"/>
              </a:spcBef>
              <a:buFontTx/>
              <a:buNone/>
            </a:pPr>
            <a:endParaRPr lang="en-NZ" altLang="en-US" sz="1800"/>
          </a:p>
          <a:p>
            <a:pPr>
              <a:spcBef>
                <a:spcPct val="0"/>
              </a:spcBef>
              <a:buFontTx/>
              <a:buNone/>
            </a:pPr>
            <a:r>
              <a:rPr lang="en-NZ" altLang="en-US" sz="1800"/>
              <a:t>Prediction on change:</a:t>
            </a:r>
          </a:p>
          <a:p>
            <a:pPr>
              <a:spcBef>
                <a:spcPct val="0"/>
              </a:spcBef>
              <a:buFontTx/>
              <a:buNone/>
            </a:pPr>
            <a:endParaRPr lang="en-NZ" altLang="en-US" sz="1800"/>
          </a:p>
          <a:p>
            <a:pPr>
              <a:spcBef>
                <a:spcPct val="0"/>
              </a:spcBef>
              <a:buFontTx/>
              <a:buNone/>
            </a:pPr>
            <a:r>
              <a:rPr lang="en-NZ" altLang="en-US" sz="1800"/>
              <a:t>Prediction on question(s):</a:t>
            </a:r>
            <a:endParaRPr lang="en-NZ" altLang="en-US" sz="1400"/>
          </a:p>
          <a:p>
            <a:pPr>
              <a:spcBef>
                <a:spcPct val="0"/>
              </a:spcBef>
              <a:buFontTx/>
              <a:buNone/>
            </a:pPr>
            <a:endParaRPr lang="en-NZ" altLang="en-US" sz="1400"/>
          </a:p>
          <a:p>
            <a:pPr>
              <a:spcBef>
                <a:spcPct val="0"/>
              </a:spcBef>
              <a:buFontTx/>
              <a:buNone/>
            </a:pPr>
            <a:endParaRPr lang="en-NZ" altLang="en-US" sz="2400"/>
          </a:p>
        </p:txBody>
      </p:sp>
      <p:sp>
        <p:nvSpPr>
          <p:cNvPr id="14342" name="Oval 3">
            <a:extLst>
              <a:ext uri="{FF2B5EF4-FFF2-40B4-BE49-F238E27FC236}">
                <a16:creationId xmlns:a16="http://schemas.microsoft.com/office/drawing/2014/main" id="{316DA3FD-B5BE-1616-B599-5C31647C9373}"/>
              </a:ext>
              <a:ext uri="{C183D7F6-B498-43B3-948B-1728B52AA6E4}">
                <adec:decorative xmlns:adec="http://schemas.microsoft.com/office/drawing/2017/decorative" val="1"/>
              </a:ext>
            </a:extLst>
          </p:cNvPr>
          <p:cNvSpPr>
            <a:spLocks noChangeArrowheads="1"/>
          </p:cNvSpPr>
          <p:nvPr/>
        </p:nvSpPr>
        <p:spPr bwMode="auto">
          <a:xfrm>
            <a:off x="2644775" y="1611313"/>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14343" name="Text Box 4">
            <a:extLst>
              <a:ext uri="{FF2B5EF4-FFF2-40B4-BE49-F238E27FC236}">
                <a16:creationId xmlns:a16="http://schemas.microsoft.com/office/drawing/2014/main" id="{E463D1AE-A25A-13EF-9926-441DBBA0382B}"/>
              </a:ext>
            </a:extLst>
          </p:cNvPr>
          <p:cNvSpPr txBox="1">
            <a:spLocks noChangeArrowheads="1"/>
          </p:cNvSpPr>
          <p:nvPr/>
        </p:nvSpPr>
        <p:spPr bwMode="auto">
          <a:xfrm>
            <a:off x="4203700" y="1631950"/>
            <a:ext cx="9509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14344" name="Text Box 5">
            <a:extLst>
              <a:ext uri="{FF2B5EF4-FFF2-40B4-BE49-F238E27FC236}">
                <a16:creationId xmlns:a16="http://schemas.microsoft.com/office/drawing/2014/main" id="{FD8EC1AF-14FA-CD91-86EF-537F6B56E3E0}"/>
              </a:ext>
            </a:extLst>
          </p:cNvPr>
          <p:cNvSpPr txBox="1">
            <a:spLocks noChangeArrowheads="1"/>
          </p:cNvSpPr>
          <p:nvPr/>
        </p:nvSpPr>
        <p:spPr bwMode="auto">
          <a:xfrm>
            <a:off x="4940300" y="1631950"/>
            <a:ext cx="10271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 </a:t>
            </a:r>
            <a:br>
              <a:rPr lang="en-NZ" altLang="en-US" sz="1800" b="1"/>
            </a:br>
            <a:r>
              <a:rPr lang="en-NZ" altLang="en-US" sz="1400" b="1"/>
              <a:t>(Observe)</a:t>
            </a:r>
          </a:p>
        </p:txBody>
      </p:sp>
      <p:sp>
        <p:nvSpPr>
          <p:cNvPr id="14345" name="Text Box 6">
            <a:extLst>
              <a:ext uri="{FF2B5EF4-FFF2-40B4-BE49-F238E27FC236}">
                <a16:creationId xmlns:a16="http://schemas.microsoft.com/office/drawing/2014/main" id="{B1A92ABC-2D9F-9F08-3237-1FEB9EDF5B21}"/>
              </a:ext>
            </a:extLst>
          </p:cNvPr>
          <p:cNvSpPr txBox="1">
            <a:spLocks noChangeArrowheads="1"/>
          </p:cNvSpPr>
          <p:nvPr/>
        </p:nvSpPr>
        <p:spPr bwMode="auto">
          <a:xfrm>
            <a:off x="4946650" y="3614738"/>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14346" name="Text Box 7">
            <a:extLst>
              <a:ext uri="{FF2B5EF4-FFF2-40B4-BE49-F238E27FC236}">
                <a16:creationId xmlns:a16="http://schemas.microsoft.com/office/drawing/2014/main" id="{6D86E047-E6FD-E736-22BE-410FBC0416A1}"/>
              </a:ext>
            </a:extLst>
          </p:cNvPr>
          <p:cNvSpPr txBox="1">
            <a:spLocks noChangeArrowheads="1"/>
          </p:cNvSpPr>
          <p:nvPr/>
        </p:nvSpPr>
        <p:spPr bwMode="auto">
          <a:xfrm>
            <a:off x="4352925" y="3603625"/>
            <a:ext cx="763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14347" name="Line 8">
            <a:extLst>
              <a:ext uri="{FF2B5EF4-FFF2-40B4-BE49-F238E27FC236}">
                <a16:creationId xmlns:a16="http://schemas.microsoft.com/office/drawing/2014/main" id="{CE7FE72E-E9B7-D027-C9E4-D02EED9B8407}"/>
              </a:ext>
              <a:ext uri="{C183D7F6-B498-43B3-948B-1728B52AA6E4}">
                <adec:decorative xmlns:adec="http://schemas.microsoft.com/office/drawing/2017/decorative" val="1"/>
              </a:ext>
            </a:extLst>
          </p:cNvPr>
          <p:cNvSpPr>
            <a:spLocks noChangeShapeType="1"/>
          </p:cNvSpPr>
          <p:nvPr/>
        </p:nvSpPr>
        <p:spPr bwMode="auto">
          <a:xfrm flipV="1">
            <a:off x="2476500" y="1981200"/>
            <a:ext cx="325438" cy="6445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48" name="Line 9">
            <a:extLst>
              <a:ext uri="{FF2B5EF4-FFF2-40B4-BE49-F238E27FC236}">
                <a16:creationId xmlns:a16="http://schemas.microsoft.com/office/drawing/2014/main" id="{EE0CEFF9-6DA7-7788-8FC8-CB3CE288EAFB}"/>
              </a:ext>
              <a:ext uri="{C183D7F6-B498-43B3-948B-1728B52AA6E4}">
                <adec:decorative xmlns:adec="http://schemas.microsoft.com/office/drawing/2017/decorative" val="1"/>
              </a:ext>
            </a:extLst>
          </p:cNvPr>
          <p:cNvSpPr>
            <a:spLocks noChangeShapeType="1"/>
          </p:cNvSpPr>
          <p:nvPr/>
        </p:nvSpPr>
        <p:spPr bwMode="auto">
          <a:xfrm>
            <a:off x="6851650" y="1676400"/>
            <a:ext cx="388938" cy="684213"/>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49" name="Line 10">
            <a:extLst>
              <a:ext uri="{FF2B5EF4-FFF2-40B4-BE49-F238E27FC236}">
                <a16:creationId xmlns:a16="http://schemas.microsoft.com/office/drawing/2014/main" id="{AAA9CA09-898B-133F-103D-AEB35F60D908}"/>
              </a:ext>
              <a:ext uri="{C183D7F6-B498-43B3-948B-1728B52AA6E4}">
                <adec:decorative xmlns:adec="http://schemas.microsoft.com/office/drawing/2017/decorative" val="1"/>
              </a:ext>
            </a:extLst>
          </p:cNvPr>
          <p:cNvSpPr>
            <a:spLocks noChangeShapeType="1"/>
          </p:cNvSpPr>
          <p:nvPr/>
        </p:nvSpPr>
        <p:spPr bwMode="auto">
          <a:xfrm flipH="1" flipV="1">
            <a:off x="2559050" y="51054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50" name="Line 11">
            <a:extLst>
              <a:ext uri="{FF2B5EF4-FFF2-40B4-BE49-F238E27FC236}">
                <a16:creationId xmlns:a16="http://schemas.microsoft.com/office/drawing/2014/main" id="{DA58DF19-FEA5-4DB8-158F-8325A8412331}"/>
              </a:ext>
              <a:ext uri="{C183D7F6-B498-43B3-948B-1728B52AA6E4}">
                <adec:decorative xmlns:adec="http://schemas.microsoft.com/office/drawing/2017/decorative" val="1"/>
              </a:ext>
            </a:extLst>
          </p:cNvPr>
          <p:cNvSpPr>
            <a:spLocks noChangeShapeType="1"/>
          </p:cNvSpPr>
          <p:nvPr/>
        </p:nvSpPr>
        <p:spPr bwMode="auto">
          <a:xfrm flipH="1">
            <a:off x="6851650" y="5105400"/>
            <a:ext cx="569913" cy="573088"/>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51" name="Line 15">
            <a:extLst>
              <a:ext uri="{FF2B5EF4-FFF2-40B4-BE49-F238E27FC236}">
                <a16:creationId xmlns:a16="http://schemas.microsoft.com/office/drawing/2014/main" id="{116668A0-7F37-74FD-5CC0-47E55F0F432D}"/>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4352" name="Line 16">
            <a:extLst>
              <a:ext uri="{FF2B5EF4-FFF2-40B4-BE49-F238E27FC236}">
                <a16:creationId xmlns:a16="http://schemas.microsoft.com/office/drawing/2014/main" id="{4A319A6E-F14D-2287-EAA3-549A28A46DCF}"/>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4353" name="Rectangle 17">
            <a:extLst>
              <a:ext uri="{FF2B5EF4-FFF2-40B4-BE49-F238E27FC236}">
                <a16:creationId xmlns:a16="http://schemas.microsoft.com/office/drawing/2014/main" id="{CFCCFCDE-62CE-F7FC-D9EA-3087B1D069FA}"/>
              </a:ext>
            </a:extLst>
          </p:cNvPr>
          <p:cNvSpPr>
            <a:spLocks noChangeArrowheads="1"/>
          </p:cNvSpPr>
          <p:nvPr/>
        </p:nvSpPr>
        <p:spPr bwMode="auto">
          <a:xfrm>
            <a:off x="3048000" y="4114800"/>
            <a:ext cx="1073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a:t>Abandon</a:t>
            </a:r>
          </a:p>
          <a:p>
            <a:pPr>
              <a:spcBef>
                <a:spcPct val="0"/>
              </a:spcBef>
              <a:buFontTx/>
              <a:buNone/>
            </a:pPr>
            <a:r>
              <a:rPr lang="en-NZ" altLang="en-US" sz="1400"/>
              <a:t>Adapt     </a:t>
            </a:r>
          </a:p>
          <a:p>
            <a:pPr>
              <a:spcBef>
                <a:spcPct val="0"/>
              </a:spcBef>
              <a:buFontTx/>
              <a:buNone/>
            </a:pPr>
            <a:r>
              <a:rPr lang="en-NZ" altLang="en-US" sz="1400"/>
              <a:t>Adopt</a:t>
            </a:r>
          </a:p>
        </p:txBody>
      </p:sp>
      <p:sp>
        <p:nvSpPr>
          <p:cNvPr id="14354" name="Rectangle 18">
            <a:extLst>
              <a:ext uri="{FF2B5EF4-FFF2-40B4-BE49-F238E27FC236}">
                <a16:creationId xmlns:a16="http://schemas.microsoft.com/office/drawing/2014/main" id="{2119DC86-8232-7577-84D9-06D6B2396C02}"/>
              </a:ext>
            </a:extLst>
          </p:cNvPr>
          <p:cNvSpPr>
            <a:spLocks noChangeArrowheads="1"/>
          </p:cNvSpPr>
          <p:nvPr/>
        </p:nvSpPr>
        <p:spPr bwMode="auto">
          <a:xfrm>
            <a:off x="330200" y="609600"/>
            <a:ext cx="94107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a:t>
            </a:r>
          </a:p>
        </p:txBody>
      </p:sp>
      <p:sp>
        <p:nvSpPr>
          <p:cNvPr id="14355" name="Rectangle 18">
            <a:extLst>
              <a:ext uri="{FF2B5EF4-FFF2-40B4-BE49-F238E27FC236}">
                <a16:creationId xmlns:a16="http://schemas.microsoft.com/office/drawing/2014/main" id="{17E739A1-3320-9204-77F3-6E1FA05D201B}"/>
              </a:ext>
            </a:extLst>
          </p:cNvPr>
          <p:cNvSpPr>
            <a:spLocks noChangeArrowheads="1"/>
          </p:cNvSpPr>
          <p:nvPr/>
        </p:nvSpPr>
        <p:spPr bwMode="auto">
          <a:xfrm>
            <a:off x="330200" y="228600"/>
            <a:ext cx="94107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PDSA title				PDSA date:                     Owner:</a:t>
            </a:r>
          </a:p>
        </p:txBody>
      </p:sp>
      <p:sp>
        <p:nvSpPr>
          <p:cNvPr id="14356" name="Rectangle 21">
            <a:extLst>
              <a:ext uri="{FF2B5EF4-FFF2-40B4-BE49-F238E27FC236}">
                <a16:creationId xmlns:a16="http://schemas.microsoft.com/office/drawing/2014/main" id="{EF3A6F93-8C3F-D877-B248-B0B071AD3ABF}"/>
              </a:ext>
            </a:extLst>
          </p:cNvPr>
          <p:cNvSpPr>
            <a:spLocks noChangeArrowheads="1"/>
          </p:cNvSpPr>
          <p:nvPr/>
        </p:nvSpPr>
        <p:spPr bwMode="auto">
          <a:xfrm>
            <a:off x="4908550" y="3906838"/>
            <a:ext cx="20574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What do the data show?</a:t>
            </a:r>
          </a:p>
          <a:p>
            <a:pPr>
              <a:spcBef>
                <a:spcPct val="0"/>
              </a:spcBef>
              <a:buFontTx/>
              <a:buNone/>
            </a:pPr>
            <a:endParaRPr lang="en-NZ" altLang="en-US" sz="1200"/>
          </a:p>
          <a:p>
            <a:pPr>
              <a:spcBef>
                <a:spcPct val="0"/>
              </a:spcBef>
              <a:buFontTx/>
              <a:buNone/>
            </a:pPr>
            <a:r>
              <a:rPr lang="en-NZ" altLang="en-US" sz="1200"/>
              <a:t>Was your prediction confirmed? If not, what did you learn?</a:t>
            </a:r>
          </a:p>
          <a:p>
            <a:pPr>
              <a:spcBef>
                <a:spcPct val="0"/>
              </a:spcBef>
              <a:buFontTx/>
              <a:buNone/>
            </a:pPr>
            <a:endParaRPr lang="en-NZ" altLang="en-US" sz="1200"/>
          </a:p>
          <a:p>
            <a:pPr>
              <a:spcBef>
                <a:spcPct val="0"/>
              </a:spcBef>
              <a:buFontTx/>
              <a:buNone/>
            </a:pPr>
            <a:r>
              <a:rPr lang="en-NZ" altLang="en-US" sz="1200" i="1"/>
              <a:t>Compare the data to your predictions and </a:t>
            </a:r>
          </a:p>
          <a:p>
            <a:pPr>
              <a:spcBef>
                <a:spcPct val="0"/>
              </a:spcBef>
              <a:buFontTx/>
              <a:buNone/>
            </a:pPr>
            <a:r>
              <a:rPr lang="en-NZ" altLang="en-US" sz="1200" i="1"/>
              <a:t>summarise the </a:t>
            </a:r>
          </a:p>
          <a:p>
            <a:pPr>
              <a:spcBef>
                <a:spcPct val="0"/>
              </a:spcBef>
              <a:buFontTx/>
              <a:buNone/>
            </a:pPr>
            <a:r>
              <a:rPr lang="en-NZ" altLang="en-US" sz="1200" i="1"/>
              <a:t>learning.</a:t>
            </a:r>
          </a:p>
        </p:txBody>
      </p:sp>
      <p:sp>
        <p:nvSpPr>
          <p:cNvPr id="14357" name="Rectangle 22">
            <a:extLst>
              <a:ext uri="{FF2B5EF4-FFF2-40B4-BE49-F238E27FC236}">
                <a16:creationId xmlns:a16="http://schemas.microsoft.com/office/drawing/2014/main" id="{DB3439A1-3E22-1B19-1C46-3B3A53F19E36}"/>
              </a:ext>
            </a:extLst>
          </p:cNvPr>
          <p:cNvSpPr>
            <a:spLocks noChangeArrowheads="1"/>
          </p:cNvSpPr>
          <p:nvPr/>
        </p:nvSpPr>
        <p:spPr bwMode="auto">
          <a:xfrm>
            <a:off x="3451225" y="5016500"/>
            <a:ext cx="14319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What is your plan </a:t>
            </a:r>
          </a:p>
          <a:p>
            <a:pPr>
              <a:spcBef>
                <a:spcPct val="0"/>
              </a:spcBef>
              <a:buFontTx/>
              <a:buNone/>
            </a:pPr>
            <a:r>
              <a:rPr lang="en-NZ" altLang="en-US" sz="1200"/>
              <a:t>for the next cycle?</a:t>
            </a:r>
          </a:p>
        </p:txBody>
      </p:sp>
      <p:sp>
        <p:nvSpPr>
          <p:cNvPr id="14358" name="Rectangle 23">
            <a:extLst>
              <a:ext uri="{FF2B5EF4-FFF2-40B4-BE49-F238E27FC236}">
                <a16:creationId xmlns:a16="http://schemas.microsoft.com/office/drawing/2014/main" id="{AB86CAB8-3DC5-DC1F-182C-1DB164D2B0C0}"/>
              </a:ext>
            </a:extLst>
          </p:cNvPr>
          <p:cNvSpPr>
            <a:spLocks noChangeArrowheads="1"/>
          </p:cNvSpPr>
          <p:nvPr/>
        </p:nvSpPr>
        <p:spPr bwMode="auto">
          <a:xfrm>
            <a:off x="2819400" y="3810000"/>
            <a:ext cx="14335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Decision on PDSA</a:t>
            </a:r>
          </a:p>
        </p:txBody>
      </p:sp>
      <p:sp>
        <p:nvSpPr>
          <p:cNvPr id="14359" name="Rectangle 24">
            <a:extLst>
              <a:ext uri="{FF2B5EF4-FFF2-40B4-BE49-F238E27FC236}">
                <a16:creationId xmlns:a16="http://schemas.microsoft.com/office/drawing/2014/main" id="{2C0109D8-E9B7-0C7A-0FC1-4F4A9E9713D9}"/>
              </a:ext>
            </a:extLst>
          </p:cNvPr>
          <p:cNvSpPr>
            <a:spLocks noChangeArrowheads="1"/>
          </p:cNvSpPr>
          <p:nvPr/>
        </p:nvSpPr>
        <p:spPr bwMode="auto">
          <a:xfrm>
            <a:off x="3200400" y="2525713"/>
            <a:ext cx="16764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Task to be completed, who, when, where and how</a:t>
            </a:r>
            <a:endParaRPr lang="en-NZ" altLang="en-US" sz="1200" i="1"/>
          </a:p>
        </p:txBody>
      </p:sp>
      <p:sp>
        <p:nvSpPr>
          <p:cNvPr id="14360" name="Rectangle 25">
            <a:extLst>
              <a:ext uri="{FF2B5EF4-FFF2-40B4-BE49-F238E27FC236}">
                <a16:creationId xmlns:a16="http://schemas.microsoft.com/office/drawing/2014/main" id="{F8CAC28B-4251-FA14-21BA-AEF46E0DA52D}"/>
              </a:ext>
            </a:extLst>
          </p:cNvPr>
          <p:cNvSpPr>
            <a:spLocks noChangeArrowheads="1"/>
          </p:cNvSpPr>
          <p:nvPr/>
        </p:nvSpPr>
        <p:spPr bwMode="auto">
          <a:xfrm>
            <a:off x="4919663" y="2154238"/>
            <a:ext cx="19050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What problems or unexpected events did you encounter?</a:t>
            </a:r>
          </a:p>
        </p:txBody>
      </p:sp>
      <p:sp>
        <p:nvSpPr>
          <p:cNvPr id="14361" name="Rectangle 26">
            <a:extLst>
              <a:ext uri="{FF2B5EF4-FFF2-40B4-BE49-F238E27FC236}">
                <a16:creationId xmlns:a16="http://schemas.microsoft.com/office/drawing/2014/main" id="{CA2B0FE7-CE42-CE5C-6897-A96F811A9B85}"/>
              </a:ext>
            </a:extLst>
          </p:cNvPr>
          <p:cNvSpPr>
            <a:spLocks noChangeArrowheads="1"/>
          </p:cNvSpPr>
          <p:nvPr/>
        </p:nvSpPr>
        <p:spPr bwMode="auto">
          <a:xfrm>
            <a:off x="4953000" y="2895600"/>
            <a:ext cx="172085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200"/>
              <a:t>Feedback and observations from the participants?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1046E-54D2-32FA-2FAF-FF7F92C7CB7E}"/>
            </a:ext>
          </a:extLst>
        </p:cNvPr>
        <p:cNvGrpSpPr/>
        <p:nvPr/>
      </p:nvGrpSpPr>
      <p:grpSpPr>
        <a:xfrm>
          <a:off x="0" y="0"/>
          <a:ext cx="0" cy="0"/>
          <a:chOff x="0" y="0"/>
          <a:chExt cx="0" cy="0"/>
        </a:xfrm>
      </p:grpSpPr>
      <p:sp>
        <p:nvSpPr>
          <p:cNvPr id="14338" name="Rectangle 12">
            <a:extLst>
              <a:ext uri="{FF2B5EF4-FFF2-40B4-BE49-F238E27FC236}">
                <a16:creationId xmlns:a16="http://schemas.microsoft.com/office/drawing/2014/main" id="{3C6A8948-E896-B517-666A-38140E807947}"/>
              </a:ext>
            </a:extLst>
          </p:cNvPr>
          <p:cNvSpPr>
            <a:spLocks noChangeArrowheads="1"/>
          </p:cNvSpPr>
          <p:nvPr/>
        </p:nvSpPr>
        <p:spPr bwMode="auto">
          <a:xfrm>
            <a:off x="330200" y="6096000"/>
            <a:ext cx="9423400" cy="528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NZ" altLang="en-US" sz="2000" b="1" dirty="0"/>
              <a:t>Measurements</a:t>
            </a:r>
            <a:r>
              <a:rPr lang="en-NZ" altLang="en-US" sz="2800" b="1" dirty="0"/>
              <a:t>:</a:t>
            </a:r>
            <a:endParaRPr lang="en-NZ" altLang="en-US" sz="1800" dirty="0"/>
          </a:p>
        </p:txBody>
      </p:sp>
      <p:sp>
        <p:nvSpPr>
          <p:cNvPr id="14339" name="Rectangle 18">
            <a:extLst>
              <a:ext uri="{FF2B5EF4-FFF2-40B4-BE49-F238E27FC236}">
                <a16:creationId xmlns:a16="http://schemas.microsoft.com/office/drawing/2014/main" id="{65853BB9-17B8-DC99-D671-331E8E9A5800}"/>
              </a:ext>
            </a:extLst>
          </p:cNvPr>
          <p:cNvSpPr>
            <a:spLocks noChangeArrowheads="1"/>
          </p:cNvSpPr>
          <p:nvPr/>
        </p:nvSpPr>
        <p:spPr bwMode="auto">
          <a:xfrm>
            <a:off x="330200" y="990600"/>
            <a:ext cx="94107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2000" b="1" dirty="0"/>
              <a:t>Change</a:t>
            </a:r>
            <a:r>
              <a:rPr lang="en-NZ" altLang="en-US" sz="2400" b="1" dirty="0"/>
              <a:t>:</a:t>
            </a:r>
            <a:endParaRPr lang="en-NZ" altLang="en-US" sz="1000" dirty="0"/>
          </a:p>
        </p:txBody>
      </p:sp>
      <p:sp>
        <p:nvSpPr>
          <p:cNvPr id="14340" name="Rectangle 19">
            <a:extLst>
              <a:ext uri="{FF2B5EF4-FFF2-40B4-BE49-F238E27FC236}">
                <a16:creationId xmlns:a16="http://schemas.microsoft.com/office/drawing/2014/main" id="{C296E6DB-07B8-E895-B0B8-F7A4FC83DD42}"/>
              </a:ext>
            </a:extLst>
          </p:cNvPr>
          <p:cNvSpPr>
            <a:spLocks noChangeArrowheads="1"/>
          </p:cNvSpPr>
          <p:nvPr/>
        </p:nvSpPr>
        <p:spPr bwMode="auto">
          <a:xfrm>
            <a:off x="330200" y="1676400"/>
            <a:ext cx="1879600" cy="2523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r>
              <a:rPr lang="en-NZ" altLang="en-US" sz="2000" b="1" dirty="0"/>
              <a:t>Questions</a:t>
            </a:r>
          </a:p>
          <a:p>
            <a:pPr>
              <a:spcBef>
                <a:spcPct val="0"/>
              </a:spcBef>
              <a:buFontTx/>
              <a:buNone/>
            </a:pPr>
            <a:r>
              <a:rPr lang="en-NZ" altLang="en-US" sz="1800" dirty="0"/>
              <a:t>   </a:t>
            </a:r>
            <a:endParaRPr lang="en-NZ" altLang="en-US" sz="2400" dirty="0"/>
          </a:p>
          <a:p>
            <a:pPr>
              <a:spcBef>
                <a:spcPct val="0"/>
              </a:spcBef>
              <a:buFontTx/>
              <a:buNone/>
            </a:pPr>
            <a:endParaRPr lang="en-NZ" altLang="en-US" sz="2400" dirty="0"/>
          </a:p>
          <a:p>
            <a:pPr>
              <a:spcBef>
                <a:spcPct val="0"/>
              </a:spcBef>
              <a:buFontTx/>
              <a:buNone/>
            </a:pPr>
            <a:endParaRPr lang="en-NZ" altLang="en-US" sz="2400" dirty="0"/>
          </a:p>
          <a:p>
            <a:pPr>
              <a:spcBef>
                <a:spcPct val="0"/>
              </a:spcBef>
              <a:buFontTx/>
              <a:buNone/>
            </a:pPr>
            <a:endParaRPr lang="en-NZ" altLang="en-US" sz="2400" dirty="0"/>
          </a:p>
          <a:p>
            <a:pPr>
              <a:spcBef>
                <a:spcPct val="0"/>
              </a:spcBef>
              <a:buFontTx/>
              <a:buNone/>
            </a:pPr>
            <a:endParaRPr lang="en-NZ" altLang="en-US" sz="2400" dirty="0"/>
          </a:p>
          <a:p>
            <a:pPr>
              <a:spcBef>
                <a:spcPct val="0"/>
              </a:spcBef>
              <a:buFontTx/>
              <a:buNone/>
            </a:pPr>
            <a:endParaRPr lang="en-NZ" altLang="en-US" sz="2400" dirty="0"/>
          </a:p>
        </p:txBody>
      </p:sp>
      <p:sp>
        <p:nvSpPr>
          <p:cNvPr id="14341" name="Rectangle 21">
            <a:extLst>
              <a:ext uri="{FF2B5EF4-FFF2-40B4-BE49-F238E27FC236}">
                <a16:creationId xmlns:a16="http://schemas.microsoft.com/office/drawing/2014/main" id="{A41C5904-5971-E87D-C55B-CF46A3401968}"/>
              </a:ext>
            </a:extLst>
          </p:cNvPr>
          <p:cNvSpPr>
            <a:spLocks noChangeArrowheads="1"/>
          </p:cNvSpPr>
          <p:nvPr/>
        </p:nvSpPr>
        <p:spPr bwMode="auto">
          <a:xfrm>
            <a:off x="7924800" y="1676400"/>
            <a:ext cx="1770063" cy="163121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2000" b="1" dirty="0"/>
              <a:t>Predictions</a:t>
            </a:r>
          </a:p>
          <a:p>
            <a:pPr>
              <a:spcBef>
                <a:spcPct val="0"/>
              </a:spcBef>
              <a:buFontTx/>
              <a:buNone/>
            </a:pPr>
            <a:endParaRPr lang="en-NZ" altLang="en-US" sz="2400" dirty="0"/>
          </a:p>
          <a:p>
            <a:pPr>
              <a:spcBef>
                <a:spcPct val="0"/>
              </a:spcBef>
              <a:buFontTx/>
              <a:buNone/>
            </a:pPr>
            <a:endParaRPr lang="en-NZ" altLang="en-US" sz="1800" dirty="0"/>
          </a:p>
          <a:p>
            <a:pPr>
              <a:spcBef>
                <a:spcPct val="0"/>
              </a:spcBef>
              <a:buFontTx/>
              <a:buNone/>
            </a:pPr>
            <a:endParaRPr lang="en-NZ" altLang="en-US" sz="1400" dirty="0"/>
          </a:p>
          <a:p>
            <a:pPr>
              <a:spcBef>
                <a:spcPct val="0"/>
              </a:spcBef>
              <a:buFontTx/>
              <a:buNone/>
            </a:pPr>
            <a:endParaRPr lang="en-NZ" altLang="en-US" sz="2400" dirty="0"/>
          </a:p>
        </p:txBody>
      </p:sp>
      <p:sp>
        <p:nvSpPr>
          <p:cNvPr id="14342" name="Oval 3">
            <a:extLst>
              <a:ext uri="{FF2B5EF4-FFF2-40B4-BE49-F238E27FC236}">
                <a16:creationId xmlns:a16="http://schemas.microsoft.com/office/drawing/2014/main" id="{77DE69E8-F84E-D0CE-CE71-6B3B2202EE16}"/>
              </a:ext>
              <a:ext uri="{C183D7F6-B498-43B3-948B-1728B52AA6E4}">
                <adec:decorative xmlns:adec="http://schemas.microsoft.com/office/drawing/2017/decorative" val="1"/>
              </a:ext>
            </a:extLst>
          </p:cNvPr>
          <p:cNvSpPr>
            <a:spLocks noChangeArrowheads="1"/>
          </p:cNvSpPr>
          <p:nvPr/>
        </p:nvSpPr>
        <p:spPr bwMode="auto">
          <a:xfrm>
            <a:off x="2644775" y="1611313"/>
            <a:ext cx="4616450" cy="44196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2400"/>
          </a:p>
        </p:txBody>
      </p:sp>
      <p:sp>
        <p:nvSpPr>
          <p:cNvPr id="14343" name="Text Box 4">
            <a:extLst>
              <a:ext uri="{FF2B5EF4-FFF2-40B4-BE49-F238E27FC236}">
                <a16:creationId xmlns:a16="http://schemas.microsoft.com/office/drawing/2014/main" id="{DC226E10-17CA-9931-F70A-4F999424D721}"/>
              </a:ext>
            </a:extLst>
          </p:cNvPr>
          <p:cNvSpPr txBox="1">
            <a:spLocks noChangeArrowheads="1"/>
          </p:cNvSpPr>
          <p:nvPr/>
        </p:nvSpPr>
        <p:spPr bwMode="auto">
          <a:xfrm>
            <a:off x="4203700" y="1631950"/>
            <a:ext cx="9509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PLAN:</a:t>
            </a:r>
          </a:p>
        </p:txBody>
      </p:sp>
      <p:sp>
        <p:nvSpPr>
          <p:cNvPr id="14344" name="Text Box 5">
            <a:extLst>
              <a:ext uri="{FF2B5EF4-FFF2-40B4-BE49-F238E27FC236}">
                <a16:creationId xmlns:a16="http://schemas.microsoft.com/office/drawing/2014/main" id="{F90A4546-0F5E-2C72-2775-DCC58C0BF537}"/>
              </a:ext>
            </a:extLst>
          </p:cNvPr>
          <p:cNvSpPr txBox="1">
            <a:spLocks noChangeArrowheads="1"/>
          </p:cNvSpPr>
          <p:nvPr/>
        </p:nvSpPr>
        <p:spPr bwMode="auto">
          <a:xfrm>
            <a:off x="4940300" y="1631950"/>
            <a:ext cx="10271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DO: </a:t>
            </a:r>
            <a:br>
              <a:rPr lang="en-NZ" altLang="en-US" sz="1800" b="1"/>
            </a:br>
            <a:r>
              <a:rPr lang="en-NZ" altLang="en-US" sz="1400" b="1"/>
              <a:t>(Observe)</a:t>
            </a:r>
          </a:p>
        </p:txBody>
      </p:sp>
      <p:sp>
        <p:nvSpPr>
          <p:cNvPr id="14345" name="Text Box 6">
            <a:extLst>
              <a:ext uri="{FF2B5EF4-FFF2-40B4-BE49-F238E27FC236}">
                <a16:creationId xmlns:a16="http://schemas.microsoft.com/office/drawing/2014/main" id="{51A4356F-9833-B116-3AA9-DFE327548A16}"/>
              </a:ext>
            </a:extLst>
          </p:cNvPr>
          <p:cNvSpPr txBox="1">
            <a:spLocks noChangeArrowheads="1"/>
          </p:cNvSpPr>
          <p:nvPr/>
        </p:nvSpPr>
        <p:spPr bwMode="auto">
          <a:xfrm>
            <a:off x="4946650" y="3614738"/>
            <a:ext cx="1089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STUDY:</a:t>
            </a:r>
          </a:p>
        </p:txBody>
      </p:sp>
      <p:sp>
        <p:nvSpPr>
          <p:cNvPr id="14346" name="Text Box 7">
            <a:extLst>
              <a:ext uri="{FF2B5EF4-FFF2-40B4-BE49-F238E27FC236}">
                <a16:creationId xmlns:a16="http://schemas.microsoft.com/office/drawing/2014/main" id="{DB3863B6-090B-41FB-0371-66086A8B6CAC}"/>
              </a:ext>
            </a:extLst>
          </p:cNvPr>
          <p:cNvSpPr txBox="1">
            <a:spLocks noChangeArrowheads="1"/>
          </p:cNvSpPr>
          <p:nvPr/>
        </p:nvSpPr>
        <p:spPr bwMode="auto">
          <a:xfrm>
            <a:off x="4352925" y="3603625"/>
            <a:ext cx="7635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54000">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NZ" altLang="en-US" sz="1800" b="1"/>
              <a:t>ACT:</a:t>
            </a:r>
          </a:p>
        </p:txBody>
      </p:sp>
      <p:sp>
        <p:nvSpPr>
          <p:cNvPr id="14347" name="Line 8">
            <a:extLst>
              <a:ext uri="{FF2B5EF4-FFF2-40B4-BE49-F238E27FC236}">
                <a16:creationId xmlns:a16="http://schemas.microsoft.com/office/drawing/2014/main" id="{1DD426DB-33AB-6944-2ADA-63AE2E3F5736}"/>
              </a:ext>
              <a:ext uri="{C183D7F6-B498-43B3-948B-1728B52AA6E4}">
                <adec:decorative xmlns:adec="http://schemas.microsoft.com/office/drawing/2017/decorative" val="1"/>
              </a:ext>
            </a:extLst>
          </p:cNvPr>
          <p:cNvSpPr>
            <a:spLocks noChangeShapeType="1"/>
          </p:cNvSpPr>
          <p:nvPr/>
        </p:nvSpPr>
        <p:spPr bwMode="auto">
          <a:xfrm flipV="1">
            <a:off x="2476500" y="1981200"/>
            <a:ext cx="325438" cy="6445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48" name="Line 9">
            <a:extLst>
              <a:ext uri="{FF2B5EF4-FFF2-40B4-BE49-F238E27FC236}">
                <a16:creationId xmlns:a16="http://schemas.microsoft.com/office/drawing/2014/main" id="{E3898328-0979-523A-76C3-B7EF9055146C}"/>
              </a:ext>
              <a:ext uri="{C183D7F6-B498-43B3-948B-1728B52AA6E4}">
                <adec:decorative xmlns:adec="http://schemas.microsoft.com/office/drawing/2017/decorative" val="1"/>
              </a:ext>
            </a:extLst>
          </p:cNvPr>
          <p:cNvSpPr>
            <a:spLocks noChangeShapeType="1"/>
          </p:cNvSpPr>
          <p:nvPr/>
        </p:nvSpPr>
        <p:spPr bwMode="auto">
          <a:xfrm>
            <a:off x="6851650" y="1676400"/>
            <a:ext cx="388938" cy="684213"/>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49" name="Line 10">
            <a:extLst>
              <a:ext uri="{FF2B5EF4-FFF2-40B4-BE49-F238E27FC236}">
                <a16:creationId xmlns:a16="http://schemas.microsoft.com/office/drawing/2014/main" id="{B4FFBD65-95DC-C421-6100-9889DFD31F18}"/>
              </a:ext>
              <a:ext uri="{C183D7F6-B498-43B3-948B-1728B52AA6E4}">
                <adec:decorative xmlns:adec="http://schemas.microsoft.com/office/drawing/2017/decorative" val="1"/>
              </a:ext>
            </a:extLst>
          </p:cNvPr>
          <p:cNvSpPr>
            <a:spLocks noChangeShapeType="1"/>
          </p:cNvSpPr>
          <p:nvPr/>
        </p:nvSpPr>
        <p:spPr bwMode="auto">
          <a:xfrm flipH="1" flipV="1">
            <a:off x="2559050" y="5105400"/>
            <a:ext cx="498475" cy="593725"/>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50" name="Line 11">
            <a:extLst>
              <a:ext uri="{FF2B5EF4-FFF2-40B4-BE49-F238E27FC236}">
                <a16:creationId xmlns:a16="http://schemas.microsoft.com/office/drawing/2014/main" id="{13989141-C0D7-9714-E7FD-41CD4FBAD9ED}"/>
              </a:ext>
              <a:ext uri="{C183D7F6-B498-43B3-948B-1728B52AA6E4}">
                <adec:decorative xmlns:adec="http://schemas.microsoft.com/office/drawing/2017/decorative" val="1"/>
              </a:ext>
            </a:extLst>
          </p:cNvPr>
          <p:cNvSpPr>
            <a:spLocks noChangeShapeType="1"/>
          </p:cNvSpPr>
          <p:nvPr/>
        </p:nvSpPr>
        <p:spPr bwMode="auto">
          <a:xfrm flipH="1">
            <a:off x="6851650" y="5105400"/>
            <a:ext cx="569913" cy="573088"/>
          </a:xfrm>
          <a:prstGeom prst="line">
            <a:avLst/>
          </a:prstGeom>
          <a:noFill/>
          <a:ln w="152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NZ"/>
          </a:p>
        </p:txBody>
      </p:sp>
      <p:sp>
        <p:nvSpPr>
          <p:cNvPr id="14351" name="Line 15">
            <a:extLst>
              <a:ext uri="{FF2B5EF4-FFF2-40B4-BE49-F238E27FC236}">
                <a16:creationId xmlns:a16="http://schemas.microsoft.com/office/drawing/2014/main" id="{D82DC72A-6D52-697C-0AA5-76E27419AFFA}"/>
              </a:ext>
              <a:ext uri="{C183D7F6-B498-43B3-948B-1728B52AA6E4}">
                <adec:decorative xmlns:adec="http://schemas.microsoft.com/office/drawing/2017/decorative" val="1"/>
              </a:ext>
            </a:extLst>
          </p:cNvPr>
          <p:cNvSpPr>
            <a:spLocks noChangeShapeType="1"/>
          </p:cNvSpPr>
          <p:nvPr/>
        </p:nvSpPr>
        <p:spPr bwMode="auto">
          <a:xfrm flipH="1">
            <a:off x="4951413" y="1600200"/>
            <a:ext cx="1587" cy="442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4352" name="Line 16">
            <a:extLst>
              <a:ext uri="{FF2B5EF4-FFF2-40B4-BE49-F238E27FC236}">
                <a16:creationId xmlns:a16="http://schemas.microsoft.com/office/drawing/2014/main" id="{4C0C704E-A923-76DC-179C-3FBCF2935E3F}"/>
              </a:ext>
              <a:ext uri="{C183D7F6-B498-43B3-948B-1728B52AA6E4}">
                <adec:decorative xmlns:adec="http://schemas.microsoft.com/office/drawing/2017/decorative" val="1"/>
              </a:ext>
            </a:extLst>
          </p:cNvPr>
          <p:cNvSpPr>
            <a:spLocks noChangeShapeType="1"/>
          </p:cNvSpPr>
          <p:nvPr/>
        </p:nvSpPr>
        <p:spPr bwMode="auto">
          <a:xfrm flipV="1">
            <a:off x="2667000" y="36576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NZ"/>
          </a:p>
        </p:txBody>
      </p:sp>
      <p:sp>
        <p:nvSpPr>
          <p:cNvPr id="14354" name="Rectangle 18">
            <a:extLst>
              <a:ext uri="{FF2B5EF4-FFF2-40B4-BE49-F238E27FC236}">
                <a16:creationId xmlns:a16="http://schemas.microsoft.com/office/drawing/2014/main" id="{2A5FAA04-8B0A-59DB-5794-1A53F38BBA3B}"/>
              </a:ext>
            </a:extLst>
          </p:cNvPr>
          <p:cNvSpPr>
            <a:spLocks noChangeArrowheads="1"/>
          </p:cNvSpPr>
          <p:nvPr/>
        </p:nvSpPr>
        <p:spPr bwMode="auto">
          <a:xfrm>
            <a:off x="330200" y="609600"/>
            <a:ext cx="94107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Objective of this PDSA:</a:t>
            </a:r>
          </a:p>
        </p:txBody>
      </p:sp>
      <p:sp>
        <p:nvSpPr>
          <p:cNvPr id="14355" name="Rectangle 18">
            <a:extLst>
              <a:ext uri="{FF2B5EF4-FFF2-40B4-BE49-F238E27FC236}">
                <a16:creationId xmlns:a16="http://schemas.microsoft.com/office/drawing/2014/main" id="{1779CC23-634C-8019-69AD-F0783639F9FE}"/>
              </a:ext>
            </a:extLst>
          </p:cNvPr>
          <p:cNvSpPr>
            <a:spLocks noChangeArrowheads="1"/>
          </p:cNvSpPr>
          <p:nvPr/>
        </p:nvSpPr>
        <p:spPr bwMode="auto">
          <a:xfrm>
            <a:off x="330200" y="228600"/>
            <a:ext cx="94107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NZ" altLang="en-US" sz="1400" b="1"/>
              <a:t>PDSA No.:	           PDSA title				PDSA date:                     Owner:</a:t>
            </a:r>
          </a:p>
        </p:txBody>
      </p:sp>
      <p:sp>
        <p:nvSpPr>
          <p:cNvPr id="14356" name="Rectangle 21">
            <a:extLst>
              <a:ext uri="{FF2B5EF4-FFF2-40B4-BE49-F238E27FC236}">
                <a16:creationId xmlns:a16="http://schemas.microsoft.com/office/drawing/2014/main" id="{38C27CC6-F717-63DB-B9A8-15DFD6ED0016}"/>
              </a:ext>
              <a:ext uri="{C183D7F6-B498-43B3-948B-1728B52AA6E4}">
                <adec:decorative xmlns:adec="http://schemas.microsoft.com/office/drawing/2017/decorative" val="1"/>
              </a:ext>
            </a:extLst>
          </p:cNvPr>
          <p:cNvSpPr>
            <a:spLocks noChangeArrowheads="1"/>
          </p:cNvSpPr>
          <p:nvPr/>
        </p:nvSpPr>
        <p:spPr bwMode="auto">
          <a:xfrm>
            <a:off x="4908550" y="4645967"/>
            <a:ext cx="2057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NZ" altLang="en-US" sz="1200" dirty="0"/>
          </a:p>
          <a:p>
            <a:pPr>
              <a:spcBef>
                <a:spcPct val="0"/>
              </a:spcBef>
              <a:buFontTx/>
              <a:buNone/>
            </a:pPr>
            <a:endParaRPr lang="en-NZ" altLang="en-US" sz="1200" dirty="0"/>
          </a:p>
        </p:txBody>
      </p:sp>
    </p:spTree>
    <p:extLst>
      <p:ext uri="{BB962C8B-B14F-4D97-AF65-F5344CB8AC3E}">
        <p14:creationId xmlns:p14="http://schemas.microsoft.com/office/powerpoint/2010/main" val="2827798821"/>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01cefdf-35f4-4444-8638-55f0e12ab1c4}" enabled="0" method="" siteId="{701cefdf-35f4-4444-8638-55f0e12ab1c4}" removed="1"/>
</clbl:labelList>
</file>

<file path=docProps/app.xml><?xml version="1.0" encoding="utf-8"?>
<Properties xmlns="http://schemas.openxmlformats.org/officeDocument/2006/extended-properties" xmlns:vt="http://schemas.openxmlformats.org/officeDocument/2006/docPropsVTypes">
  <TotalTime>0</TotalTime>
  <Words>1112</Words>
  <Application>Microsoft Office PowerPoint</Application>
  <PresentationFormat>A4 Paper (210x297 mm)</PresentationFormat>
  <Paragraphs>274</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Nova</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2025-07-14T23:31:35Z</dcterms:created>
  <dcterms:modified xsi:type="dcterms:W3CDTF">2025-07-14T23:32:17Z</dcterms:modified>
</cp:coreProperties>
</file>