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5"/>
  </p:sldMasterIdLst>
  <p:sldIdLst>
    <p:sldId id="262" r:id="rId6"/>
    <p:sldId id="256" r:id="rId7"/>
    <p:sldId id="258" r:id="rId8"/>
    <p:sldId id="260" r:id="rId9"/>
    <p:sldId id="261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48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C37-4E3E-475F-BB99-9D16B5AC381A}" type="datetimeFigureOut">
              <a:rPr lang="en-NZ" smtClean="0"/>
              <a:t>15/08/2018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CBCD-2EE0-4377-A4BC-AA0F212444A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79264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C37-4E3E-475F-BB99-9D16B5AC381A}" type="datetimeFigureOut">
              <a:rPr lang="en-NZ" smtClean="0"/>
              <a:t>15/08/2018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CBCD-2EE0-4377-A4BC-AA0F212444A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14648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C37-4E3E-475F-BB99-9D16B5AC381A}" type="datetimeFigureOut">
              <a:rPr lang="en-NZ" smtClean="0"/>
              <a:t>15/08/2018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CBCD-2EE0-4377-A4BC-AA0F212444AE}" type="slidenum">
              <a:rPr lang="en-NZ" smtClean="0"/>
              <a:t>‹#›</a:t>
            </a:fld>
            <a:endParaRPr lang="en-NZ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020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C37-4E3E-475F-BB99-9D16B5AC381A}" type="datetimeFigureOut">
              <a:rPr lang="en-NZ" smtClean="0"/>
              <a:t>15/08/2018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CBCD-2EE0-4377-A4BC-AA0F212444A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43702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C37-4E3E-475F-BB99-9D16B5AC381A}" type="datetimeFigureOut">
              <a:rPr lang="en-NZ" smtClean="0"/>
              <a:t>15/08/2018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CBCD-2EE0-4377-A4BC-AA0F212444AE}" type="slidenum">
              <a:rPr lang="en-NZ" smtClean="0"/>
              <a:t>‹#›</a:t>
            </a:fld>
            <a:endParaRPr lang="en-NZ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5701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C37-4E3E-475F-BB99-9D16B5AC381A}" type="datetimeFigureOut">
              <a:rPr lang="en-NZ" smtClean="0"/>
              <a:t>15/08/2018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CBCD-2EE0-4377-A4BC-AA0F212444A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23869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C37-4E3E-475F-BB99-9D16B5AC381A}" type="datetimeFigureOut">
              <a:rPr lang="en-NZ" smtClean="0"/>
              <a:t>15/08/2018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CBCD-2EE0-4377-A4BC-AA0F212444A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291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C37-4E3E-475F-BB99-9D16B5AC381A}" type="datetimeFigureOut">
              <a:rPr lang="en-NZ" smtClean="0"/>
              <a:t>15/08/2018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CBCD-2EE0-4377-A4BC-AA0F212444A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0043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C37-4E3E-475F-BB99-9D16B5AC381A}" type="datetimeFigureOut">
              <a:rPr lang="en-NZ" smtClean="0"/>
              <a:t>15/08/2018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CBCD-2EE0-4377-A4BC-AA0F212444A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13778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C37-4E3E-475F-BB99-9D16B5AC381A}" type="datetimeFigureOut">
              <a:rPr lang="en-NZ" smtClean="0"/>
              <a:t>15/08/2018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CBCD-2EE0-4377-A4BC-AA0F212444A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8300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C37-4E3E-475F-BB99-9D16B5AC381A}" type="datetimeFigureOut">
              <a:rPr lang="en-NZ" smtClean="0"/>
              <a:t>15/08/2018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CBCD-2EE0-4377-A4BC-AA0F212444A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55177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C37-4E3E-475F-BB99-9D16B5AC381A}" type="datetimeFigureOut">
              <a:rPr lang="en-NZ" smtClean="0"/>
              <a:t>15/08/2018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CBCD-2EE0-4377-A4BC-AA0F212444A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3963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C37-4E3E-475F-BB99-9D16B5AC381A}" type="datetimeFigureOut">
              <a:rPr lang="en-NZ" smtClean="0"/>
              <a:t>15/08/2018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CBCD-2EE0-4377-A4BC-AA0F212444A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0773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C37-4E3E-475F-BB99-9D16B5AC381A}" type="datetimeFigureOut">
              <a:rPr lang="en-NZ" smtClean="0"/>
              <a:t>15/08/2018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CBCD-2EE0-4377-A4BC-AA0F212444A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1533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C37-4E3E-475F-BB99-9D16B5AC381A}" type="datetimeFigureOut">
              <a:rPr lang="en-NZ" smtClean="0"/>
              <a:t>15/08/2018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CBCD-2EE0-4377-A4BC-AA0F212444A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14936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3C37-4E3E-475F-BB99-9D16B5AC381A}" type="datetimeFigureOut">
              <a:rPr lang="en-NZ" smtClean="0"/>
              <a:t>15/08/2018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5CBCD-2EE0-4377-A4BC-AA0F212444A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74850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33C37-4E3E-475F-BB99-9D16B5AC381A}" type="datetimeFigureOut">
              <a:rPr lang="en-NZ" smtClean="0"/>
              <a:t>15/08/2018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D45CBCD-2EE0-4377-A4BC-AA0F212444A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432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Capturing the sector voice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987828"/>
          </a:xfrm>
        </p:spPr>
        <p:txBody>
          <a:bodyPr>
            <a:normAutofit/>
          </a:bodyPr>
          <a:lstStyle/>
          <a:p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Notes and themes from aged residential care (ARC) sector workshops held in Christchurch, Dunedin, Hamilton, Palmerston North and Auckland </a:t>
            </a:r>
          </a:p>
          <a:p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October 2017–May 2018</a:t>
            </a:r>
          </a:p>
          <a:p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i="1" dirty="0">
                <a:latin typeface="Arial" panose="020B0604020202020204" pitchFamily="34" charset="0"/>
                <a:cs typeface="Arial" panose="020B0604020202020204" pitchFamily="34" charset="0"/>
              </a:rPr>
              <a:t>Hosted by the Health Quality &amp; Safety Commission </a:t>
            </a:r>
          </a:p>
        </p:txBody>
      </p:sp>
    </p:spTree>
    <p:extLst>
      <p:ext uri="{BB962C8B-B14F-4D97-AF65-F5344CB8AC3E}">
        <p14:creationId xmlns:p14="http://schemas.microsoft.com/office/powerpoint/2010/main" val="2664258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8D6D7036-6B23-43A0-ADB1-B6E4266CE7D2}"/>
              </a:ext>
            </a:extLst>
          </p:cNvPr>
          <p:cNvSpPr/>
          <p:nvPr/>
        </p:nvSpPr>
        <p:spPr>
          <a:xfrm>
            <a:off x="8366408" y="2207141"/>
            <a:ext cx="3524065" cy="4032293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Listening to residents and staff experience</a:t>
            </a:r>
          </a:p>
          <a:p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 staff experiences and share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 forums so housekeeping, nursing, health care assistants, kitchen staff etc identify their own quality goals to work on.</a:t>
            </a:r>
          </a:p>
          <a:p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better resources for sharing stories: blogs, videos, social media, Zoom conferences etc.</a:t>
            </a:r>
          </a:p>
          <a:p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recognition process.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for registered nurse study leave.</a:t>
            </a:r>
            <a:endParaRPr lang="en-NZ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NZ" sz="1200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BD025297-CAFA-4D70-BA43-A213426502BE}"/>
              </a:ext>
            </a:extLst>
          </p:cNvPr>
          <p:cNvSpPr/>
          <p:nvPr/>
        </p:nvSpPr>
        <p:spPr>
          <a:xfrm>
            <a:off x="4530669" y="2653151"/>
            <a:ext cx="3586766" cy="3450238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on improvement</a:t>
            </a:r>
          </a:p>
          <a:p>
            <a:pPr algn="ctr"/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Minimise restraints: promote resident dignity through education and support resources.</a:t>
            </a:r>
          </a:p>
          <a:p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champions to focus specific issues: </a:t>
            </a:r>
            <a:r>
              <a:rPr lang="en-US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palliative care, falls.</a:t>
            </a:r>
          </a:p>
          <a:p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Enhancing nutrition: enrich food presentation, taste and quality.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Wellness initiatives for staff.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sz="1200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6323F074-8C51-456D-8889-6A42256B6964}"/>
              </a:ext>
            </a:extLst>
          </p:cNvPr>
          <p:cNvSpPr/>
          <p:nvPr/>
        </p:nvSpPr>
        <p:spPr>
          <a:xfrm>
            <a:off x="344074" y="2207141"/>
            <a:ext cx="3937622" cy="4032294"/>
          </a:xfrm>
          <a:prstGeom prst="wedgeRoundRectCallou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Integrating communication </a:t>
            </a:r>
          </a:p>
          <a:p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Multidisciplinary team recognition and coordinated treatment of acute and subtle deterioration.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communication between management and staff and with families.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trust establish formal ways of sharing.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Toolbox for handovers – specific to conditions, diseases, drugs.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Break down professional barriers</a:t>
            </a:r>
          </a:p>
          <a:p>
            <a:pPr marL="171450" indent="-171450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between care givers, registered nurses and enrolled nurses.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links between interRAI assessments and care planning.</a:t>
            </a:r>
          </a:p>
          <a:p>
            <a:endParaRPr lang="en-US" sz="1200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11" name="Speech Bubble: Rectangle with Corners Rounded 7">
            <a:extLst>
              <a:ext uri="{FF2B5EF4-FFF2-40B4-BE49-F238E27FC236}">
                <a16:creationId xmlns:a16="http://schemas.microsoft.com/office/drawing/2014/main" id="{BCF73A2D-17A1-C04C-A5D5-2AAC39B1287F}"/>
              </a:ext>
            </a:extLst>
          </p:cNvPr>
          <p:cNvSpPr/>
          <p:nvPr/>
        </p:nvSpPr>
        <p:spPr>
          <a:xfrm>
            <a:off x="6708618" y="492294"/>
            <a:ext cx="5050462" cy="1154243"/>
          </a:xfrm>
          <a:prstGeom prst="wedgeRoundRectCallout">
            <a:avLst>
              <a:gd name="adj1" fmla="val -21371"/>
              <a:gd name="adj2" fmla="val 9544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Resident and family-centred care</a:t>
            </a:r>
          </a:p>
          <a:p>
            <a:pPr algn="ctr"/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 the </a:t>
            </a:r>
            <a:r>
              <a:rPr lang="en-US" sz="1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i-N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 are guests in the resident’s home.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sz="1200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71D4C4D8-0E40-4B9A-8973-5519085A3161}"/>
              </a:ext>
            </a:extLst>
          </p:cNvPr>
          <p:cNvSpPr/>
          <p:nvPr/>
        </p:nvSpPr>
        <p:spPr>
          <a:xfrm>
            <a:off x="344074" y="315520"/>
            <a:ext cx="3229073" cy="1701208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quality and safety culture</a:t>
            </a:r>
          </a:p>
        </p:txBody>
      </p:sp>
    </p:spTree>
    <p:extLst>
      <p:ext uri="{BB962C8B-B14F-4D97-AF65-F5344CB8AC3E}">
        <p14:creationId xmlns:p14="http://schemas.microsoft.com/office/powerpoint/2010/main" val="1427363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97B175CC-861C-4509-AE9E-742BA8DDF75D}"/>
              </a:ext>
            </a:extLst>
          </p:cNvPr>
          <p:cNvSpPr/>
          <p:nvPr/>
        </p:nvSpPr>
        <p:spPr>
          <a:xfrm>
            <a:off x="8399213" y="1667496"/>
            <a:ext cx="3600000" cy="4333203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Promoting staff competency</a:t>
            </a: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retention policies to address high staff turnover.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 to meet need through different platforms </a:t>
            </a:r>
            <a:r>
              <a:rPr lang="en-US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forums, online, mentors, supervision etc.</a:t>
            </a:r>
          </a:p>
          <a:p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leadership development.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Structured curriculum for aged residential care clinical staff.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Setting education standards at a local and national level.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Yearly incentives for personal development plan completion.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endParaRPr lang="en-US" sz="1200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BD025297-CAFA-4D70-BA43-A213426502BE}"/>
              </a:ext>
            </a:extLst>
          </p:cNvPr>
          <p:cNvSpPr/>
          <p:nvPr/>
        </p:nvSpPr>
        <p:spPr>
          <a:xfrm>
            <a:off x="4244418" y="2593094"/>
            <a:ext cx="3780000" cy="363591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from experience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 a systematic approach to adverse events review using root cause analysis and appropriate tools; work-up recommendations and improvement with the staff, monitor progress/actions.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Involve registered nurses in clinical discussions.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Promote staff to make them feel more valued; increase staff profiles with other clinicians.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Promote a ‘No blame’ culture.</a:t>
            </a:r>
          </a:p>
          <a:p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mi-N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Enhanced orientation for new staff.</a:t>
            </a:r>
            <a:endParaRPr lang="en-NZ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7036B884-460A-4CFC-B0A9-981866302A95}"/>
              </a:ext>
            </a:extLst>
          </p:cNvPr>
          <p:cNvSpPr/>
          <p:nvPr/>
        </p:nvSpPr>
        <p:spPr>
          <a:xfrm>
            <a:off x="211867" y="2089004"/>
            <a:ext cx="3600000" cy="414000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to improve resident care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education and training core competencies:</a:t>
            </a:r>
          </a:p>
          <a:p>
            <a:pPr marL="401638" indent="-2159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dementia care</a:t>
            </a:r>
          </a:p>
          <a:p>
            <a:pPr marL="401638" indent="-2159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 </a:t>
            </a:r>
          </a:p>
          <a:p>
            <a:pPr marL="401638" indent="-2159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resident centred care</a:t>
            </a:r>
          </a:p>
          <a:p>
            <a:pPr marL="401638" indent="-2159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frailty and recognising and treating deterioration</a:t>
            </a:r>
          </a:p>
          <a:p>
            <a:pPr marL="401638" indent="-2159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palliative care.</a:t>
            </a:r>
          </a:p>
          <a:p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Promote a learning culture:</a:t>
            </a:r>
          </a:p>
          <a:p>
            <a:pPr marL="401638" lvl="1" indent="-2159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toolbox talks &amp; resources</a:t>
            </a:r>
          </a:p>
          <a:p>
            <a:pPr marL="401638" lvl="1" indent="-2159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policies to </a:t>
            </a:r>
            <a:r>
              <a:rPr lang="mi-N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promote clinical application of new knowledge</a:t>
            </a:r>
          </a:p>
          <a:p>
            <a:pPr marL="401638" lvl="1" indent="-215900">
              <a:buFont typeface="Arial" panose="020B0604020202020204" pitchFamily="34" charset="0"/>
              <a:buChar char="•"/>
            </a:pPr>
            <a:r>
              <a:rPr lang="mi-NZ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assessing education effectiveness in practice.</a:t>
            </a:r>
            <a:endParaRPr lang="en-NZ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10" name="Rectangle: Diagonal Corners Rounded 9">
            <a:extLst>
              <a:ext uri="{FF2B5EF4-FFF2-40B4-BE49-F238E27FC236}">
                <a16:creationId xmlns:a16="http://schemas.microsoft.com/office/drawing/2014/main" id="{BF0130BA-4AAB-45CA-99FC-1E52382B034F}"/>
              </a:ext>
            </a:extLst>
          </p:cNvPr>
          <p:cNvSpPr/>
          <p:nvPr/>
        </p:nvSpPr>
        <p:spPr>
          <a:xfrm>
            <a:off x="344074" y="315520"/>
            <a:ext cx="3229073" cy="1701208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shared learning</a:t>
            </a:r>
          </a:p>
        </p:txBody>
      </p:sp>
    </p:spTree>
    <p:extLst>
      <p:ext uri="{BB962C8B-B14F-4D97-AF65-F5344CB8AC3E}">
        <p14:creationId xmlns:p14="http://schemas.microsoft.com/office/powerpoint/2010/main" val="2999122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50426111-7B28-4097-8CE3-49D98297AA74}"/>
              </a:ext>
            </a:extLst>
          </p:cNvPr>
          <p:cNvSpPr/>
          <p:nvPr/>
        </p:nvSpPr>
        <p:spPr>
          <a:xfrm>
            <a:off x="4257126" y="2631032"/>
            <a:ext cx="3889347" cy="291640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Fostering teamwork </a:t>
            </a:r>
          </a:p>
          <a:p>
            <a:pPr algn="ctr"/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Restructure staff meetings to be more quality-focused.</a:t>
            </a:r>
          </a:p>
          <a:p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champions to develop skills and promote shared learnings to improve staff accountability and involvement.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a standard orientation pack for incoming facility managers so there is consistency across the sector, allowing for </a:t>
            </a:r>
            <a:r>
              <a:rPr lang="en-US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organisational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customization.</a:t>
            </a:r>
            <a:endParaRPr lang="en-NZ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BD025297-CAFA-4D70-BA43-A213426502BE}"/>
              </a:ext>
            </a:extLst>
          </p:cNvPr>
          <p:cNvSpPr/>
          <p:nvPr/>
        </p:nvSpPr>
        <p:spPr>
          <a:xfrm>
            <a:off x="8258884" y="1944300"/>
            <a:ext cx="3708000" cy="4283897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Recognising great work</a:t>
            </a:r>
          </a:p>
          <a:p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Reward system for staff doing a good job and for emerging leaders. Make it positively framed to improve culture.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 attendance to conferences and forums to support quality.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 parity for registered nurses in ARC, same as in district health boards.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should be cross-pollination of ideas.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the doors to dispel the myths around ARC- include schools, religious groups, not-for-profits etc.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sz="1200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6323F074-8C51-456D-8889-6A42256B6964}"/>
              </a:ext>
            </a:extLst>
          </p:cNvPr>
          <p:cNvSpPr/>
          <p:nvPr/>
        </p:nvSpPr>
        <p:spPr>
          <a:xfrm>
            <a:off x="250101" y="2189004"/>
            <a:ext cx="3780000" cy="3794491"/>
          </a:xfrm>
          <a:prstGeom prst="wedgeRoundRectCallou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endParaRPr lang="en-US" sz="1600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endParaRPr lang="en-US" sz="1600" b="1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 leadership development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career pathways.</a:t>
            </a:r>
          </a:p>
          <a:p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 training at registered nurse and clinical manager levels.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leadership training.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Legislate to specify training/education for ARC managers.</a:t>
            </a:r>
          </a:p>
          <a:p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of strong network groups.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 leadership promotion avenues.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Registered nurses mentoring and training for new nursing recruits.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sz="1200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endParaRPr lang="en-NZ" sz="1200" dirty="0">
              <a:latin typeface="Ink Free" panose="03080402000500000000" pitchFamily="66" charset="0"/>
            </a:endParaRPr>
          </a:p>
        </p:txBody>
      </p:sp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E2AD1E92-99C1-4D2E-9AC7-939B74D5EC63}"/>
              </a:ext>
            </a:extLst>
          </p:cNvPr>
          <p:cNvSpPr/>
          <p:nvPr/>
        </p:nvSpPr>
        <p:spPr>
          <a:xfrm>
            <a:off x="344074" y="315520"/>
            <a:ext cx="3229073" cy="1701208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 and teamwork</a:t>
            </a:r>
          </a:p>
        </p:txBody>
      </p:sp>
    </p:spTree>
    <p:extLst>
      <p:ext uri="{BB962C8B-B14F-4D97-AF65-F5344CB8AC3E}">
        <p14:creationId xmlns:p14="http://schemas.microsoft.com/office/powerpoint/2010/main" val="693792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6323F074-8C51-456D-8889-6A42256B6964}"/>
              </a:ext>
            </a:extLst>
          </p:cNvPr>
          <p:cNvSpPr/>
          <p:nvPr/>
        </p:nvSpPr>
        <p:spPr>
          <a:xfrm>
            <a:off x="398352" y="2485799"/>
            <a:ext cx="5349548" cy="3958582"/>
          </a:xfrm>
          <a:prstGeom prst="wedgeRoundRectCallou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 of electronic systems and quality measurement</a:t>
            </a:r>
          </a:p>
          <a:p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 of </a:t>
            </a:r>
            <a:r>
              <a:rPr lang="en-US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computerised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systems.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 for all accidents, incidents, hazards etc.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Systematic approach to support standardisation of documentation and availability of best practice and evidence-based resources.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Electronic support for prompt response to resident care needs </a:t>
            </a:r>
            <a:r>
              <a:rPr lang="en-US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bell system to ensure call bells can be tracked and recorded.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Electronic prescribing system for all.</a:t>
            </a:r>
            <a:endParaRPr lang="en-NZ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11" name="Speech Bubble: Rectangle with Corners Rounded 6">
            <a:extLst>
              <a:ext uri="{FF2B5EF4-FFF2-40B4-BE49-F238E27FC236}">
                <a16:creationId xmlns:a16="http://schemas.microsoft.com/office/drawing/2014/main" id="{BD025297-CAFA-4D70-BA43-A213426502BE}"/>
              </a:ext>
            </a:extLst>
          </p:cNvPr>
          <p:cNvSpPr/>
          <p:nvPr/>
        </p:nvSpPr>
        <p:spPr>
          <a:xfrm>
            <a:off x="6469373" y="2604976"/>
            <a:ext cx="5220000" cy="360000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Translating data into practice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Pictorial and visual tools </a:t>
            </a:r>
            <a:r>
              <a:rPr lang="en-US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barometers.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surveys.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the real needs of each resident.</a:t>
            </a:r>
          </a:p>
          <a:p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 diversity.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Enhanced reporting from electronic systems.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 the system and use of data from user satisfaction surveys, complaints, adverse events, family feedback to support quality work.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Translating InterRAI data into care plans.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sz="1200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id="{D166D036-9730-4752-80E8-5F66F50773BE}"/>
              </a:ext>
            </a:extLst>
          </p:cNvPr>
          <p:cNvSpPr/>
          <p:nvPr/>
        </p:nvSpPr>
        <p:spPr>
          <a:xfrm>
            <a:off x="344074" y="315520"/>
            <a:ext cx="3229073" cy="1701208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Measurement for quality improvement</a:t>
            </a:r>
          </a:p>
        </p:txBody>
      </p:sp>
    </p:spTree>
    <p:extLst>
      <p:ext uri="{BB962C8B-B14F-4D97-AF65-F5344CB8AC3E}">
        <p14:creationId xmlns:p14="http://schemas.microsoft.com/office/powerpoint/2010/main" val="2507572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9bfa16a-a3a9-440c-9133-c4aec73b974f">HQSC-427-1033</_dlc_DocId>
    <_dlc_DocIdUrl xmlns="69bfa16a-a3a9-440c-9133-c4aec73b974f">
      <Url>http://intranet.hqsc.local/DMS/Programmes/_layouts/DocIdRedir.aspx?ID=HQSC-427-1033</Url>
      <Description>HQSC-427-1033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MS document" ma:contentTypeID="0x0101000CDCA907424BAC4488B93C6F45323752003DFB7F9CF8FDA049AD8B23B9220D46CD002DCCB07A96C3EA4080882DFE59CD9C93" ma:contentTypeVersion="2" ma:contentTypeDescription="Use this content type to classify and store documents on HQSC DMS website" ma:contentTypeScope="" ma:versionID="f9d1c4200a048c5123a3b91aa9ce7c5b">
  <xsd:schema xmlns:xsd="http://www.w3.org/2001/XMLSchema" xmlns:xs="http://www.w3.org/2001/XMLSchema" xmlns:p="http://schemas.microsoft.com/office/2006/metadata/properties" xmlns:ns2="69bfa16a-a3a9-440c-9133-c4aec73b974f" targetNamespace="http://schemas.microsoft.com/office/2006/metadata/properties" ma:root="true" ma:fieldsID="d468d2f430544629a1d021b04664f5a8" ns2:_="">
    <xsd:import namespace="69bfa16a-a3a9-440c-9133-c4aec73b974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bfa16a-a3a9-440c-9133-c4aec73b974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1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65458F-DBC3-41B7-A906-10E82758BE9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69bfa16a-a3a9-440c-9133-c4aec73b974f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93734E1-6872-4ADA-9D66-93E172B1E7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A70B45-1AC8-471E-A861-D87436522686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13110427-E24D-4137-AAE3-12E86C2A2A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bfa16a-a3a9-440c-9133-c4aec73b97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908</TotalTime>
  <Words>715</Words>
  <Application>Microsoft Office PowerPoint</Application>
  <PresentationFormat>Widescreen</PresentationFormat>
  <Paragraphs>152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Ink Free</vt:lpstr>
      <vt:lpstr>Segoe Print</vt:lpstr>
      <vt:lpstr>Trebuchet MS</vt:lpstr>
      <vt:lpstr>Wingdings 3</vt:lpstr>
      <vt:lpstr>Facet</vt:lpstr>
      <vt:lpstr>Capturing the sector voice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Julene Hope</dc:creator>
  <cp:lastModifiedBy>Falyn Cranston</cp:lastModifiedBy>
  <cp:revision>45</cp:revision>
  <cp:lastPrinted>2018-08-01T22:48:44Z</cp:lastPrinted>
  <dcterms:created xsi:type="dcterms:W3CDTF">2018-07-30T20:25:48Z</dcterms:created>
  <dcterms:modified xsi:type="dcterms:W3CDTF">2018-08-14T22:06:34Z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0x0101000CDCA907424BAC4488B93C6F45323752003DFB7F9CF8FDA049AD8B23B9220D46CD002DCCB07A96C3EA4080882DFE59CD9C93</vt:lpwstr>
  </property>
  <property fmtid="{D5CDD505-2E9C-101B-9397-08002B2CF9AE}" pid="3" name="_dlc_DocIdItemGuid">
    <vt:lpwstr>e955b16b-82d4-422b-83a3-8898e97af2b6</vt:lpwstr>
  </property>
</Properties>
</file>