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56"/>
  </p:notesMasterIdLst>
  <p:sldIdLst>
    <p:sldId id="262" r:id="rId6"/>
    <p:sldId id="709" r:id="rId7"/>
    <p:sldId id="321" r:id="rId8"/>
    <p:sldId id="269" r:id="rId9"/>
    <p:sldId id="707" r:id="rId10"/>
    <p:sldId id="728" r:id="rId11"/>
    <p:sldId id="699" r:id="rId12"/>
    <p:sldId id="729" r:id="rId13"/>
    <p:sldId id="697" r:id="rId14"/>
    <p:sldId id="730" r:id="rId15"/>
    <p:sldId id="319" r:id="rId16"/>
    <p:sldId id="716" r:id="rId17"/>
    <p:sldId id="717" r:id="rId18"/>
    <p:sldId id="720" r:id="rId19"/>
    <p:sldId id="731" r:id="rId20"/>
    <p:sldId id="322" r:id="rId21"/>
    <p:sldId id="292" r:id="rId22"/>
    <p:sldId id="741" r:id="rId23"/>
    <p:sldId id="710" r:id="rId24"/>
    <p:sldId id="712" r:id="rId25"/>
    <p:sldId id="732" r:id="rId26"/>
    <p:sldId id="745" r:id="rId27"/>
    <p:sldId id="713" r:id="rId28"/>
    <p:sldId id="734" r:id="rId29"/>
    <p:sldId id="735" r:id="rId30"/>
    <p:sldId id="736" r:id="rId31"/>
    <p:sldId id="725" r:id="rId32"/>
    <p:sldId id="737" r:id="rId33"/>
    <p:sldId id="314" r:id="rId34"/>
    <p:sldId id="311" r:id="rId35"/>
    <p:sldId id="721" r:id="rId36"/>
    <p:sldId id="722" r:id="rId37"/>
    <p:sldId id="711" r:id="rId38"/>
    <p:sldId id="714" r:id="rId39"/>
    <p:sldId id="299" r:id="rId40"/>
    <p:sldId id="300" r:id="rId41"/>
    <p:sldId id="742" r:id="rId42"/>
    <p:sldId id="718" r:id="rId43"/>
    <p:sldId id="302" r:id="rId44"/>
    <p:sldId id="727" r:id="rId45"/>
    <p:sldId id="740" r:id="rId46"/>
    <p:sldId id="715" r:id="rId47"/>
    <p:sldId id="290" r:id="rId48"/>
    <p:sldId id="301" r:id="rId49"/>
    <p:sldId id="293" r:id="rId50"/>
    <p:sldId id="294" r:id="rId51"/>
    <p:sldId id="738" r:id="rId52"/>
    <p:sldId id="739" r:id="rId53"/>
    <p:sldId id="744" r:id="rId54"/>
    <p:sldId id="30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590E13-D8FB-8D7B-6157-FE91AF0944C5}" name="Prem Kumar" initials="PK" userId="S::Prem.Kumar@hqsc.govt.nz::4f3ccc82-3035-4d45-9f5f-256227ca62d1" providerId="AD"/>
  <p188:author id="{C18268AA-CA18-9865-9B4D-D9D15CD0161F}" name="Julie Daltrey" initials="JD" userId="S::jdal030@UoA.auckland.ac.nz::966e60e5-2b08-4ecb-b26a-5223413396b3" providerId="AD"/>
  <p188:author id="{D8D972B0-B3E5-BD9D-9F6C-232823801A3C}" name="Corry Joseph" initials="CJ" userId="S::corry.joseph@hqsc.govt.nz::88439587-cf8f-4a7d-88f0-10717a9c74f8" providerId="AD"/>
  <p188:author id="{57043FC0-D704-F6A4-2A60-423115F18967}" name="Anna Thomson" initials="AT" userId="S::Anna.Thomson@hqsc.govt.nz::73a461f1-dd1d-4419-a66d-50166a06b71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A8"/>
    <a:srgbClr val="E8E5E5"/>
    <a:srgbClr val="E5EFEF"/>
    <a:srgbClr val="445F71"/>
    <a:srgbClr val="E7EBED"/>
    <a:srgbClr val="CCD5D9"/>
    <a:srgbClr val="7030A0"/>
    <a:srgbClr val="2838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99" autoAdjust="0"/>
    <p:restoredTop sz="96201" autoAdjust="0"/>
  </p:normalViewPr>
  <p:slideViewPr>
    <p:cSldViewPr snapToGrid="0">
      <p:cViewPr varScale="1">
        <p:scale>
          <a:sx n="110" d="100"/>
          <a:sy n="110" d="100"/>
        </p:scale>
        <p:origin x="744"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1.xml"/><Relationship Id="rId61" Type="http://schemas.microsoft.com/office/2018/10/relationships/authors" Targe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3124B8-02D5-44F8-AC1D-0040ADF0DB90}" type="datetimeFigureOut">
              <a:rPr lang="en-NZ" smtClean="0"/>
              <a:t>23/02/2023</a:t>
            </a:fld>
            <a:endParaRPr lang="en-NZ"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B9A560-D416-4992-9E53-AB79D5AF60C0}" type="slidenum">
              <a:rPr lang="en-NZ" smtClean="0"/>
              <a:t>‹#›</a:t>
            </a:fld>
            <a:endParaRPr lang="en-NZ" dirty="0"/>
          </a:p>
        </p:txBody>
      </p:sp>
    </p:spTree>
    <p:extLst>
      <p:ext uri="{BB962C8B-B14F-4D97-AF65-F5344CB8AC3E}">
        <p14:creationId xmlns:p14="http://schemas.microsoft.com/office/powerpoint/2010/main" val="2640332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74B9A560-D416-4992-9E53-AB79D5AF60C0}" type="slidenum">
              <a:rPr lang="en-NZ" smtClean="0"/>
              <a:t>3</a:t>
            </a:fld>
            <a:endParaRPr lang="en-NZ" dirty="0"/>
          </a:p>
        </p:txBody>
      </p:sp>
    </p:spTree>
    <p:extLst>
      <p:ext uri="{BB962C8B-B14F-4D97-AF65-F5344CB8AC3E}">
        <p14:creationId xmlns:p14="http://schemas.microsoft.com/office/powerpoint/2010/main" val="3175809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21</a:t>
            </a:fld>
            <a:endParaRPr lang="en-US" dirty="0"/>
          </a:p>
        </p:txBody>
      </p:sp>
    </p:spTree>
    <p:extLst>
      <p:ext uri="{BB962C8B-B14F-4D97-AF65-F5344CB8AC3E}">
        <p14:creationId xmlns:p14="http://schemas.microsoft.com/office/powerpoint/2010/main" val="3724628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22</a:t>
            </a:fld>
            <a:endParaRPr lang="en-US" dirty="0"/>
          </a:p>
        </p:txBody>
      </p:sp>
    </p:spTree>
    <p:extLst>
      <p:ext uri="{BB962C8B-B14F-4D97-AF65-F5344CB8AC3E}">
        <p14:creationId xmlns:p14="http://schemas.microsoft.com/office/powerpoint/2010/main" val="2411350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NZ" dirty="0"/>
              <a:t>The algorithm is modified from the NZ Frailty Care Guides, Urinary Tract Infection, 2019. It incorporates a review cycle from the Ontario programme’s decision support algorithm. </a:t>
            </a:r>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23</a:t>
            </a:fld>
            <a:endParaRPr lang="en-US" dirty="0"/>
          </a:p>
        </p:txBody>
      </p:sp>
    </p:spTree>
    <p:extLst>
      <p:ext uri="{BB962C8B-B14F-4D97-AF65-F5344CB8AC3E}">
        <p14:creationId xmlns:p14="http://schemas.microsoft.com/office/powerpoint/2010/main" val="868748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24</a:t>
            </a:fld>
            <a:endParaRPr lang="en-US" dirty="0"/>
          </a:p>
        </p:txBody>
      </p:sp>
    </p:spTree>
    <p:extLst>
      <p:ext uri="{BB962C8B-B14F-4D97-AF65-F5344CB8AC3E}">
        <p14:creationId xmlns:p14="http://schemas.microsoft.com/office/powerpoint/2010/main" val="3873627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25</a:t>
            </a:fld>
            <a:endParaRPr lang="en-US" dirty="0"/>
          </a:p>
        </p:txBody>
      </p:sp>
    </p:spTree>
    <p:extLst>
      <p:ext uri="{BB962C8B-B14F-4D97-AF65-F5344CB8AC3E}">
        <p14:creationId xmlns:p14="http://schemas.microsoft.com/office/powerpoint/2010/main" val="2093738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26</a:t>
            </a:fld>
            <a:endParaRPr lang="en-US" dirty="0"/>
          </a:p>
        </p:txBody>
      </p:sp>
    </p:spTree>
    <p:extLst>
      <p:ext uri="{BB962C8B-B14F-4D97-AF65-F5344CB8AC3E}">
        <p14:creationId xmlns:p14="http://schemas.microsoft.com/office/powerpoint/2010/main" val="3586201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27</a:t>
            </a:fld>
            <a:endParaRPr lang="en-US" dirty="0"/>
          </a:p>
        </p:txBody>
      </p:sp>
    </p:spTree>
    <p:extLst>
      <p:ext uri="{BB962C8B-B14F-4D97-AF65-F5344CB8AC3E}">
        <p14:creationId xmlns:p14="http://schemas.microsoft.com/office/powerpoint/2010/main" val="3935827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28</a:t>
            </a:fld>
            <a:endParaRPr lang="en-US" dirty="0"/>
          </a:p>
        </p:txBody>
      </p:sp>
    </p:spTree>
    <p:extLst>
      <p:ext uri="{BB962C8B-B14F-4D97-AF65-F5344CB8AC3E}">
        <p14:creationId xmlns:p14="http://schemas.microsoft.com/office/powerpoint/2010/main" val="3798494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29</a:t>
            </a:fld>
            <a:endParaRPr lang="en-US" dirty="0"/>
          </a:p>
        </p:txBody>
      </p:sp>
    </p:spTree>
    <p:extLst>
      <p:ext uri="{BB962C8B-B14F-4D97-AF65-F5344CB8AC3E}">
        <p14:creationId xmlns:p14="http://schemas.microsoft.com/office/powerpoint/2010/main" val="3936763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74B9A560-D416-4992-9E53-AB79D5AF60C0}" type="slidenum">
              <a:rPr lang="en-NZ" smtClean="0"/>
              <a:t>30</a:t>
            </a:fld>
            <a:endParaRPr lang="en-NZ" dirty="0"/>
          </a:p>
        </p:txBody>
      </p:sp>
    </p:spTree>
    <p:extLst>
      <p:ext uri="{BB962C8B-B14F-4D97-AF65-F5344CB8AC3E}">
        <p14:creationId xmlns:p14="http://schemas.microsoft.com/office/powerpoint/2010/main" val="1408616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i="1"/>
              <a:t>Prem</a:t>
            </a:r>
          </a:p>
          <a:p>
            <a:endParaRPr lang="en-NZ"/>
          </a:p>
        </p:txBody>
      </p:sp>
      <p:sp>
        <p:nvSpPr>
          <p:cNvPr id="4" name="Slide Number Placeholder 3"/>
          <p:cNvSpPr>
            <a:spLocks noGrp="1"/>
          </p:cNvSpPr>
          <p:nvPr>
            <p:ph type="sldNum" sz="quarter" idx="5"/>
          </p:nvPr>
        </p:nvSpPr>
        <p:spPr/>
        <p:txBody>
          <a:bodyPr/>
          <a:lstStyle/>
          <a:p>
            <a:fld id="{73F18305-F5C4-3C4F-8181-4C431E7D110D}" type="slidenum">
              <a:rPr lang="en-GB" smtClean="0"/>
              <a:t>5</a:t>
            </a:fld>
            <a:endParaRPr lang="en-GB"/>
          </a:p>
        </p:txBody>
      </p:sp>
    </p:spTree>
    <p:extLst>
      <p:ext uri="{BB962C8B-B14F-4D97-AF65-F5344CB8AC3E}">
        <p14:creationId xmlns:p14="http://schemas.microsoft.com/office/powerpoint/2010/main" val="2987385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31</a:t>
            </a:fld>
            <a:endParaRPr lang="en-US" dirty="0"/>
          </a:p>
        </p:txBody>
      </p:sp>
    </p:spTree>
    <p:extLst>
      <p:ext uri="{BB962C8B-B14F-4D97-AF65-F5344CB8AC3E}">
        <p14:creationId xmlns:p14="http://schemas.microsoft.com/office/powerpoint/2010/main" val="916216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32</a:t>
            </a:fld>
            <a:endParaRPr lang="en-US" dirty="0"/>
          </a:p>
        </p:txBody>
      </p:sp>
    </p:spTree>
    <p:extLst>
      <p:ext uri="{BB962C8B-B14F-4D97-AF65-F5344CB8AC3E}">
        <p14:creationId xmlns:p14="http://schemas.microsoft.com/office/powerpoint/2010/main" val="3116311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33</a:t>
            </a:fld>
            <a:endParaRPr lang="en-US" dirty="0"/>
          </a:p>
        </p:txBody>
      </p:sp>
    </p:spTree>
    <p:extLst>
      <p:ext uri="{BB962C8B-B14F-4D97-AF65-F5344CB8AC3E}">
        <p14:creationId xmlns:p14="http://schemas.microsoft.com/office/powerpoint/2010/main" val="921439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74B9A560-D416-4992-9E53-AB79D5AF60C0}" type="slidenum">
              <a:rPr lang="en-NZ" smtClean="0"/>
              <a:t>34</a:t>
            </a:fld>
            <a:endParaRPr lang="en-NZ" dirty="0"/>
          </a:p>
        </p:txBody>
      </p:sp>
    </p:spTree>
    <p:extLst>
      <p:ext uri="{BB962C8B-B14F-4D97-AF65-F5344CB8AC3E}">
        <p14:creationId xmlns:p14="http://schemas.microsoft.com/office/powerpoint/2010/main" val="495456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35</a:t>
            </a:fld>
            <a:endParaRPr lang="en-US" dirty="0"/>
          </a:p>
        </p:txBody>
      </p:sp>
    </p:spTree>
    <p:extLst>
      <p:ext uri="{BB962C8B-B14F-4D97-AF65-F5344CB8AC3E}">
        <p14:creationId xmlns:p14="http://schemas.microsoft.com/office/powerpoint/2010/main" val="32291681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NZ" dirty="0"/>
              <a:t>Check the criteria</a:t>
            </a:r>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36</a:t>
            </a:fld>
            <a:endParaRPr lang="en-US"/>
          </a:p>
        </p:txBody>
      </p:sp>
    </p:spTree>
    <p:extLst>
      <p:ext uri="{BB962C8B-B14F-4D97-AF65-F5344CB8AC3E}">
        <p14:creationId xmlns:p14="http://schemas.microsoft.com/office/powerpoint/2010/main" val="2722917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NZ" dirty="0"/>
              <a:t>Check the criteria</a:t>
            </a:r>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37</a:t>
            </a:fld>
            <a:endParaRPr lang="en-US"/>
          </a:p>
        </p:txBody>
      </p:sp>
    </p:spTree>
    <p:extLst>
      <p:ext uri="{BB962C8B-B14F-4D97-AF65-F5344CB8AC3E}">
        <p14:creationId xmlns:p14="http://schemas.microsoft.com/office/powerpoint/2010/main" val="9640277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74B9A560-D416-4992-9E53-AB79D5AF60C0}" type="slidenum">
              <a:rPr lang="en-NZ" smtClean="0"/>
              <a:t>38</a:t>
            </a:fld>
            <a:endParaRPr lang="en-NZ" dirty="0"/>
          </a:p>
        </p:txBody>
      </p:sp>
    </p:spTree>
    <p:extLst>
      <p:ext uri="{BB962C8B-B14F-4D97-AF65-F5344CB8AC3E}">
        <p14:creationId xmlns:p14="http://schemas.microsoft.com/office/powerpoint/2010/main" val="3962803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39</a:t>
            </a:fld>
            <a:endParaRPr lang="en-US" dirty="0"/>
          </a:p>
        </p:txBody>
      </p:sp>
    </p:spTree>
    <p:extLst>
      <p:ext uri="{BB962C8B-B14F-4D97-AF65-F5344CB8AC3E}">
        <p14:creationId xmlns:p14="http://schemas.microsoft.com/office/powerpoint/2010/main" val="80867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40</a:t>
            </a:fld>
            <a:endParaRPr lang="en-US" dirty="0"/>
          </a:p>
        </p:txBody>
      </p:sp>
    </p:spTree>
    <p:extLst>
      <p:ext uri="{BB962C8B-B14F-4D97-AF65-F5344CB8AC3E}">
        <p14:creationId xmlns:p14="http://schemas.microsoft.com/office/powerpoint/2010/main" val="1694080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dirty="0">
                <a:solidFill>
                  <a:schemeClr val="tx1"/>
                </a:solidFill>
                <a:effectLst/>
                <a:latin typeface="Calibri" pitchFamily="34" charset="0"/>
                <a:ea typeface="ＭＳ Ｐゴシック" pitchFamily="1" charset="-128"/>
                <a:cs typeface="+mn-cs"/>
              </a:rPr>
              <a:t>Clostridium difficile colitis results from disruption of normal, healthy bacteria in the colon, often as a result of antibiotics. C. difficile can also be transmitted from person to person by spores. It can cause severe damage to the colon and even be fatal. Symptoms include diarrhoea, stomach pain and fever. Treatment includes antibiotics. Even when treated with antibiotics, the infection may come back. In rare cases, faecal transplant or surgery may be needed.</a:t>
            </a:r>
          </a:p>
          <a:p>
            <a:pPr marL="0" indent="0">
              <a:buNone/>
            </a:pPr>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12</a:t>
            </a:fld>
            <a:endParaRPr lang="en-US" dirty="0"/>
          </a:p>
        </p:txBody>
      </p:sp>
    </p:spTree>
    <p:extLst>
      <p:ext uri="{BB962C8B-B14F-4D97-AF65-F5344CB8AC3E}">
        <p14:creationId xmlns:p14="http://schemas.microsoft.com/office/powerpoint/2010/main" val="15680724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41</a:t>
            </a:fld>
            <a:endParaRPr lang="en-US" dirty="0"/>
          </a:p>
        </p:txBody>
      </p:sp>
    </p:spTree>
    <p:extLst>
      <p:ext uri="{BB962C8B-B14F-4D97-AF65-F5344CB8AC3E}">
        <p14:creationId xmlns:p14="http://schemas.microsoft.com/office/powerpoint/2010/main" val="12876236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74B9A560-D416-4992-9E53-AB79D5AF60C0}" type="slidenum">
              <a:rPr lang="en-NZ" smtClean="0"/>
              <a:t>42</a:t>
            </a:fld>
            <a:endParaRPr lang="en-NZ" dirty="0"/>
          </a:p>
        </p:txBody>
      </p:sp>
    </p:spTree>
    <p:extLst>
      <p:ext uri="{BB962C8B-B14F-4D97-AF65-F5344CB8AC3E}">
        <p14:creationId xmlns:p14="http://schemas.microsoft.com/office/powerpoint/2010/main" val="4159788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43</a:t>
            </a:fld>
            <a:endParaRPr lang="en-US" dirty="0"/>
          </a:p>
        </p:txBody>
      </p:sp>
    </p:spTree>
    <p:extLst>
      <p:ext uri="{BB962C8B-B14F-4D97-AF65-F5344CB8AC3E}">
        <p14:creationId xmlns:p14="http://schemas.microsoft.com/office/powerpoint/2010/main" val="40125868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44</a:t>
            </a:fld>
            <a:endParaRPr lang="en-US" dirty="0"/>
          </a:p>
        </p:txBody>
      </p:sp>
    </p:spTree>
    <p:extLst>
      <p:ext uri="{BB962C8B-B14F-4D97-AF65-F5344CB8AC3E}">
        <p14:creationId xmlns:p14="http://schemas.microsoft.com/office/powerpoint/2010/main" val="37360429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45</a:t>
            </a:fld>
            <a:endParaRPr lang="en-US" dirty="0"/>
          </a:p>
        </p:txBody>
      </p:sp>
    </p:spTree>
    <p:extLst>
      <p:ext uri="{BB962C8B-B14F-4D97-AF65-F5344CB8AC3E}">
        <p14:creationId xmlns:p14="http://schemas.microsoft.com/office/powerpoint/2010/main" val="31298874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74B9A560-D416-4992-9E53-AB79D5AF60C0}" type="slidenum">
              <a:rPr lang="en-NZ" smtClean="0"/>
              <a:t>50</a:t>
            </a:fld>
            <a:endParaRPr lang="en-NZ" dirty="0"/>
          </a:p>
        </p:txBody>
      </p:sp>
    </p:spTree>
    <p:extLst>
      <p:ext uri="{BB962C8B-B14F-4D97-AF65-F5344CB8AC3E}">
        <p14:creationId xmlns:p14="http://schemas.microsoft.com/office/powerpoint/2010/main" val="171368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13</a:t>
            </a:fld>
            <a:endParaRPr lang="en-US" dirty="0"/>
          </a:p>
        </p:txBody>
      </p:sp>
    </p:spTree>
    <p:extLst>
      <p:ext uri="{BB962C8B-B14F-4D97-AF65-F5344CB8AC3E}">
        <p14:creationId xmlns:p14="http://schemas.microsoft.com/office/powerpoint/2010/main" val="877866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14</a:t>
            </a:fld>
            <a:endParaRPr lang="en-US" dirty="0"/>
          </a:p>
        </p:txBody>
      </p:sp>
    </p:spTree>
    <p:extLst>
      <p:ext uri="{BB962C8B-B14F-4D97-AF65-F5344CB8AC3E}">
        <p14:creationId xmlns:p14="http://schemas.microsoft.com/office/powerpoint/2010/main" val="3895398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15</a:t>
            </a:fld>
            <a:endParaRPr lang="en-US" dirty="0"/>
          </a:p>
        </p:txBody>
      </p:sp>
    </p:spTree>
    <p:extLst>
      <p:ext uri="{BB962C8B-B14F-4D97-AF65-F5344CB8AC3E}">
        <p14:creationId xmlns:p14="http://schemas.microsoft.com/office/powerpoint/2010/main" val="204816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NZ" dirty="0"/>
              <a:t>This poster is available in the implementation guide</a:t>
            </a:r>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17</a:t>
            </a:fld>
            <a:endParaRPr lang="en-US" dirty="0"/>
          </a:p>
        </p:txBody>
      </p:sp>
    </p:spTree>
    <p:extLst>
      <p:ext uri="{BB962C8B-B14F-4D97-AF65-F5344CB8AC3E}">
        <p14:creationId xmlns:p14="http://schemas.microsoft.com/office/powerpoint/2010/main" val="931643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NZ" dirty="0"/>
              <a:t>This poster is available in the implementation guide</a:t>
            </a:r>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18</a:t>
            </a:fld>
            <a:endParaRPr lang="en-US" dirty="0"/>
          </a:p>
        </p:txBody>
      </p:sp>
    </p:spTree>
    <p:extLst>
      <p:ext uri="{BB962C8B-B14F-4D97-AF65-F5344CB8AC3E}">
        <p14:creationId xmlns:p14="http://schemas.microsoft.com/office/powerpoint/2010/main" val="3850076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The algorithm is modified from the NZ Frailty Care Guides, Urinary Tract Infection, 2019. It incorporates a review cycle from the Ontario programme’s decision support algorithm. </a:t>
            </a:r>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20</a:t>
            </a:fld>
            <a:endParaRPr lang="en-US" dirty="0"/>
          </a:p>
        </p:txBody>
      </p:sp>
    </p:spTree>
    <p:extLst>
      <p:ext uri="{BB962C8B-B14F-4D97-AF65-F5344CB8AC3E}">
        <p14:creationId xmlns:p14="http://schemas.microsoft.com/office/powerpoint/2010/main" val="912476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D3F6B-1D25-AC41-A3E9-786B6045BC08}"/>
              </a:ext>
            </a:extLst>
          </p:cNvPr>
          <p:cNvSpPr>
            <a:spLocks noGrp="1"/>
          </p:cNvSpPr>
          <p:nvPr>
            <p:ph type="ctrTitle"/>
          </p:nvPr>
        </p:nvSpPr>
        <p:spPr>
          <a:xfrm>
            <a:off x="4609578" y="613775"/>
            <a:ext cx="6058422" cy="2896188"/>
          </a:xfrm>
        </p:spPr>
        <p:txBody>
          <a:bodyPr anchor="b">
            <a:normAutofit/>
          </a:bodyPr>
          <a:lstStyle>
            <a:lvl1pPr algn="l">
              <a:defRPr sz="4400">
                <a:solidFill>
                  <a:schemeClr val="tx2"/>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89AF80A0-6EC6-0B4C-BC45-C52AC7AD7B0D}"/>
              </a:ext>
            </a:extLst>
          </p:cNvPr>
          <p:cNvSpPr>
            <a:spLocks noGrp="1"/>
          </p:cNvSpPr>
          <p:nvPr>
            <p:ph type="subTitle" idx="1"/>
          </p:nvPr>
        </p:nvSpPr>
        <p:spPr>
          <a:xfrm>
            <a:off x="4609578" y="3602038"/>
            <a:ext cx="4622104" cy="1655762"/>
          </a:xfrm>
        </p:spPr>
        <p:txBody>
          <a:bodyPr>
            <a:normAutofit/>
          </a:bodyPr>
          <a:lstStyle>
            <a:lvl1pPr marL="0" indent="0" algn="l">
              <a:buNone/>
              <a:defRPr sz="32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Text Placeholder 5">
            <a:extLst>
              <a:ext uri="{FF2B5EF4-FFF2-40B4-BE49-F238E27FC236}">
                <a16:creationId xmlns:a16="http://schemas.microsoft.com/office/drawing/2014/main" id="{8E0517E0-AE8F-5742-B0FC-5652B8B4615D}"/>
              </a:ext>
            </a:extLst>
          </p:cNvPr>
          <p:cNvSpPr>
            <a:spLocks noGrp="1"/>
          </p:cNvSpPr>
          <p:nvPr>
            <p:ph type="body" sz="quarter" idx="10" hasCustomPrompt="1"/>
          </p:nvPr>
        </p:nvSpPr>
        <p:spPr>
          <a:xfrm>
            <a:off x="341120" y="6199399"/>
            <a:ext cx="2773868" cy="342080"/>
          </a:xfrm>
        </p:spPr>
        <p:txBody>
          <a:bodyPr>
            <a:noAutofit/>
          </a:bodyPr>
          <a:lstStyle>
            <a:lvl1pPr marL="0" indent="0">
              <a:buNone/>
              <a:defRPr sz="1800">
                <a:solidFill>
                  <a:schemeClr val="bg1"/>
                </a:solidFill>
              </a:defRPr>
            </a:lvl1pPr>
          </a:lstStyle>
          <a:p>
            <a:pPr lvl="0"/>
            <a:r>
              <a:rPr lang="en-NZ" dirty="0"/>
              <a:t>5 April 2022</a:t>
            </a:r>
            <a:endParaRPr lang="en-GB" dirty="0"/>
          </a:p>
        </p:txBody>
      </p:sp>
    </p:spTree>
    <p:extLst>
      <p:ext uri="{BB962C8B-B14F-4D97-AF65-F5344CB8AC3E}">
        <p14:creationId xmlns:p14="http://schemas.microsoft.com/office/powerpoint/2010/main" val="3180884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44296B-B9AB-7B42-B224-0145BFB8A494}"/>
              </a:ext>
            </a:extLst>
          </p:cNvPr>
          <p:cNvSpPr>
            <a:spLocks noGrp="1"/>
          </p:cNvSpPr>
          <p:nvPr>
            <p:ph type="ctrTitle"/>
          </p:nvPr>
        </p:nvSpPr>
        <p:spPr>
          <a:xfrm>
            <a:off x="1929008" y="613775"/>
            <a:ext cx="8738992" cy="2642187"/>
          </a:xfrm>
        </p:spPr>
        <p:txBody>
          <a:bodyPr anchor="b">
            <a:normAutofit/>
          </a:bodyPr>
          <a:lstStyle>
            <a:lvl1pPr algn="l">
              <a:defRPr sz="4400">
                <a:solidFill>
                  <a:schemeClr val="tx2"/>
                </a:solidFill>
              </a:defRPr>
            </a:lvl1pPr>
          </a:lstStyle>
          <a:p>
            <a:r>
              <a:rPr lang="en-US"/>
              <a:t>Click to edit Master title style</a:t>
            </a:r>
            <a:endParaRPr lang="en-GB" dirty="0"/>
          </a:p>
        </p:txBody>
      </p:sp>
      <p:sp>
        <p:nvSpPr>
          <p:cNvPr id="8" name="Subtitle 2">
            <a:extLst>
              <a:ext uri="{FF2B5EF4-FFF2-40B4-BE49-F238E27FC236}">
                <a16:creationId xmlns:a16="http://schemas.microsoft.com/office/drawing/2014/main" id="{09E9BF45-10AB-854C-8C5F-F16F573E1C6E}"/>
              </a:ext>
            </a:extLst>
          </p:cNvPr>
          <p:cNvSpPr>
            <a:spLocks noGrp="1"/>
          </p:cNvSpPr>
          <p:nvPr>
            <p:ph type="subTitle" idx="1"/>
          </p:nvPr>
        </p:nvSpPr>
        <p:spPr>
          <a:xfrm>
            <a:off x="4972832" y="3511225"/>
            <a:ext cx="5695167" cy="1655762"/>
          </a:xfrm>
        </p:spPr>
        <p:txBody>
          <a:bodyPr>
            <a:normAutofit/>
          </a:bodyPr>
          <a:lstStyle>
            <a:lvl1pPr marL="0" indent="0" algn="l">
              <a:buNone/>
              <a:defRPr sz="32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569019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16CBE-1D96-5B4B-BD34-BA48340AADA8}"/>
              </a:ext>
            </a:extLst>
          </p:cNvPr>
          <p:cNvSpPr>
            <a:spLocks noGrp="1"/>
          </p:cNvSpPr>
          <p:nvPr>
            <p:ph type="title"/>
          </p:nvPr>
        </p:nvSpPr>
        <p:spPr>
          <a:xfrm>
            <a:off x="838200" y="365125"/>
            <a:ext cx="7879914" cy="1325563"/>
          </a:xfrm>
        </p:spPr>
        <p:txBody>
          <a:bodyPr>
            <a:normAutofit/>
          </a:bodyPr>
          <a:lstStyle>
            <a:lvl1pPr>
              <a:defRPr sz="3600"/>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36F125C3-6FB7-9142-BD4A-75A3608C3253}"/>
              </a:ext>
            </a:extLst>
          </p:cNvPr>
          <p:cNvSpPr>
            <a:spLocks noGrp="1"/>
          </p:cNvSpPr>
          <p:nvPr>
            <p:ph sz="half" idx="1"/>
          </p:nvPr>
        </p:nvSpPr>
        <p:spPr>
          <a:xfrm>
            <a:off x="838199" y="1825625"/>
            <a:ext cx="7879915" cy="4351338"/>
          </a:xfrm>
        </p:spPr>
        <p:txBody>
          <a:bodyPr/>
          <a:lstStyle>
            <a:lvl1pPr>
              <a:buClr>
                <a:srgbClr val="7030A0"/>
              </a:buClr>
              <a:defRPr sz="2400"/>
            </a:lvl1pPr>
            <a:lvl2pPr marL="685800" indent="-228600">
              <a:buClr>
                <a:srgbClr val="7030A0"/>
              </a:buClr>
              <a:buFont typeface="Courier New" panose="02070309020205020404" pitchFamily="49" charset="0"/>
              <a:buChar char="o"/>
              <a:defRPr sz="2000"/>
            </a:lvl2pPr>
            <a:lvl3pPr marL="1143000" indent="-228600">
              <a:buClr>
                <a:srgbClr val="7030A0"/>
              </a:buClr>
              <a:buFont typeface="Calibri" panose="020F0502020204030204" pitchFamily="34" charset="0"/>
              <a:buChar char="−"/>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96074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16CBE-1D96-5B4B-BD34-BA48340AADA8}"/>
              </a:ext>
            </a:extLst>
          </p:cNvPr>
          <p:cNvSpPr>
            <a:spLocks noGrp="1"/>
          </p:cNvSpPr>
          <p:nvPr>
            <p:ph type="title"/>
          </p:nvPr>
        </p:nvSpPr>
        <p:spPr/>
        <p:txBody>
          <a:bodyPr>
            <a:normAutofit/>
          </a:bodyPr>
          <a:lstStyle>
            <a:lvl1pPr>
              <a:defRPr sz="3600"/>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36F125C3-6FB7-9142-BD4A-75A3608C3253}"/>
              </a:ext>
            </a:extLst>
          </p:cNvPr>
          <p:cNvSpPr>
            <a:spLocks noGrp="1"/>
          </p:cNvSpPr>
          <p:nvPr>
            <p:ph sz="half" idx="1"/>
          </p:nvPr>
        </p:nvSpPr>
        <p:spPr>
          <a:xfrm>
            <a:off x="838200" y="1825625"/>
            <a:ext cx="5181600" cy="4351338"/>
          </a:xfrm>
        </p:spPr>
        <p:txBody>
          <a:bodyPr/>
          <a:lstStyle>
            <a:lvl1pPr>
              <a:buClr>
                <a:srgbClr val="7030A0"/>
              </a:buClr>
              <a:defRPr sz="2400"/>
            </a:lvl1pPr>
            <a:lvl2pPr marL="685800" indent="-228600">
              <a:buClr>
                <a:srgbClr val="7030A0"/>
              </a:buClr>
              <a:buFont typeface="Courier New" panose="02070309020205020404" pitchFamily="49" charset="0"/>
              <a:buChar char="o"/>
              <a:defRPr sz="2000"/>
            </a:lvl2pPr>
            <a:lvl3pPr marL="1143000" indent="-228600">
              <a:buClr>
                <a:srgbClr val="7030A0"/>
              </a:buClr>
              <a:buFont typeface="Calibri" panose="020F0502020204030204" pitchFamily="34" charset="0"/>
              <a:buChar char="−"/>
              <a:defRPr sz="1800"/>
            </a:lvl3p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6863D94F-8735-BB41-864F-DE43C6E48696}"/>
              </a:ext>
            </a:extLst>
          </p:cNvPr>
          <p:cNvSpPr>
            <a:spLocks noGrp="1"/>
          </p:cNvSpPr>
          <p:nvPr>
            <p:ph sz="half" idx="2"/>
          </p:nvPr>
        </p:nvSpPr>
        <p:spPr>
          <a:xfrm>
            <a:off x="6172200" y="1825625"/>
            <a:ext cx="5181600" cy="4351338"/>
          </a:xfrm>
        </p:spPr>
        <p:txBody>
          <a:bodyPr/>
          <a:lstStyle>
            <a:lvl1pPr>
              <a:buClr>
                <a:srgbClr val="7030A0"/>
              </a:buClr>
              <a:defRPr sz="2400"/>
            </a:lvl1pPr>
            <a:lvl2pPr marL="685800" indent="-228600">
              <a:buClr>
                <a:srgbClr val="7030A0"/>
              </a:buClr>
              <a:buFont typeface="Courier New" panose="02070309020205020404" pitchFamily="49" charset="0"/>
              <a:buChar char="o"/>
              <a:defRPr sz="2000"/>
            </a:lvl2pPr>
            <a:lvl3pPr marL="1143000" indent="-228600">
              <a:buClr>
                <a:srgbClr val="7030A0"/>
              </a:buClr>
              <a:buFont typeface="Calibri" panose="020F0502020204030204" pitchFamily="34" charset="0"/>
              <a:buChar char="−"/>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58484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D746E-46ED-EF45-AC9B-5734F7DBCA5E}"/>
              </a:ext>
            </a:extLst>
          </p:cNvPr>
          <p:cNvSpPr>
            <a:spLocks noGrp="1"/>
          </p:cNvSpPr>
          <p:nvPr>
            <p:ph type="pic" idx="1"/>
          </p:nvPr>
        </p:nvSpPr>
        <p:spPr>
          <a:xfrm>
            <a:off x="6807" y="0"/>
            <a:ext cx="52415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8" name="Title 1">
            <a:extLst>
              <a:ext uri="{FF2B5EF4-FFF2-40B4-BE49-F238E27FC236}">
                <a16:creationId xmlns:a16="http://schemas.microsoft.com/office/drawing/2014/main" id="{B6C95609-900D-A043-A290-67607C8343A0}"/>
              </a:ext>
            </a:extLst>
          </p:cNvPr>
          <p:cNvSpPr>
            <a:spLocks noGrp="1"/>
          </p:cNvSpPr>
          <p:nvPr>
            <p:ph type="title"/>
          </p:nvPr>
        </p:nvSpPr>
        <p:spPr>
          <a:xfrm>
            <a:off x="6070948" y="707720"/>
            <a:ext cx="4914378" cy="1600200"/>
          </a:xfrm>
        </p:spPr>
        <p:txBody>
          <a:bodyPr anchor="b"/>
          <a:lstStyle>
            <a:lvl1pPr>
              <a:defRPr sz="3200"/>
            </a:lvl1pPr>
          </a:lstStyle>
          <a:p>
            <a:r>
              <a:rPr lang="en-US"/>
              <a:t>Click to edit Master title style</a:t>
            </a:r>
            <a:endParaRPr lang="en-GB" dirty="0"/>
          </a:p>
        </p:txBody>
      </p:sp>
      <p:sp>
        <p:nvSpPr>
          <p:cNvPr id="9" name="Text Placeholder 3">
            <a:extLst>
              <a:ext uri="{FF2B5EF4-FFF2-40B4-BE49-F238E27FC236}">
                <a16:creationId xmlns:a16="http://schemas.microsoft.com/office/drawing/2014/main" id="{998D6E7C-7DF0-E144-ABC1-0B68900A0E86}"/>
              </a:ext>
            </a:extLst>
          </p:cNvPr>
          <p:cNvSpPr>
            <a:spLocks noGrp="1"/>
          </p:cNvSpPr>
          <p:nvPr>
            <p:ph type="body" sz="half" idx="2"/>
          </p:nvPr>
        </p:nvSpPr>
        <p:spPr>
          <a:xfrm>
            <a:off x="6070948" y="2307920"/>
            <a:ext cx="4914378"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18633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985D8-51F7-F94A-AD05-27471CBD2D38}"/>
              </a:ext>
            </a:extLst>
          </p:cNvPr>
          <p:cNvSpPr>
            <a:spLocks noGrp="1"/>
          </p:cNvSpPr>
          <p:nvPr>
            <p:ph type="title"/>
          </p:nvPr>
        </p:nvSpPr>
        <p:spPr>
          <a:xfrm>
            <a:off x="747386" y="657617"/>
            <a:ext cx="3874718" cy="1600200"/>
          </a:xfrm>
        </p:spPr>
        <p:txBody>
          <a:bodyPr anchor="b"/>
          <a:lstStyle>
            <a:lvl1pPr>
              <a:defRPr sz="3200"/>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48DF10B5-02EF-8D4A-9861-D8CC0210AF71}"/>
              </a:ext>
            </a:extLst>
          </p:cNvPr>
          <p:cNvSpPr>
            <a:spLocks noGrp="1"/>
          </p:cNvSpPr>
          <p:nvPr>
            <p:ph idx="1"/>
          </p:nvPr>
        </p:nvSpPr>
        <p:spPr>
          <a:xfrm>
            <a:off x="5298511" y="657617"/>
            <a:ext cx="6146104" cy="5411788"/>
          </a:xfrm>
        </p:spPr>
        <p:txBody>
          <a:bodyPr/>
          <a:lstStyle>
            <a:lvl1pPr>
              <a:buClr>
                <a:srgbClr val="7030A0"/>
              </a:buClr>
              <a:defRPr sz="2800">
                <a:solidFill>
                  <a:schemeClr val="tx1"/>
                </a:solidFill>
              </a:defRPr>
            </a:lvl1pPr>
            <a:lvl2pPr marL="685800" indent="-228600">
              <a:buClr>
                <a:srgbClr val="7030A0"/>
              </a:buClr>
              <a:buFont typeface="Courier New" panose="02070309020205020404" pitchFamily="49" charset="0"/>
              <a:buChar char="o"/>
              <a:defRPr sz="2400"/>
            </a:lvl2pPr>
            <a:lvl3pPr marL="1143000" indent="-228600">
              <a:buClr>
                <a:srgbClr val="7030A0"/>
              </a:buClr>
              <a:buFont typeface="Calibri" panose="020F0502020204030204" pitchFamily="34" charset="0"/>
              <a:buChar char="−"/>
              <a:defRPr sz="2000">
                <a:solidFill>
                  <a:schemeClr val="tx1"/>
                </a:solidFill>
              </a:defRPr>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a:extLst>
              <a:ext uri="{FF2B5EF4-FFF2-40B4-BE49-F238E27FC236}">
                <a16:creationId xmlns:a16="http://schemas.microsoft.com/office/drawing/2014/main" id="{A1EE89B2-F000-6B4A-AF7F-945FF5553AE7}"/>
              </a:ext>
            </a:extLst>
          </p:cNvPr>
          <p:cNvSpPr>
            <a:spLocks noGrp="1"/>
          </p:cNvSpPr>
          <p:nvPr>
            <p:ph type="body" sz="half" idx="2"/>
          </p:nvPr>
        </p:nvSpPr>
        <p:spPr>
          <a:xfrm>
            <a:off x="747386" y="2257817"/>
            <a:ext cx="3874718"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8273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33D016-0916-431D-B7A8-D86CFE790BA0}"/>
              </a:ext>
            </a:extLst>
          </p:cNvPr>
          <p:cNvSpPr>
            <a:spLocks noGrp="1"/>
          </p:cNvSpPr>
          <p:nvPr>
            <p:ph type="dt" sz="half" idx="10"/>
          </p:nvPr>
        </p:nvSpPr>
        <p:spPr/>
        <p:txBody>
          <a:bodyPr/>
          <a:lstStyle/>
          <a:p>
            <a:fld id="{AA52AF26-6D25-4A68-BA43-CBCC2B08ADFE}" type="datetimeFigureOut">
              <a:rPr lang="en-NZ" smtClean="0"/>
              <a:t>23/02/2023</a:t>
            </a:fld>
            <a:endParaRPr lang="en-NZ" dirty="0"/>
          </a:p>
        </p:txBody>
      </p:sp>
      <p:sp>
        <p:nvSpPr>
          <p:cNvPr id="3" name="Footer Placeholder 2">
            <a:extLst>
              <a:ext uri="{FF2B5EF4-FFF2-40B4-BE49-F238E27FC236}">
                <a16:creationId xmlns:a16="http://schemas.microsoft.com/office/drawing/2014/main" id="{35FE3136-3623-4CB8-8636-D6D4B86E44DC}"/>
              </a:ext>
            </a:extLst>
          </p:cNvPr>
          <p:cNvSpPr>
            <a:spLocks noGrp="1"/>
          </p:cNvSpPr>
          <p:nvPr>
            <p:ph type="ftr" sz="quarter" idx="11"/>
          </p:nvPr>
        </p:nvSpPr>
        <p:spPr/>
        <p:txBody>
          <a:bodyPr/>
          <a:lstStyle/>
          <a:p>
            <a:endParaRPr lang="en-NZ" dirty="0"/>
          </a:p>
        </p:txBody>
      </p:sp>
      <p:sp>
        <p:nvSpPr>
          <p:cNvPr id="4" name="Slide Number Placeholder 3">
            <a:extLst>
              <a:ext uri="{FF2B5EF4-FFF2-40B4-BE49-F238E27FC236}">
                <a16:creationId xmlns:a16="http://schemas.microsoft.com/office/drawing/2014/main" id="{AFD1F9BF-CACE-47C1-96C8-E63EF358E6A4}"/>
              </a:ext>
            </a:extLst>
          </p:cNvPr>
          <p:cNvSpPr>
            <a:spLocks noGrp="1"/>
          </p:cNvSpPr>
          <p:nvPr>
            <p:ph type="sldNum" sz="quarter" idx="12"/>
          </p:nvPr>
        </p:nvSpPr>
        <p:spPr/>
        <p:txBody>
          <a:bodyPr/>
          <a:lstStyle/>
          <a:p>
            <a:fld id="{4FAA7939-304F-4CC5-B51E-891D323D796B}" type="slidenum">
              <a:rPr lang="en-NZ" smtClean="0"/>
              <a:t>‹#›</a:t>
            </a:fld>
            <a:endParaRPr lang="en-NZ" dirty="0"/>
          </a:p>
        </p:txBody>
      </p:sp>
    </p:spTree>
    <p:extLst>
      <p:ext uri="{BB962C8B-B14F-4D97-AF65-F5344CB8AC3E}">
        <p14:creationId xmlns:p14="http://schemas.microsoft.com/office/powerpoint/2010/main" val="2210784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36B7AB-FEB2-A74E-8F37-6A8E5E279356}"/>
              </a:ext>
            </a:extLst>
          </p:cNvPr>
          <p:cNvSpPr>
            <a:spLocks noGrp="1"/>
          </p:cNvSpPr>
          <p:nvPr>
            <p:ph type="title"/>
          </p:nvPr>
        </p:nvSpPr>
        <p:spPr>
          <a:xfrm>
            <a:off x="838200" y="365125"/>
            <a:ext cx="8658340" cy="1325563"/>
          </a:xfrm>
          <a:prstGeom prst="rect">
            <a:avLst/>
          </a:prstGeom>
        </p:spPr>
        <p:txBody>
          <a:bodyPr vert="horz" lIns="91440" tIns="45720" rIns="91440" bIns="45720" rtlCol="0" anchor="b">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FFCFA0B5-9847-E64A-8739-44C80ECE131A}"/>
              </a:ext>
            </a:extLst>
          </p:cNvPr>
          <p:cNvSpPr>
            <a:spLocks noGrp="1"/>
          </p:cNvSpPr>
          <p:nvPr>
            <p:ph type="body" idx="1"/>
          </p:nvPr>
        </p:nvSpPr>
        <p:spPr>
          <a:xfrm>
            <a:off x="838200" y="1825625"/>
            <a:ext cx="865834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20504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hqsc.govt.nz/"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s://bpac.org.nz/2019/mht.aspx" TargetMode="External"/><Relationship Id="rId2" Type="http://schemas.openxmlformats.org/officeDocument/2006/relationships/hyperlink" Target="https://bpac.org.nz/BT/2015/July/guide.aspx" TargetMode="Externa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ECE833-E0CB-4BD1-9C12-56308E73072A}"/>
              </a:ext>
            </a:extLst>
          </p:cNvPr>
          <p:cNvSpPr txBox="1">
            <a:spLocks/>
          </p:cNvSpPr>
          <p:nvPr/>
        </p:nvSpPr>
        <p:spPr>
          <a:xfrm>
            <a:off x="611713" y="914401"/>
            <a:ext cx="10972800" cy="1170452"/>
          </a:xfrm>
          <a:prstGeom prst="rect">
            <a:avLst/>
          </a:prstGeom>
        </p:spPr>
        <p:txBody>
          <a:bodyPr/>
          <a:lstStyle>
            <a:lvl1pPr algn="ctr" defTabSz="457200" rtl="0" eaLnBrk="1" fontAlgn="base" hangingPunct="1">
              <a:spcBef>
                <a:spcPct val="0"/>
              </a:spcBef>
              <a:spcAft>
                <a:spcPct val="0"/>
              </a:spcAft>
              <a:defRPr sz="4000" b="1" kern="1200">
                <a:solidFill>
                  <a:schemeClr val="tx2"/>
                </a:solidFill>
                <a:latin typeface="Arial" panose="020B0604020202020204" pitchFamily="34" charset="0"/>
                <a:ea typeface="ＭＳ Ｐゴシック" pitchFamily="-65"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9pPr>
          </a:lstStyle>
          <a:p>
            <a:pPr algn="l"/>
            <a:endParaRPr lang="en-NZ" sz="4800" dirty="0"/>
          </a:p>
        </p:txBody>
      </p:sp>
      <p:sp>
        <p:nvSpPr>
          <p:cNvPr id="5" name="Content Placeholder 3">
            <a:extLst>
              <a:ext uri="{FF2B5EF4-FFF2-40B4-BE49-F238E27FC236}">
                <a16:creationId xmlns:a16="http://schemas.microsoft.com/office/drawing/2014/main" id="{34E4BD57-333A-4598-938D-00C0CE341CFD}"/>
              </a:ext>
            </a:extLst>
          </p:cNvPr>
          <p:cNvSpPr txBox="1">
            <a:spLocks/>
          </p:cNvSpPr>
          <p:nvPr/>
        </p:nvSpPr>
        <p:spPr>
          <a:xfrm>
            <a:off x="757279" y="1796819"/>
            <a:ext cx="10972800" cy="3991339"/>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000" kern="1200">
                <a:solidFill>
                  <a:schemeClr val="tx1"/>
                </a:solidFill>
                <a:latin typeface="Arial" panose="020B0604020202020204" pitchFamily="34" charset="0"/>
                <a:ea typeface="ＭＳ Ｐゴシック" pitchFamily="-65" charset="-128"/>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sz="2600" kern="1200">
                <a:solidFill>
                  <a:schemeClr val="tx1"/>
                </a:solidFill>
                <a:latin typeface="Arial" panose="020B0604020202020204" pitchFamily="34" charset="0"/>
                <a:ea typeface="ＭＳ Ｐゴシック" pitchFamily="-65" charset="-128"/>
                <a:cs typeface="Arial" panose="020B0604020202020204" pitchFamily="34" charset="0"/>
              </a:defRPr>
            </a:lvl2pPr>
            <a:lvl3pPr marL="1143000" indent="-22860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pitchFamily="-65" charset="-128"/>
                <a:cs typeface="Arial" panose="020B0604020202020204" pitchFamily="34" charset="0"/>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NZ" sz="2667" dirty="0"/>
          </a:p>
        </p:txBody>
      </p:sp>
      <p:sp>
        <p:nvSpPr>
          <p:cNvPr id="9" name="Title 4">
            <a:extLst>
              <a:ext uri="{FF2B5EF4-FFF2-40B4-BE49-F238E27FC236}">
                <a16:creationId xmlns:a16="http://schemas.microsoft.com/office/drawing/2014/main" id="{E025E11C-8B62-9AE5-2731-52F45A8D3325}"/>
              </a:ext>
            </a:extLst>
          </p:cNvPr>
          <p:cNvSpPr txBox="1">
            <a:spLocks/>
          </p:cNvSpPr>
          <p:nvPr/>
        </p:nvSpPr>
        <p:spPr>
          <a:xfrm>
            <a:off x="4609577" y="1602769"/>
            <a:ext cx="7266067" cy="2643793"/>
          </a:xfrm>
          <a:prstGeom prst="rect">
            <a:avLst/>
          </a:prstGeom>
        </p:spPr>
        <p:txBody>
          <a:bodyPr anchor="b" anchorCtr="0"/>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r>
              <a:rPr lang="en-GB" dirty="0"/>
              <a:t>Optimising the use of antibiotics in the management of urinary tract infections (UTI) in aged residential care</a:t>
            </a:r>
          </a:p>
        </p:txBody>
      </p:sp>
    </p:spTree>
    <p:extLst>
      <p:ext uri="{BB962C8B-B14F-4D97-AF65-F5344CB8AC3E}">
        <p14:creationId xmlns:p14="http://schemas.microsoft.com/office/powerpoint/2010/main" val="31310124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3184129B-39F2-41B6-812F-9F18AEA7E29F}"/>
              </a:ext>
            </a:extLst>
          </p:cNvPr>
          <p:cNvSpPr>
            <a:spLocks noGrp="1"/>
          </p:cNvSpPr>
          <p:nvPr>
            <p:ph type="title"/>
          </p:nvPr>
        </p:nvSpPr>
        <p:spPr>
          <a:xfrm>
            <a:off x="819150" y="365125"/>
            <a:ext cx="9391650" cy="1325563"/>
          </a:xfrm>
        </p:spPr>
        <p:txBody>
          <a:bodyPr vert="horz" lIns="91440" tIns="45720" rIns="91440" bIns="45720" rtlCol="0" anchor="b">
            <a:normAutofit/>
          </a:bodyPr>
          <a:lstStyle/>
          <a:p>
            <a:pPr defTabSz="457200" fontAlgn="base">
              <a:spcAft>
                <a:spcPct val="0"/>
              </a:spcAft>
            </a:pPr>
            <a:r>
              <a:rPr lang="en-NZ" sz="3600" dirty="0">
                <a:ea typeface="ＭＳ Ｐゴシック" pitchFamily="-65" charset="-128"/>
                <a:cs typeface="Arial" panose="020B0604020202020204" pitchFamily="34" charset="0"/>
              </a:rPr>
              <a:t>Implementation – prepare and establish baselines</a:t>
            </a:r>
          </a:p>
        </p:txBody>
      </p:sp>
      <p:sp>
        <p:nvSpPr>
          <p:cNvPr id="2" name="TextBox 1">
            <a:extLst>
              <a:ext uri="{FF2B5EF4-FFF2-40B4-BE49-F238E27FC236}">
                <a16:creationId xmlns:a16="http://schemas.microsoft.com/office/drawing/2014/main" id="{7BBDAF32-0EE5-B272-270F-4B3CD8F50957}"/>
              </a:ext>
            </a:extLst>
          </p:cNvPr>
          <p:cNvSpPr txBox="1"/>
          <p:nvPr/>
        </p:nvSpPr>
        <p:spPr>
          <a:xfrm>
            <a:off x="863102" y="2335096"/>
            <a:ext cx="6277927" cy="3014287"/>
          </a:xfrm>
          <a:prstGeom prst="rect">
            <a:avLst/>
          </a:prstGeom>
          <a:noFill/>
        </p:spPr>
        <p:txBody>
          <a:bodyPr wrap="square" rtlCol="0">
            <a:spAutoFit/>
          </a:bodyPr>
          <a:lstStyle/>
          <a:p>
            <a:r>
              <a:rPr lang="en-NZ" sz="2400" dirty="0"/>
              <a:t>Education:</a:t>
            </a:r>
          </a:p>
          <a:p>
            <a:pPr marL="228600" indent="-228600">
              <a:lnSpc>
                <a:spcPct val="114000"/>
              </a:lnSpc>
              <a:spcAft>
                <a:spcPts val="600"/>
              </a:spcAft>
              <a:buClr>
                <a:srgbClr val="7030A0"/>
              </a:buClr>
              <a:buFont typeface="Arial" panose="020B0604020202020204" pitchFamily="34" charset="0"/>
              <a:buChar char="•"/>
            </a:pPr>
            <a:r>
              <a:rPr lang="en-NZ" sz="2400" dirty="0"/>
              <a:t>run an education session for staff on UTI and the use of antibiotics.</a:t>
            </a:r>
          </a:p>
          <a:p>
            <a:endParaRPr lang="en-NZ" sz="2400" dirty="0"/>
          </a:p>
          <a:p>
            <a:r>
              <a:rPr lang="en-NZ" sz="2400" dirty="0"/>
              <a:t>Resources:</a:t>
            </a:r>
          </a:p>
          <a:p>
            <a:pPr marL="228600" indent="-228600">
              <a:lnSpc>
                <a:spcPct val="114000"/>
              </a:lnSpc>
              <a:spcAft>
                <a:spcPts val="600"/>
              </a:spcAft>
              <a:buClr>
                <a:srgbClr val="7030A0"/>
              </a:buClr>
              <a:buFont typeface="Arial" panose="020B0604020202020204" pitchFamily="34" charset="0"/>
              <a:buChar char="•"/>
            </a:pPr>
            <a:r>
              <a:rPr lang="en-NZ" sz="2400" dirty="0"/>
              <a:t>make the decision-support tool available</a:t>
            </a:r>
          </a:p>
          <a:p>
            <a:pPr marL="228600" indent="-228600">
              <a:lnSpc>
                <a:spcPct val="114000"/>
              </a:lnSpc>
              <a:spcAft>
                <a:spcPts val="600"/>
              </a:spcAft>
              <a:buClr>
                <a:srgbClr val="7030A0"/>
              </a:buClr>
              <a:buFont typeface="Arial" panose="020B0604020202020204" pitchFamily="34" charset="0"/>
              <a:buChar char="•"/>
            </a:pPr>
            <a:r>
              <a:rPr lang="en-NZ" sz="2400" dirty="0"/>
              <a:t>gather all the necessary resources.</a:t>
            </a:r>
          </a:p>
        </p:txBody>
      </p:sp>
      <p:sp>
        <p:nvSpPr>
          <p:cNvPr id="3" name="TextBox 2">
            <a:extLst>
              <a:ext uri="{FF2B5EF4-FFF2-40B4-BE49-F238E27FC236}">
                <a16:creationId xmlns:a16="http://schemas.microsoft.com/office/drawing/2014/main" id="{437247E2-80CA-6A85-10F0-854C366094F9}"/>
              </a:ext>
            </a:extLst>
          </p:cNvPr>
          <p:cNvSpPr txBox="1"/>
          <p:nvPr/>
        </p:nvSpPr>
        <p:spPr>
          <a:xfrm>
            <a:off x="863102" y="1851072"/>
            <a:ext cx="10233551" cy="461665"/>
          </a:xfrm>
          <a:prstGeom prst="rect">
            <a:avLst/>
          </a:prstGeom>
          <a:noFill/>
        </p:spPr>
        <p:txBody>
          <a:bodyPr wrap="square" rtlCol="0">
            <a:spAutoFit/>
          </a:bodyPr>
          <a:lstStyle/>
          <a:p>
            <a:r>
              <a:rPr lang="en-NZ" sz="2400" b="1" dirty="0"/>
              <a:t>Steps for successful implementation of interventions</a:t>
            </a:r>
          </a:p>
        </p:txBody>
      </p:sp>
    </p:spTree>
    <p:extLst>
      <p:ext uri="{BB962C8B-B14F-4D97-AF65-F5344CB8AC3E}">
        <p14:creationId xmlns:p14="http://schemas.microsoft.com/office/powerpoint/2010/main" val="4032280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ECE833-E0CB-4BD1-9C12-56308E73072A}"/>
              </a:ext>
            </a:extLst>
          </p:cNvPr>
          <p:cNvSpPr txBox="1">
            <a:spLocks/>
          </p:cNvSpPr>
          <p:nvPr/>
        </p:nvSpPr>
        <p:spPr>
          <a:xfrm>
            <a:off x="611713" y="914401"/>
            <a:ext cx="10972800" cy="1170452"/>
          </a:xfrm>
          <a:prstGeom prst="rect">
            <a:avLst/>
          </a:prstGeom>
        </p:spPr>
        <p:txBody>
          <a:bodyPr/>
          <a:lstStyle>
            <a:lvl1pPr algn="ctr" defTabSz="457200" rtl="0" eaLnBrk="1" fontAlgn="base" hangingPunct="1">
              <a:spcBef>
                <a:spcPct val="0"/>
              </a:spcBef>
              <a:spcAft>
                <a:spcPct val="0"/>
              </a:spcAft>
              <a:defRPr sz="4000" b="1" kern="1200">
                <a:solidFill>
                  <a:schemeClr val="tx2"/>
                </a:solidFill>
                <a:latin typeface="Arial" panose="020B0604020202020204" pitchFamily="34" charset="0"/>
                <a:ea typeface="ＭＳ Ｐゴシック" pitchFamily="-65"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9pPr>
          </a:lstStyle>
          <a:p>
            <a:pPr algn="l"/>
            <a:endParaRPr lang="en-NZ" sz="4800" dirty="0"/>
          </a:p>
        </p:txBody>
      </p:sp>
      <p:sp>
        <p:nvSpPr>
          <p:cNvPr id="5" name="Content Placeholder 3">
            <a:extLst>
              <a:ext uri="{FF2B5EF4-FFF2-40B4-BE49-F238E27FC236}">
                <a16:creationId xmlns:a16="http://schemas.microsoft.com/office/drawing/2014/main" id="{34E4BD57-333A-4598-938D-00C0CE341CFD}"/>
              </a:ext>
            </a:extLst>
          </p:cNvPr>
          <p:cNvSpPr txBox="1">
            <a:spLocks/>
          </p:cNvSpPr>
          <p:nvPr/>
        </p:nvSpPr>
        <p:spPr>
          <a:xfrm>
            <a:off x="757279" y="1796819"/>
            <a:ext cx="10972800" cy="3991339"/>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000" kern="1200">
                <a:solidFill>
                  <a:schemeClr val="tx1"/>
                </a:solidFill>
                <a:latin typeface="Arial" panose="020B0604020202020204" pitchFamily="34" charset="0"/>
                <a:ea typeface="ＭＳ Ｐゴシック" pitchFamily="-65" charset="-128"/>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sz="2600" kern="1200">
                <a:solidFill>
                  <a:schemeClr val="tx1"/>
                </a:solidFill>
                <a:latin typeface="Arial" panose="020B0604020202020204" pitchFamily="34" charset="0"/>
                <a:ea typeface="ＭＳ Ｐゴシック" pitchFamily="-65" charset="-128"/>
                <a:cs typeface="Arial" panose="020B0604020202020204" pitchFamily="34" charset="0"/>
              </a:defRPr>
            </a:lvl2pPr>
            <a:lvl3pPr marL="1143000" indent="-22860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pitchFamily="-65" charset="-128"/>
                <a:cs typeface="Arial" panose="020B0604020202020204" pitchFamily="34" charset="0"/>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NZ" sz="2667" dirty="0"/>
          </a:p>
        </p:txBody>
      </p:sp>
      <p:sp>
        <p:nvSpPr>
          <p:cNvPr id="7" name="Content Placeholder 3">
            <a:extLst>
              <a:ext uri="{FF2B5EF4-FFF2-40B4-BE49-F238E27FC236}">
                <a16:creationId xmlns:a16="http://schemas.microsoft.com/office/drawing/2014/main" id="{14FBE176-15A2-4816-9E75-8474910E5C40}"/>
              </a:ext>
            </a:extLst>
          </p:cNvPr>
          <p:cNvSpPr txBox="1">
            <a:spLocks/>
          </p:cNvSpPr>
          <p:nvPr/>
        </p:nvSpPr>
        <p:spPr>
          <a:xfrm>
            <a:off x="960479" y="2000019"/>
            <a:ext cx="8502835" cy="3991339"/>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000" kern="1200">
                <a:solidFill>
                  <a:schemeClr val="tx1"/>
                </a:solidFill>
                <a:latin typeface="Arial" panose="020B0604020202020204" pitchFamily="34" charset="0"/>
                <a:ea typeface="ＭＳ Ｐゴシック" pitchFamily="-65" charset="-128"/>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sz="2600" kern="1200">
                <a:solidFill>
                  <a:schemeClr val="tx1"/>
                </a:solidFill>
                <a:latin typeface="Arial" panose="020B0604020202020204" pitchFamily="34" charset="0"/>
                <a:ea typeface="ＭＳ Ｐゴシック" pitchFamily="-65" charset="-128"/>
                <a:cs typeface="Arial" panose="020B0604020202020204" pitchFamily="34" charset="0"/>
              </a:defRPr>
            </a:lvl2pPr>
            <a:lvl3pPr marL="1143000" indent="-22860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pitchFamily="-65" charset="-128"/>
                <a:cs typeface="Arial" panose="020B0604020202020204" pitchFamily="34" charset="0"/>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NZ" sz="2000" dirty="0">
              <a:solidFill>
                <a:srgbClr val="002060"/>
              </a:solidFill>
            </a:endParaRPr>
          </a:p>
        </p:txBody>
      </p:sp>
      <p:sp>
        <p:nvSpPr>
          <p:cNvPr id="4" name="Title 3">
            <a:extLst>
              <a:ext uri="{FF2B5EF4-FFF2-40B4-BE49-F238E27FC236}">
                <a16:creationId xmlns:a16="http://schemas.microsoft.com/office/drawing/2014/main" id="{044E3175-150A-C374-9B2D-14094F5C7C79}"/>
              </a:ext>
            </a:extLst>
          </p:cNvPr>
          <p:cNvSpPr>
            <a:spLocks noGrp="1"/>
          </p:cNvSpPr>
          <p:nvPr>
            <p:ph type="ctrTitle"/>
          </p:nvPr>
        </p:nvSpPr>
        <p:spPr/>
        <p:txBody>
          <a:bodyPr/>
          <a:lstStyle/>
          <a:p>
            <a:r>
              <a:rPr lang="en-NZ" dirty="0"/>
              <a:t>Module one</a:t>
            </a:r>
          </a:p>
        </p:txBody>
      </p:sp>
      <p:sp>
        <p:nvSpPr>
          <p:cNvPr id="13" name="Subtitle 12">
            <a:extLst>
              <a:ext uri="{FF2B5EF4-FFF2-40B4-BE49-F238E27FC236}">
                <a16:creationId xmlns:a16="http://schemas.microsoft.com/office/drawing/2014/main" id="{7009466E-D7C4-0F3B-E2C9-A9EB8E5CF6FA}"/>
              </a:ext>
            </a:extLst>
          </p:cNvPr>
          <p:cNvSpPr txBox="1">
            <a:spLocks/>
          </p:cNvSpPr>
          <p:nvPr/>
        </p:nvSpPr>
        <p:spPr>
          <a:xfrm>
            <a:off x="4972832" y="3511225"/>
            <a:ext cx="5695167"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accent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NZ" dirty="0"/>
              <a:t>The problem and related interventions</a:t>
            </a:r>
          </a:p>
        </p:txBody>
      </p:sp>
    </p:spTree>
    <p:extLst>
      <p:ext uri="{BB962C8B-B14F-4D97-AF65-F5344CB8AC3E}">
        <p14:creationId xmlns:p14="http://schemas.microsoft.com/office/powerpoint/2010/main" val="618168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ECE833-E0CB-4BD1-9C12-56308E73072A}"/>
              </a:ext>
            </a:extLst>
          </p:cNvPr>
          <p:cNvSpPr txBox="1">
            <a:spLocks/>
          </p:cNvSpPr>
          <p:nvPr/>
        </p:nvSpPr>
        <p:spPr>
          <a:xfrm>
            <a:off x="611713" y="914401"/>
            <a:ext cx="10972800" cy="1170452"/>
          </a:xfrm>
          <a:prstGeom prst="rect">
            <a:avLst/>
          </a:prstGeom>
        </p:spPr>
        <p:txBody>
          <a:bodyPr/>
          <a:lstStyle>
            <a:lvl1pPr algn="ctr" defTabSz="457200" rtl="0" eaLnBrk="1" fontAlgn="base" hangingPunct="1">
              <a:spcBef>
                <a:spcPct val="0"/>
              </a:spcBef>
              <a:spcAft>
                <a:spcPct val="0"/>
              </a:spcAft>
              <a:defRPr sz="4000" b="1" kern="1200">
                <a:solidFill>
                  <a:schemeClr val="tx2"/>
                </a:solidFill>
                <a:latin typeface="Arial" panose="020B0604020202020204" pitchFamily="34" charset="0"/>
                <a:ea typeface="ＭＳ Ｐゴシック" pitchFamily="-65"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9pPr>
          </a:lstStyle>
          <a:p>
            <a:pPr algn="l"/>
            <a:endParaRPr lang="en-NZ" sz="4800" dirty="0"/>
          </a:p>
        </p:txBody>
      </p:sp>
      <p:sp>
        <p:nvSpPr>
          <p:cNvPr id="2" name="Title 1">
            <a:extLst>
              <a:ext uri="{FF2B5EF4-FFF2-40B4-BE49-F238E27FC236}">
                <a16:creationId xmlns:a16="http://schemas.microsoft.com/office/drawing/2014/main" id="{65C16A18-B77D-40AB-B0C7-7C2AE35BE821}"/>
              </a:ext>
            </a:extLst>
          </p:cNvPr>
          <p:cNvSpPr>
            <a:spLocks noGrp="1"/>
          </p:cNvSpPr>
          <p:nvPr>
            <p:ph type="title"/>
          </p:nvPr>
        </p:nvSpPr>
        <p:spPr>
          <a:xfrm>
            <a:off x="847436" y="365125"/>
            <a:ext cx="8658340" cy="1325563"/>
          </a:xfrm>
        </p:spPr>
        <p:txBody>
          <a:bodyPr/>
          <a:lstStyle/>
          <a:p>
            <a:r>
              <a:rPr lang="en-NZ" dirty="0"/>
              <a:t>Antibiotics are not harmless</a:t>
            </a:r>
          </a:p>
        </p:txBody>
      </p:sp>
      <p:sp>
        <p:nvSpPr>
          <p:cNvPr id="4" name="Content Placeholder 3">
            <a:extLst>
              <a:ext uri="{FF2B5EF4-FFF2-40B4-BE49-F238E27FC236}">
                <a16:creationId xmlns:a16="http://schemas.microsoft.com/office/drawing/2014/main" id="{71743CCF-ACDD-7465-B5FC-A72932B29D4D}"/>
              </a:ext>
            </a:extLst>
          </p:cNvPr>
          <p:cNvSpPr>
            <a:spLocks noGrp="1"/>
          </p:cNvSpPr>
          <p:nvPr>
            <p:ph sz="half" idx="1"/>
          </p:nvPr>
        </p:nvSpPr>
        <p:spPr>
          <a:xfrm>
            <a:off x="838200" y="1825625"/>
            <a:ext cx="9486900" cy="4351338"/>
          </a:xfrm>
        </p:spPr>
        <p:txBody>
          <a:bodyPr>
            <a:noAutofit/>
          </a:bodyPr>
          <a:lstStyle/>
          <a:p>
            <a:pPr marL="0" indent="0">
              <a:lnSpc>
                <a:spcPct val="114000"/>
              </a:lnSpc>
              <a:spcBef>
                <a:spcPts val="0"/>
              </a:spcBef>
              <a:buNone/>
            </a:pPr>
            <a:r>
              <a:rPr lang="en-NZ" dirty="0">
                <a:cs typeface="Arial" panose="020B0604020202020204" pitchFamily="34" charset="0"/>
              </a:rPr>
              <a:t>Unnecessary use of antibiotics can lead to: </a:t>
            </a:r>
          </a:p>
          <a:p>
            <a:pPr>
              <a:lnSpc>
                <a:spcPct val="114000"/>
              </a:lnSpc>
              <a:spcBef>
                <a:spcPts val="0"/>
              </a:spcBef>
              <a:spcAft>
                <a:spcPts val="600"/>
              </a:spcAft>
            </a:pPr>
            <a:r>
              <a:rPr lang="en-NZ" dirty="0"/>
              <a:t>antimicrobial resistance (AMR)</a:t>
            </a:r>
          </a:p>
          <a:p>
            <a:pPr>
              <a:lnSpc>
                <a:spcPct val="114000"/>
              </a:lnSpc>
              <a:spcBef>
                <a:spcPts val="0"/>
              </a:spcBef>
              <a:spcAft>
                <a:spcPts val="600"/>
              </a:spcAft>
            </a:pPr>
            <a:r>
              <a:rPr lang="en-NZ" dirty="0"/>
              <a:t>serious bowel infection (</a:t>
            </a:r>
            <a:r>
              <a:rPr lang="en-NZ" i="1" dirty="0"/>
              <a:t>Clostridium difficile </a:t>
            </a:r>
            <a:r>
              <a:rPr lang="en-NZ" dirty="0"/>
              <a:t>colitis)  </a:t>
            </a:r>
          </a:p>
          <a:p>
            <a:pPr>
              <a:lnSpc>
                <a:spcPct val="114000"/>
              </a:lnSpc>
              <a:spcBef>
                <a:spcPts val="0"/>
              </a:spcBef>
              <a:spcAft>
                <a:spcPts val="600"/>
              </a:spcAft>
            </a:pPr>
            <a:r>
              <a:rPr lang="en-NZ" dirty="0"/>
              <a:t>thrush (yeast infection)</a:t>
            </a:r>
          </a:p>
          <a:p>
            <a:pPr>
              <a:lnSpc>
                <a:spcPct val="114000"/>
              </a:lnSpc>
              <a:spcBef>
                <a:spcPts val="0"/>
              </a:spcBef>
              <a:spcAft>
                <a:spcPts val="600"/>
              </a:spcAft>
            </a:pPr>
            <a:r>
              <a:rPr lang="en-NZ" dirty="0"/>
              <a:t>side effects such as diarrhoea and nausea</a:t>
            </a:r>
          </a:p>
          <a:p>
            <a:pPr>
              <a:lnSpc>
                <a:spcPct val="114000"/>
              </a:lnSpc>
              <a:spcBef>
                <a:spcPts val="0"/>
              </a:spcBef>
              <a:spcAft>
                <a:spcPts val="600"/>
              </a:spcAft>
            </a:pPr>
            <a:r>
              <a:rPr lang="en-NZ" dirty="0"/>
              <a:t>allergic reactions</a:t>
            </a:r>
          </a:p>
          <a:p>
            <a:pPr>
              <a:lnSpc>
                <a:spcPct val="114000"/>
              </a:lnSpc>
              <a:spcBef>
                <a:spcPts val="0"/>
              </a:spcBef>
              <a:spcAft>
                <a:spcPts val="600"/>
              </a:spcAft>
            </a:pPr>
            <a:r>
              <a:rPr lang="en-NZ" dirty="0"/>
              <a:t>harmful interactions with other medicines</a:t>
            </a:r>
          </a:p>
          <a:p>
            <a:pPr>
              <a:lnSpc>
                <a:spcPct val="114000"/>
              </a:lnSpc>
              <a:spcBef>
                <a:spcPts val="0"/>
              </a:spcBef>
              <a:spcAft>
                <a:spcPts val="600"/>
              </a:spcAft>
            </a:pPr>
            <a:r>
              <a:rPr lang="en-NZ" dirty="0"/>
              <a:t>impaired kidney function</a:t>
            </a:r>
          </a:p>
          <a:p>
            <a:pPr>
              <a:lnSpc>
                <a:spcPct val="114000"/>
              </a:lnSpc>
              <a:spcBef>
                <a:spcPts val="0"/>
              </a:spcBef>
              <a:spcAft>
                <a:spcPts val="600"/>
              </a:spcAft>
            </a:pPr>
            <a:r>
              <a:rPr lang="en-NZ" dirty="0"/>
              <a:t>increased risk for UTI</a:t>
            </a:r>
          </a:p>
          <a:p>
            <a:pPr>
              <a:lnSpc>
                <a:spcPct val="114000"/>
              </a:lnSpc>
              <a:spcBef>
                <a:spcPts val="0"/>
              </a:spcBef>
              <a:spcAft>
                <a:spcPts val="600"/>
              </a:spcAft>
            </a:pPr>
            <a:r>
              <a:rPr lang="en-NZ" dirty="0"/>
              <a:t>death of friendly bacteria in the gut (microbiome).</a:t>
            </a:r>
          </a:p>
        </p:txBody>
      </p:sp>
    </p:spTree>
    <p:extLst>
      <p:ext uri="{BB962C8B-B14F-4D97-AF65-F5344CB8AC3E}">
        <p14:creationId xmlns:p14="http://schemas.microsoft.com/office/powerpoint/2010/main" val="2858650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ECE833-E0CB-4BD1-9C12-56308E73072A}"/>
              </a:ext>
            </a:extLst>
          </p:cNvPr>
          <p:cNvSpPr txBox="1">
            <a:spLocks/>
          </p:cNvSpPr>
          <p:nvPr/>
        </p:nvSpPr>
        <p:spPr>
          <a:xfrm>
            <a:off x="611713" y="914401"/>
            <a:ext cx="10972800" cy="1170452"/>
          </a:xfrm>
          <a:prstGeom prst="rect">
            <a:avLst/>
          </a:prstGeom>
        </p:spPr>
        <p:txBody>
          <a:bodyPr/>
          <a:lstStyle>
            <a:lvl1pPr algn="ctr" defTabSz="457200" rtl="0" eaLnBrk="1" fontAlgn="base" hangingPunct="1">
              <a:spcBef>
                <a:spcPct val="0"/>
              </a:spcBef>
              <a:spcAft>
                <a:spcPct val="0"/>
              </a:spcAft>
              <a:defRPr sz="4000" b="1" kern="1200">
                <a:solidFill>
                  <a:schemeClr val="tx2"/>
                </a:solidFill>
                <a:latin typeface="Arial" panose="020B0604020202020204" pitchFamily="34" charset="0"/>
                <a:ea typeface="ＭＳ Ｐゴシック" pitchFamily="-65"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9pPr>
          </a:lstStyle>
          <a:p>
            <a:pPr algn="l"/>
            <a:endParaRPr lang="en-NZ" sz="4800" dirty="0"/>
          </a:p>
        </p:txBody>
      </p:sp>
      <p:sp>
        <p:nvSpPr>
          <p:cNvPr id="5" name="Content Placeholder 3">
            <a:extLst>
              <a:ext uri="{FF2B5EF4-FFF2-40B4-BE49-F238E27FC236}">
                <a16:creationId xmlns:a16="http://schemas.microsoft.com/office/drawing/2014/main" id="{34E4BD57-333A-4598-938D-00C0CE341CFD}"/>
              </a:ext>
            </a:extLst>
          </p:cNvPr>
          <p:cNvSpPr txBox="1">
            <a:spLocks/>
          </p:cNvSpPr>
          <p:nvPr/>
        </p:nvSpPr>
        <p:spPr>
          <a:xfrm>
            <a:off x="757279" y="1796819"/>
            <a:ext cx="10972800" cy="3991339"/>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000" kern="1200">
                <a:solidFill>
                  <a:schemeClr val="tx1"/>
                </a:solidFill>
                <a:latin typeface="Arial" panose="020B0604020202020204" pitchFamily="34" charset="0"/>
                <a:ea typeface="ＭＳ Ｐゴシック" pitchFamily="-65" charset="-128"/>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sz="2600" kern="1200">
                <a:solidFill>
                  <a:schemeClr val="tx1"/>
                </a:solidFill>
                <a:latin typeface="Arial" panose="020B0604020202020204" pitchFamily="34" charset="0"/>
                <a:ea typeface="ＭＳ Ｐゴシック" pitchFamily="-65" charset="-128"/>
                <a:cs typeface="Arial" panose="020B0604020202020204" pitchFamily="34" charset="0"/>
              </a:defRPr>
            </a:lvl2pPr>
            <a:lvl3pPr marL="1143000" indent="-22860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pitchFamily="-65" charset="-128"/>
                <a:cs typeface="Arial" panose="020B0604020202020204" pitchFamily="34" charset="0"/>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NZ" sz="2667" dirty="0"/>
          </a:p>
        </p:txBody>
      </p:sp>
      <p:sp>
        <p:nvSpPr>
          <p:cNvPr id="2" name="Title 1">
            <a:extLst>
              <a:ext uri="{FF2B5EF4-FFF2-40B4-BE49-F238E27FC236}">
                <a16:creationId xmlns:a16="http://schemas.microsoft.com/office/drawing/2014/main" id="{A4E8E2D5-0E7A-E2EE-1D88-F08FF1357DC6}"/>
              </a:ext>
            </a:extLst>
          </p:cNvPr>
          <p:cNvSpPr>
            <a:spLocks noGrp="1"/>
          </p:cNvSpPr>
          <p:nvPr>
            <p:ph type="title"/>
          </p:nvPr>
        </p:nvSpPr>
        <p:spPr/>
        <p:txBody>
          <a:bodyPr>
            <a:normAutofit/>
          </a:bodyPr>
          <a:lstStyle/>
          <a:p>
            <a:r>
              <a:rPr lang="en-NZ" sz="3600" dirty="0"/>
              <a:t>AMR</a:t>
            </a:r>
          </a:p>
        </p:txBody>
      </p:sp>
      <p:sp>
        <p:nvSpPr>
          <p:cNvPr id="4" name="Content Placeholder 3">
            <a:extLst>
              <a:ext uri="{FF2B5EF4-FFF2-40B4-BE49-F238E27FC236}">
                <a16:creationId xmlns:a16="http://schemas.microsoft.com/office/drawing/2014/main" id="{8C975118-8BE4-A681-FD66-F1BF92DDD5C7}"/>
              </a:ext>
            </a:extLst>
          </p:cNvPr>
          <p:cNvSpPr>
            <a:spLocks noGrp="1"/>
          </p:cNvSpPr>
          <p:nvPr>
            <p:ph sz="half" idx="1"/>
          </p:nvPr>
        </p:nvSpPr>
        <p:spPr>
          <a:xfrm>
            <a:off x="838199" y="1825625"/>
            <a:ext cx="9648825" cy="4351338"/>
          </a:xfrm>
        </p:spPr>
        <p:txBody>
          <a:bodyPr>
            <a:noAutofit/>
          </a:bodyPr>
          <a:lstStyle/>
          <a:p>
            <a:pPr marL="0" indent="0">
              <a:lnSpc>
                <a:spcPct val="114000"/>
              </a:lnSpc>
              <a:spcBef>
                <a:spcPts val="0"/>
              </a:spcBef>
              <a:spcAft>
                <a:spcPts val="600"/>
              </a:spcAft>
              <a:buNone/>
            </a:pPr>
            <a:r>
              <a:rPr lang="en-NZ" sz="2400" dirty="0">
                <a:cs typeface="Arial" panose="020B0604020202020204" pitchFamily="34" charset="0"/>
              </a:rPr>
              <a:t>AMR happens when bacteria, viruses, fungi and parasites change over time (‘mutate’) and no longer respond to medicines. This makes infections harder to treat and increases the risk of disease spread, severe illness and death.</a:t>
            </a:r>
          </a:p>
        </p:txBody>
      </p:sp>
      <p:grpSp>
        <p:nvGrpSpPr>
          <p:cNvPr id="6" name="Group 5">
            <a:extLst>
              <a:ext uri="{FF2B5EF4-FFF2-40B4-BE49-F238E27FC236}">
                <a16:creationId xmlns:a16="http://schemas.microsoft.com/office/drawing/2014/main" id="{3CB2A60A-AF97-2ABF-BDD8-B710B693C7C2}"/>
              </a:ext>
            </a:extLst>
          </p:cNvPr>
          <p:cNvGrpSpPr/>
          <p:nvPr/>
        </p:nvGrpSpPr>
        <p:grpSpPr>
          <a:xfrm>
            <a:off x="1382439" y="3628965"/>
            <a:ext cx="8299233" cy="2617749"/>
            <a:chOff x="1382439" y="3819465"/>
            <a:chExt cx="8299233" cy="2617749"/>
          </a:xfrm>
        </p:grpSpPr>
        <p:pic>
          <p:nvPicPr>
            <p:cNvPr id="8" name="Picture 7">
              <a:extLst>
                <a:ext uri="{FF2B5EF4-FFF2-40B4-BE49-F238E27FC236}">
                  <a16:creationId xmlns:a16="http://schemas.microsoft.com/office/drawing/2014/main" id="{57A72D1C-1B99-4388-BB97-EBA9BB4AD9F6}"/>
                </a:ext>
              </a:extLst>
            </p:cNvPr>
            <p:cNvPicPr>
              <a:picLocks noChangeAspect="1"/>
            </p:cNvPicPr>
            <p:nvPr/>
          </p:nvPicPr>
          <p:blipFill rotWithShape="1">
            <a:blip r:embed="rId3"/>
            <a:srcRect b="31480"/>
            <a:stretch/>
          </p:blipFill>
          <p:spPr>
            <a:xfrm>
              <a:off x="1382439" y="3819465"/>
              <a:ext cx="8299233" cy="1895535"/>
            </a:xfrm>
            <a:prstGeom prst="rect">
              <a:avLst/>
            </a:prstGeom>
          </p:spPr>
        </p:pic>
        <p:sp>
          <p:nvSpPr>
            <p:cNvPr id="7" name="Content Placeholder 3">
              <a:extLst>
                <a:ext uri="{FF2B5EF4-FFF2-40B4-BE49-F238E27FC236}">
                  <a16:creationId xmlns:a16="http://schemas.microsoft.com/office/drawing/2014/main" id="{D27AE65A-B5E0-0D79-F1B4-45CB3DD46B46}"/>
                </a:ext>
              </a:extLst>
            </p:cNvPr>
            <p:cNvSpPr txBox="1">
              <a:spLocks/>
            </p:cNvSpPr>
            <p:nvPr/>
          </p:nvSpPr>
          <p:spPr>
            <a:xfrm>
              <a:off x="1442764" y="5656605"/>
              <a:ext cx="1756049" cy="7806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NZ" sz="1200" b="1" dirty="0">
                  <a:solidFill>
                    <a:srgbClr val="004DA8"/>
                  </a:solidFill>
                  <a:cs typeface="Arial" panose="020B0604020202020204" pitchFamily="34" charset="0"/>
                </a:rPr>
                <a:t>High number of bacteria. A few are resistant to antibiotics.</a:t>
              </a:r>
            </a:p>
          </p:txBody>
        </p:sp>
        <p:sp>
          <p:nvSpPr>
            <p:cNvPr id="9" name="Content Placeholder 3">
              <a:extLst>
                <a:ext uri="{FF2B5EF4-FFF2-40B4-BE49-F238E27FC236}">
                  <a16:creationId xmlns:a16="http://schemas.microsoft.com/office/drawing/2014/main" id="{8DD2E63E-BF91-29B1-6DC1-0D5ADA2C5C17}"/>
                </a:ext>
              </a:extLst>
            </p:cNvPr>
            <p:cNvSpPr txBox="1">
              <a:spLocks/>
            </p:cNvSpPr>
            <p:nvPr/>
          </p:nvSpPr>
          <p:spPr>
            <a:xfrm>
              <a:off x="3565614" y="5656605"/>
              <a:ext cx="1756049" cy="7806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NZ" sz="1200" b="1" dirty="0">
                  <a:solidFill>
                    <a:srgbClr val="004DA8"/>
                  </a:solidFill>
                  <a:cs typeface="Arial" panose="020B0604020202020204" pitchFamily="34" charset="0"/>
                </a:rPr>
                <a:t>Antibiotics kill bacteria causing the illness, as well as good bacteria protecting the body from infection.</a:t>
              </a:r>
            </a:p>
          </p:txBody>
        </p:sp>
        <p:sp>
          <p:nvSpPr>
            <p:cNvPr id="10" name="Content Placeholder 3">
              <a:extLst>
                <a:ext uri="{FF2B5EF4-FFF2-40B4-BE49-F238E27FC236}">
                  <a16:creationId xmlns:a16="http://schemas.microsoft.com/office/drawing/2014/main" id="{6549ECDD-B172-2C9B-4E50-3E4363F7A42C}"/>
                </a:ext>
              </a:extLst>
            </p:cNvPr>
            <p:cNvSpPr txBox="1">
              <a:spLocks/>
            </p:cNvSpPr>
            <p:nvPr/>
          </p:nvSpPr>
          <p:spPr>
            <a:xfrm>
              <a:off x="5492629" y="5656605"/>
              <a:ext cx="2063009" cy="7806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NZ" sz="1200" b="1" dirty="0">
                  <a:solidFill>
                    <a:srgbClr val="004DA8"/>
                  </a:solidFill>
                  <a:cs typeface="Arial" panose="020B0604020202020204" pitchFamily="34" charset="0"/>
                </a:rPr>
                <a:t>The resistant bacteria now have preferred conditions to grow and take over.</a:t>
              </a:r>
            </a:p>
          </p:txBody>
        </p:sp>
        <p:sp>
          <p:nvSpPr>
            <p:cNvPr id="11" name="Content Placeholder 3">
              <a:extLst>
                <a:ext uri="{FF2B5EF4-FFF2-40B4-BE49-F238E27FC236}">
                  <a16:creationId xmlns:a16="http://schemas.microsoft.com/office/drawing/2014/main" id="{137E1D7D-2655-CEFC-33EE-3229B089033F}"/>
                </a:ext>
              </a:extLst>
            </p:cNvPr>
            <p:cNvSpPr txBox="1">
              <a:spLocks/>
            </p:cNvSpPr>
            <p:nvPr/>
          </p:nvSpPr>
          <p:spPr>
            <a:xfrm>
              <a:off x="7604021" y="5656605"/>
              <a:ext cx="2063009" cy="7806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NZ" sz="1200" b="1" dirty="0">
                  <a:solidFill>
                    <a:srgbClr val="004DA8"/>
                  </a:solidFill>
                  <a:cs typeface="Arial" panose="020B0604020202020204" pitchFamily="34" charset="0"/>
                </a:rPr>
                <a:t>Bacteria can even transfer their drug resistance to other bacteria, causing more problems.</a:t>
              </a:r>
            </a:p>
          </p:txBody>
        </p:sp>
      </p:grpSp>
    </p:spTree>
    <p:extLst>
      <p:ext uri="{BB962C8B-B14F-4D97-AF65-F5344CB8AC3E}">
        <p14:creationId xmlns:p14="http://schemas.microsoft.com/office/powerpoint/2010/main" val="4080954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ECE833-E0CB-4BD1-9C12-56308E73072A}"/>
              </a:ext>
            </a:extLst>
          </p:cNvPr>
          <p:cNvSpPr txBox="1">
            <a:spLocks/>
          </p:cNvSpPr>
          <p:nvPr/>
        </p:nvSpPr>
        <p:spPr>
          <a:xfrm>
            <a:off x="611713" y="914401"/>
            <a:ext cx="10972800" cy="1170452"/>
          </a:xfrm>
          <a:prstGeom prst="rect">
            <a:avLst/>
          </a:prstGeom>
        </p:spPr>
        <p:txBody>
          <a:bodyPr/>
          <a:lstStyle>
            <a:lvl1pPr algn="ctr" defTabSz="457200" rtl="0" eaLnBrk="1" fontAlgn="base" hangingPunct="1">
              <a:spcBef>
                <a:spcPct val="0"/>
              </a:spcBef>
              <a:spcAft>
                <a:spcPct val="0"/>
              </a:spcAft>
              <a:defRPr sz="4000" b="1" kern="1200">
                <a:solidFill>
                  <a:schemeClr val="tx2"/>
                </a:solidFill>
                <a:latin typeface="Arial" panose="020B0604020202020204" pitchFamily="34" charset="0"/>
                <a:ea typeface="ＭＳ Ｐゴシック" pitchFamily="-65"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9pPr>
          </a:lstStyle>
          <a:p>
            <a:pPr algn="l"/>
            <a:endParaRPr lang="en-NZ" sz="4800" dirty="0"/>
          </a:p>
        </p:txBody>
      </p:sp>
      <p:sp>
        <p:nvSpPr>
          <p:cNvPr id="6" name="Title 2">
            <a:extLst>
              <a:ext uri="{FF2B5EF4-FFF2-40B4-BE49-F238E27FC236}">
                <a16:creationId xmlns:a16="http://schemas.microsoft.com/office/drawing/2014/main" id="{757372CC-C6BE-458D-9DA4-EB7AD25BC2BB}"/>
              </a:ext>
            </a:extLst>
          </p:cNvPr>
          <p:cNvSpPr txBox="1">
            <a:spLocks/>
          </p:cNvSpPr>
          <p:nvPr/>
        </p:nvSpPr>
        <p:spPr>
          <a:xfrm>
            <a:off x="819012" y="914401"/>
            <a:ext cx="10972800" cy="1170452"/>
          </a:xfrm>
          <a:prstGeom prst="rect">
            <a:avLst/>
          </a:prstGeom>
        </p:spPr>
        <p:txBody>
          <a:bodyPr/>
          <a:lstStyle>
            <a:lvl1pPr algn="ctr" defTabSz="457200" rtl="0" eaLnBrk="1" fontAlgn="base" hangingPunct="1">
              <a:spcBef>
                <a:spcPct val="0"/>
              </a:spcBef>
              <a:spcAft>
                <a:spcPct val="0"/>
              </a:spcAft>
              <a:defRPr sz="4000" b="1" kern="1200">
                <a:solidFill>
                  <a:schemeClr val="tx2"/>
                </a:solidFill>
                <a:latin typeface="Arial" panose="020B0604020202020204" pitchFamily="34" charset="0"/>
                <a:ea typeface="ＭＳ Ｐゴシック" pitchFamily="-65"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9pPr>
          </a:lstStyle>
          <a:p>
            <a:pPr algn="l"/>
            <a:r>
              <a:rPr lang="mi-NZ" sz="4800" dirty="0"/>
              <a:t> </a:t>
            </a:r>
            <a:endParaRPr lang="en-NZ" sz="4800" dirty="0"/>
          </a:p>
        </p:txBody>
      </p:sp>
      <p:grpSp>
        <p:nvGrpSpPr>
          <p:cNvPr id="18" name="Group 17">
            <a:extLst>
              <a:ext uri="{FF2B5EF4-FFF2-40B4-BE49-F238E27FC236}">
                <a16:creationId xmlns:a16="http://schemas.microsoft.com/office/drawing/2014/main" id="{1C67DCE5-E7FC-4182-937E-B7BCE0583780}"/>
              </a:ext>
            </a:extLst>
          </p:cNvPr>
          <p:cNvGrpSpPr/>
          <p:nvPr/>
        </p:nvGrpSpPr>
        <p:grpSpPr>
          <a:xfrm>
            <a:off x="3841750" y="245639"/>
            <a:ext cx="6113128" cy="6366722"/>
            <a:chOff x="2286000" y="88640"/>
            <a:chExt cx="4917426" cy="5054860"/>
          </a:xfrm>
        </p:grpSpPr>
        <p:pic>
          <p:nvPicPr>
            <p:cNvPr id="15" name="Picture 14">
              <a:extLst>
                <a:ext uri="{FF2B5EF4-FFF2-40B4-BE49-F238E27FC236}">
                  <a16:creationId xmlns:a16="http://schemas.microsoft.com/office/drawing/2014/main" id="{2D15E2FD-8958-434E-99E6-D5E9455B2865}"/>
                </a:ext>
              </a:extLst>
            </p:cNvPr>
            <p:cNvPicPr>
              <a:picLocks noChangeAspect="1"/>
            </p:cNvPicPr>
            <p:nvPr/>
          </p:nvPicPr>
          <p:blipFill rotWithShape="1">
            <a:blip r:embed="rId3"/>
            <a:srcRect r="2958"/>
            <a:stretch/>
          </p:blipFill>
          <p:spPr>
            <a:xfrm>
              <a:off x="2513802" y="88640"/>
              <a:ext cx="4689624" cy="5054860"/>
            </a:xfrm>
            <a:prstGeom prst="rect">
              <a:avLst/>
            </a:prstGeom>
          </p:spPr>
        </p:pic>
        <p:sp>
          <p:nvSpPr>
            <p:cNvPr id="17" name="Rectangle 16">
              <a:extLst>
                <a:ext uri="{FF2B5EF4-FFF2-40B4-BE49-F238E27FC236}">
                  <a16:creationId xmlns:a16="http://schemas.microsoft.com/office/drawing/2014/main" id="{1779BC8C-8261-42ED-B74D-8D57DF785CCD}"/>
                </a:ext>
              </a:extLst>
            </p:cNvPr>
            <p:cNvSpPr/>
            <p:nvPr/>
          </p:nvSpPr>
          <p:spPr>
            <a:xfrm>
              <a:off x="2286000" y="4771304"/>
              <a:ext cx="1183341" cy="372196"/>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NZ" sz="2400" dirty="0"/>
            </a:p>
          </p:txBody>
        </p:sp>
      </p:grpSp>
      <p:sp>
        <p:nvSpPr>
          <p:cNvPr id="5" name="Content Placeholder 3">
            <a:extLst>
              <a:ext uri="{FF2B5EF4-FFF2-40B4-BE49-F238E27FC236}">
                <a16:creationId xmlns:a16="http://schemas.microsoft.com/office/drawing/2014/main" id="{34E4BD57-333A-4598-938D-00C0CE341CFD}"/>
              </a:ext>
            </a:extLst>
          </p:cNvPr>
          <p:cNvSpPr txBox="1">
            <a:spLocks/>
          </p:cNvSpPr>
          <p:nvPr/>
        </p:nvSpPr>
        <p:spPr>
          <a:xfrm>
            <a:off x="852119" y="1100529"/>
            <a:ext cx="11106567" cy="832273"/>
          </a:xfrm>
          <a:prstGeom prst="rect">
            <a:avLst/>
          </a:prstGeom>
        </p:spPr>
        <p:txBody>
          <a:bodyPr/>
          <a:lstStyle>
            <a:defPPr>
              <a:defRPr lang="en-US"/>
            </a:defPPr>
            <a:lvl1pPr defTabSz="457200" fontAlgn="base">
              <a:spcBef>
                <a:spcPct val="0"/>
              </a:spcBef>
              <a:spcAft>
                <a:spcPct val="0"/>
              </a:spcAft>
              <a:defRPr sz="4800" b="1">
                <a:solidFill>
                  <a:schemeClr val="tx2"/>
                </a:solidFill>
                <a:latin typeface="Arial" panose="020B0604020202020204" pitchFamily="34" charset="0"/>
                <a:ea typeface="ＭＳ Ｐゴシック" pitchFamily="-65" charset="-128"/>
                <a:cs typeface="Arial" panose="020B0604020202020204" pitchFamily="34" charset="0"/>
              </a:defRPr>
            </a:lvl1pPr>
            <a:lvl2pPr algn="ctr" defTabSz="457200" fontAlgn="base">
              <a:spcBef>
                <a:spcPct val="0"/>
              </a:spcBef>
              <a:spcAft>
                <a:spcPct val="0"/>
              </a:spcAft>
              <a:defRPr sz="4400">
                <a:latin typeface="Calibri" charset="0"/>
                <a:ea typeface="ＭＳ Ｐゴシック" pitchFamily="-65" charset="-128"/>
                <a:cs typeface="ＭＳ Ｐゴシック" pitchFamily="-65" charset="-128"/>
              </a:defRPr>
            </a:lvl2pPr>
            <a:lvl3pPr algn="ctr" defTabSz="457200" fontAlgn="base">
              <a:spcBef>
                <a:spcPct val="0"/>
              </a:spcBef>
              <a:spcAft>
                <a:spcPct val="0"/>
              </a:spcAft>
              <a:defRPr sz="4400">
                <a:latin typeface="Calibri" charset="0"/>
                <a:ea typeface="ＭＳ Ｐゴシック" pitchFamily="-65" charset="-128"/>
                <a:cs typeface="ＭＳ Ｐゴシック" pitchFamily="-65" charset="-128"/>
              </a:defRPr>
            </a:lvl3pPr>
            <a:lvl4pPr algn="ctr" defTabSz="457200" fontAlgn="base">
              <a:spcBef>
                <a:spcPct val="0"/>
              </a:spcBef>
              <a:spcAft>
                <a:spcPct val="0"/>
              </a:spcAft>
              <a:defRPr sz="4400">
                <a:latin typeface="Calibri" charset="0"/>
                <a:ea typeface="ＭＳ Ｐゴシック" pitchFamily="-65" charset="-128"/>
                <a:cs typeface="ＭＳ Ｐゴシック" pitchFamily="-65" charset="-128"/>
              </a:defRPr>
            </a:lvl4pPr>
            <a:lvl5pPr algn="ctr" defTabSz="457200" fontAlgn="base">
              <a:spcBef>
                <a:spcPct val="0"/>
              </a:spcBef>
              <a:spcAft>
                <a:spcPct val="0"/>
              </a:spcAft>
              <a:defRPr sz="4400">
                <a:latin typeface="Calibri" charset="0"/>
                <a:ea typeface="ＭＳ Ｐゴシック" pitchFamily="-65" charset="-128"/>
                <a:cs typeface="ＭＳ Ｐゴシック" pitchFamily="-65" charset="-128"/>
              </a:defRPr>
            </a:lvl5pPr>
            <a:lvl6pPr marL="457200" algn="ctr" defTabSz="457200" fontAlgn="base">
              <a:spcBef>
                <a:spcPct val="0"/>
              </a:spcBef>
              <a:spcAft>
                <a:spcPct val="0"/>
              </a:spcAft>
              <a:defRPr sz="4400">
                <a:latin typeface="Calibri" charset="0"/>
                <a:ea typeface="ＭＳ Ｐゴシック" pitchFamily="-65" charset="-128"/>
                <a:cs typeface="ＭＳ Ｐゴシック" pitchFamily="-65" charset="-128"/>
              </a:defRPr>
            </a:lvl6pPr>
            <a:lvl7pPr marL="914400" algn="ctr" defTabSz="457200" fontAlgn="base">
              <a:spcBef>
                <a:spcPct val="0"/>
              </a:spcBef>
              <a:spcAft>
                <a:spcPct val="0"/>
              </a:spcAft>
              <a:defRPr sz="4400">
                <a:latin typeface="Calibri" charset="0"/>
                <a:ea typeface="ＭＳ Ｐゴシック" pitchFamily="-65" charset="-128"/>
                <a:cs typeface="ＭＳ Ｐゴシック" pitchFamily="-65" charset="-128"/>
              </a:defRPr>
            </a:lvl7pPr>
            <a:lvl8pPr marL="1371600" algn="ctr" defTabSz="457200" fontAlgn="base">
              <a:spcBef>
                <a:spcPct val="0"/>
              </a:spcBef>
              <a:spcAft>
                <a:spcPct val="0"/>
              </a:spcAft>
              <a:defRPr sz="4400">
                <a:latin typeface="Calibri" charset="0"/>
                <a:ea typeface="ＭＳ Ｐゴシック" pitchFamily="-65" charset="-128"/>
                <a:cs typeface="ＭＳ Ｐゴシック" pitchFamily="-65" charset="-128"/>
              </a:defRPr>
            </a:lvl8pPr>
            <a:lvl9pPr marL="1828800" algn="ctr" defTabSz="457200" fontAlgn="base">
              <a:spcBef>
                <a:spcPct val="0"/>
              </a:spcBef>
              <a:spcAft>
                <a:spcPct val="0"/>
              </a:spcAft>
              <a:defRPr sz="4400">
                <a:latin typeface="Calibri" charset="0"/>
                <a:ea typeface="ＭＳ Ｐゴシック" pitchFamily="-65" charset="-128"/>
                <a:cs typeface="ＭＳ Ｐゴシック" pitchFamily="-65" charset="-128"/>
              </a:defRPr>
            </a:lvl9pPr>
          </a:lstStyle>
          <a:p>
            <a:pPr defTabSz="914400">
              <a:lnSpc>
                <a:spcPct val="90000"/>
              </a:lnSpc>
            </a:pPr>
            <a:r>
              <a:rPr lang="en-NZ" sz="3600" dirty="0">
                <a:latin typeface="+mj-lt"/>
                <a:ea typeface="+mj-ea"/>
                <a:cs typeface="+mj-cs"/>
              </a:rPr>
              <a:t>Antibiotic overuse</a:t>
            </a:r>
            <a:br>
              <a:rPr lang="en-NZ" sz="3600" dirty="0">
                <a:latin typeface="+mj-lt"/>
                <a:ea typeface="+mj-ea"/>
                <a:cs typeface="+mj-cs"/>
              </a:rPr>
            </a:br>
            <a:r>
              <a:rPr lang="en-NZ" sz="3600" dirty="0">
                <a:latin typeface="+mj-lt"/>
                <a:ea typeface="+mj-ea"/>
                <a:cs typeface="+mj-cs"/>
              </a:rPr>
              <a:t>puts us all at risk</a:t>
            </a:r>
          </a:p>
        </p:txBody>
      </p:sp>
      <p:pic>
        <p:nvPicPr>
          <p:cNvPr id="8" name="Picture 7">
            <a:extLst>
              <a:ext uri="{FF2B5EF4-FFF2-40B4-BE49-F238E27FC236}">
                <a16:creationId xmlns:a16="http://schemas.microsoft.com/office/drawing/2014/main" id="{E1CDDD8D-A76E-F094-101D-9D9587A8F605}"/>
              </a:ext>
            </a:extLst>
          </p:cNvPr>
          <p:cNvPicPr>
            <a:picLocks noChangeAspect="1"/>
          </p:cNvPicPr>
          <p:nvPr/>
        </p:nvPicPr>
        <p:blipFill rotWithShape="1">
          <a:blip r:embed="rId4"/>
          <a:srcRect l="4469" t="14571" r="14295" b="7116"/>
          <a:stretch/>
        </p:blipFill>
        <p:spPr>
          <a:xfrm>
            <a:off x="9954878" y="6033469"/>
            <a:ext cx="1815962" cy="654918"/>
          </a:xfrm>
          <a:prstGeom prst="rect">
            <a:avLst/>
          </a:prstGeom>
        </p:spPr>
      </p:pic>
    </p:spTree>
    <p:extLst>
      <p:ext uri="{BB962C8B-B14F-4D97-AF65-F5344CB8AC3E}">
        <p14:creationId xmlns:p14="http://schemas.microsoft.com/office/powerpoint/2010/main" val="3439074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ECE833-E0CB-4BD1-9C12-56308E73072A}"/>
              </a:ext>
            </a:extLst>
          </p:cNvPr>
          <p:cNvSpPr txBox="1">
            <a:spLocks/>
          </p:cNvSpPr>
          <p:nvPr/>
        </p:nvSpPr>
        <p:spPr>
          <a:xfrm>
            <a:off x="611713" y="914401"/>
            <a:ext cx="10972800" cy="1170452"/>
          </a:xfrm>
          <a:prstGeom prst="rect">
            <a:avLst/>
          </a:prstGeom>
        </p:spPr>
        <p:txBody>
          <a:bodyPr/>
          <a:lstStyle>
            <a:lvl1pPr algn="ctr" defTabSz="457200" rtl="0" eaLnBrk="1" fontAlgn="base" hangingPunct="1">
              <a:spcBef>
                <a:spcPct val="0"/>
              </a:spcBef>
              <a:spcAft>
                <a:spcPct val="0"/>
              </a:spcAft>
              <a:defRPr sz="4000" b="1" kern="1200">
                <a:solidFill>
                  <a:schemeClr val="tx2"/>
                </a:solidFill>
                <a:latin typeface="Arial" panose="020B0604020202020204" pitchFamily="34" charset="0"/>
                <a:ea typeface="ＭＳ Ｐゴシック" pitchFamily="-65"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9pPr>
          </a:lstStyle>
          <a:p>
            <a:pPr algn="l"/>
            <a:endParaRPr lang="en-NZ" sz="4800" dirty="0"/>
          </a:p>
        </p:txBody>
      </p:sp>
      <p:sp>
        <p:nvSpPr>
          <p:cNvPr id="6" name="Title 2">
            <a:extLst>
              <a:ext uri="{FF2B5EF4-FFF2-40B4-BE49-F238E27FC236}">
                <a16:creationId xmlns:a16="http://schemas.microsoft.com/office/drawing/2014/main" id="{757372CC-C6BE-458D-9DA4-EB7AD25BC2BB}"/>
              </a:ext>
            </a:extLst>
          </p:cNvPr>
          <p:cNvSpPr txBox="1">
            <a:spLocks/>
          </p:cNvSpPr>
          <p:nvPr/>
        </p:nvSpPr>
        <p:spPr>
          <a:xfrm>
            <a:off x="819012" y="914401"/>
            <a:ext cx="10972800" cy="1170452"/>
          </a:xfrm>
          <a:prstGeom prst="rect">
            <a:avLst/>
          </a:prstGeom>
        </p:spPr>
        <p:txBody>
          <a:bodyPr/>
          <a:lstStyle>
            <a:lvl1pPr algn="ctr" defTabSz="457200" rtl="0" eaLnBrk="1" fontAlgn="base" hangingPunct="1">
              <a:spcBef>
                <a:spcPct val="0"/>
              </a:spcBef>
              <a:spcAft>
                <a:spcPct val="0"/>
              </a:spcAft>
              <a:defRPr sz="4000" b="1" kern="1200">
                <a:solidFill>
                  <a:schemeClr val="tx2"/>
                </a:solidFill>
                <a:latin typeface="Arial" panose="020B0604020202020204" pitchFamily="34" charset="0"/>
                <a:ea typeface="ＭＳ Ｐゴシック" pitchFamily="-65"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9pPr>
          </a:lstStyle>
          <a:p>
            <a:pPr algn="l"/>
            <a:r>
              <a:rPr lang="mi-NZ" sz="4800" dirty="0"/>
              <a:t> </a:t>
            </a:r>
            <a:endParaRPr lang="en-NZ" sz="4800" dirty="0"/>
          </a:p>
        </p:txBody>
      </p:sp>
      <p:grpSp>
        <p:nvGrpSpPr>
          <p:cNvPr id="18" name="Group 17">
            <a:extLst>
              <a:ext uri="{FF2B5EF4-FFF2-40B4-BE49-F238E27FC236}">
                <a16:creationId xmlns:a16="http://schemas.microsoft.com/office/drawing/2014/main" id="{1C67DCE5-E7FC-4182-937E-B7BCE0583780}"/>
              </a:ext>
            </a:extLst>
          </p:cNvPr>
          <p:cNvGrpSpPr/>
          <p:nvPr/>
        </p:nvGrpSpPr>
        <p:grpSpPr>
          <a:xfrm>
            <a:off x="8533159" y="1714855"/>
            <a:ext cx="3291738" cy="3428290"/>
            <a:chOff x="2286000" y="88640"/>
            <a:chExt cx="4917426" cy="5054860"/>
          </a:xfrm>
        </p:grpSpPr>
        <p:pic>
          <p:nvPicPr>
            <p:cNvPr id="15" name="Picture 14">
              <a:extLst>
                <a:ext uri="{FF2B5EF4-FFF2-40B4-BE49-F238E27FC236}">
                  <a16:creationId xmlns:a16="http://schemas.microsoft.com/office/drawing/2014/main" id="{2D15E2FD-8958-434E-99E6-D5E9455B2865}"/>
                </a:ext>
              </a:extLst>
            </p:cNvPr>
            <p:cNvPicPr>
              <a:picLocks noChangeAspect="1"/>
            </p:cNvPicPr>
            <p:nvPr/>
          </p:nvPicPr>
          <p:blipFill rotWithShape="1">
            <a:blip r:embed="rId3"/>
            <a:srcRect r="2958"/>
            <a:stretch/>
          </p:blipFill>
          <p:spPr>
            <a:xfrm>
              <a:off x="2513802" y="88640"/>
              <a:ext cx="4689624" cy="5054860"/>
            </a:xfrm>
            <a:prstGeom prst="rect">
              <a:avLst/>
            </a:prstGeom>
          </p:spPr>
        </p:pic>
        <p:sp>
          <p:nvSpPr>
            <p:cNvPr id="17" name="Rectangle 16">
              <a:extLst>
                <a:ext uri="{FF2B5EF4-FFF2-40B4-BE49-F238E27FC236}">
                  <a16:creationId xmlns:a16="http://schemas.microsoft.com/office/drawing/2014/main" id="{1779BC8C-8261-42ED-B74D-8D57DF785CCD}"/>
                </a:ext>
              </a:extLst>
            </p:cNvPr>
            <p:cNvSpPr/>
            <p:nvPr/>
          </p:nvSpPr>
          <p:spPr>
            <a:xfrm>
              <a:off x="2286000" y="4771304"/>
              <a:ext cx="1183341" cy="372196"/>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NZ" sz="2400" dirty="0"/>
            </a:p>
          </p:txBody>
        </p:sp>
      </p:grpSp>
      <p:sp>
        <p:nvSpPr>
          <p:cNvPr id="5" name="Content Placeholder 3">
            <a:extLst>
              <a:ext uri="{FF2B5EF4-FFF2-40B4-BE49-F238E27FC236}">
                <a16:creationId xmlns:a16="http://schemas.microsoft.com/office/drawing/2014/main" id="{34E4BD57-333A-4598-938D-00C0CE341CFD}"/>
              </a:ext>
            </a:extLst>
          </p:cNvPr>
          <p:cNvSpPr txBox="1">
            <a:spLocks/>
          </p:cNvSpPr>
          <p:nvPr/>
        </p:nvSpPr>
        <p:spPr>
          <a:xfrm>
            <a:off x="854837" y="1103881"/>
            <a:ext cx="11106567" cy="832273"/>
          </a:xfrm>
          <a:prstGeom prst="rect">
            <a:avLst/>
          </a:prstGeom>
        </p:spPr>
        <p:txBody>
          <a:bodyPr/>
          <a:lstStyle>
            <a:defPPr>
              <a:defRPr lang="en-US"/>
            </a:defPPr>
            <a:lvl1pPr defTabSz="457200" fontAlgn="base">
              <a:spcBef>
                <a:spcPct val="0"/>
              </a:spcBef>
              <a:spcAft>
                <a:spcPct val="0"/>
              </a:spcAft>
              <a:defRPr sz="4800" b="1">
                <a:solidFill>
                  <a:schemeClr val="tx2"/>
                </a:solidFill>
                <a:latin typeface="Arial" panose="020B0604020202020204" pitchFamily="34" charset="0"/>
                <a:ea typeface="ＭＳ Ｐゴシック" pitchFamily="-65" charset="-128"/>
                <a:cs typeface="Arial" panose="020B0604020202020204" pitchFamily="34" charset="0"/>
              </a:defRPr>
            </a:lvl1pPr>
            <a:lvl2pPr algn="ctr" defTabSz="457200" fontAlgn="base">
              <a:spcBef>
                <a:spcPct val="0"/>
              </a:spcBef>
              <a:spcAft>
                <a:spcPct val="0"/>
              </a:spcAft>
              <a:defRPr sz="4400">
                <a:latin typeface="Calibri" charset="0"/>
                <a:ea typeface="ＭＳ Ｐゴシック" pitchFamily="-65" charset="-128"/>
                <a:cs typeface="ＭＳ Ｐゴシック" pitchFamily="-65" charset="-128"/>
              </a:defRPr>
            </a:lvl2pPr>
            <a:lvl3pPr algn="ctr" defTabSz="457200" fontAlgn="base">
              <a:spcBef>
                <a:spcPct val="0"/>
              </a:spcBef>
              <a:spcAft>
                <a:spcPct val="0"/>
              </a:spcAft>
              <a:defRPr sz="4400">
                <a:latin typeface="Calibri" charset="0"/>
                <a:ea typeface="ＭＳ Ｐゴシック" pitchFamily="-65" charset="-128"/>
                <a:cs typeface="ＭＳ Ｐゴシック" pitchFamily="-65" charset="-128"/>
              </a:defRPr>
            </a:lvl3pPr>
            <a:lvl4pPr algn="ctr" defTabSz="457200" fontAlgn="base">
              <a:spcBef>
                <a:spcPct val="0"/>
              </a:spcBef>
              <a:spcAft>
                <a:spcPct val="0"/>
              </a:spcAft>
              <a:defRPr sz="4400">
                <a:latin typeface="Calibri" charset="0"/>
                <a:ea typeface="ＭＳ Ｐゴシック" pitchFamily="-65" charset="-128"/>
                <a:cs typeface="ＭＳ Ｐゴシック" pitchFamily="-65" charset="-128"/>
              </a:defRPr>
            </a:lvl4pPr>
            <a:lvl5pPr algn="ctr" defTabSz="457200" fontAlgn="base">
              <a:spcBef>
                <a:spcPct val="0"/>
              </a:spcBef>
              <a:spcAft>
                <a:spcPct val="0"/>
              </a:spcAft>
              <a:defRPr sz="4400">
                <a:latin typeface="Calibri" charset="0"/>
                <a:ea typeface="ＭＳ Ｐゴシック" pitchFamily="-65" charset="-128"/>
                <a:cs typeface="ＭＳ Ｐゴシック" pitchFamily="-65" charset="-128"/>
              </a:defRPr>
            </a:lvl5pPr>
            <a:lvl6pPr marL="457200" algn="ctr" defTabSz="457200" fontAlgn="base">
              <a:spcBef>
                <a:spcPct val="0"/>
              </a:spcBef>
              <a:spcAft>
                <a:spcPct val="0"/>
              </a:spcAft>
              <a:defRPr sz="4400">
                <a:latin typeface="Calibri" charset="0"/>
                <a:ea typeface="ＭＳ Ｐゴシック" pitchFamily="-65" charset="-128"/>
                <a:cs typeface="ＭＳ Ｐゴシック" pitchFamily="-65" charset="-128"/>
              </a:defRPr>
            </a:lvl6pPr>
            <a:lvl7pPr marL="914400" algn="ctr" defTabSz="457200" fontAlgn="base">
              <a:spcBef>
                <a:spcPct val="0"/>
              </a:spcBef>
              <a:spcAft>
                <a:spcPct val="0"/>
              </a:spcAft>
              <a:defRPr sz="4400">
                <a:latin typeface="Calibri" charset="0"/>
                <a:ea typeface="ＭＳ Ｐゴシック" pitchFamily="-65" charset="-128"/>
                <a:cs typeface="ＭＳ Ｐゴシック" pitchFamily="-65" charset="-128"/>
              </a:defRPr>
            </a:lvl7pPr>
            <a:lvl8pPr marL="1371600" algn="ctr" defTabSz="457200" fontAlgn="base">
              <a:spcBef>
                <a:spcPct val="0"/>
              </a:spcBef>
              <a:spcAft>
                <a:spcPct val="0"/>
              </a:spcAft>
              <a:defRPr sz="4400">
                <a:latin typeface="Calibri" charset="0"/>
                <a:ea typeface="ＭＳ Ｐゴシック" pitchFamily="-65" charset="-128"/>
                <a:cs typeface="ＭＳ Ｐゴシック" pitchFamily="-65" charset="-128"/>
              </a:defRPr>
            </a:lvl8pPr>
            <a:lvl9pPr marL="1828800" algn="ctr" defTabSz="457200" fontAlgn="base">
              <a:spcBef>
                <a:spcPct val="0"/>
              </a:spcBef>
              <a:spcAft>
                <a:spcPct val="0"/>
              </a:spcAft>
              <a:defRPr sz="4400">
                <a:latin typeface="Calibri" charset="0"/>
                <a:ea typeface="ＭＳ Ｐゴシック" pitchFamily="-65" charset="-128"/>
                <a:cs typeface="ＭＳ Ｐゴシック" pitchFamily="-65" charset="-128"/>
              </a:defRPr>
            </a:lvl9pPr>
          </a:lstStyle>
          <a:p>
            <a:pPr defTabSz="914400">
              <a:lnSpc>
                <a:spcPct val="90000"/>
              </a:lnSpc>
            </a:pPr>
            <a:r>
              <a:rPr lang="en-NZ" sz="3600" dirty="0">
                <a:latin typeface="+mj-lt"/>
                <a:ea typeface="+mj-ea"/>
                <a:cs typeface="+mj-cs"/>
              </a:rPr>
              <a:t>Antibiotic overuse puts us all at risk</a:t>
            </a:r>
          </a:p>
        </p:txBody>
      </p:sp>
      <p:sp>
        <p:nvSpPr>
          <p:cNvPr id="11" name="Rectangle 10">
            <a:extLst>
              <a:ext uri="{FF2B5EF4-FFF2-40B4-BE49-F238E27FC236}">
                <a16:creationId xmlns:a16="http://schemas.microsoft.com/office/drawing/2014/main" id="{1F07CB2B-EF9B-4559-A3F6-38E0E38C906A}"/>
              </a:ext>
            </a:extLst>
          </p:cNvPr>
          <p:cNvSpPr/>
          <p:nvPr/>
        </p:nvSpPr>
        <p:spPr>
          <a:xfrm>
            <a:off x="852097" y="1759447"/>
            <a:ext cx="8016919" cy="4699492"/>
          </a:xfrm>
          <a:prstGeom prst="rect">
            <a:avLst/>
          </a:prstGeom>
        </p:spPr>
        <p:txBody>
          <a:bodyPr wrap="square">
            <a:spAutoFit/>
          </a:bodyPr>
          <a:lstStyle/>
          <a:p>
            <a:pPr marL="228600" indent="-228600">
              <a:lnSpc>
                <a:spcPct val="114000"/>
              </a:lnSpc>
              <a:spcAft>
                <a:spcPts val="600"/>
              </a:spcAft>
              <a:buClr>
                <a:srgbClr val="7030A0"/>
              </a:buClr>
              <a:buFont typeface="Arial" panose="020B0604020202020204" pitchFamily="34" charset="0"/>
              <a:buChar char="•"/>
            </a:pPr>
            <a:r>
              <a:rPr lang="en-NZ" sz="2400" dirty="0"/>
              <a:t>AMR is a global problem that affects everyone.</a:t>
            </a:r>
          </a:p>
          <a:p>
            <a:pPr marL="228600" indent="-228600">
              <a:lnSpc>
                <a:spcPct val="114000"/>
              </a:lnSpc>
              <a:spcAft>
                <a:spcPts val="600"/>
              </a:spcAft>
              <a:buClr>
                <a:srgbClr val="7030A0"/>
              </a:buClr>
              <a:buFont typeface="Arial" panose="020B0604020202020204" pitchFamily="34" charset="0"/>
              <a:buChar char="•"/>
            </a:pPr>
            <a:r>
              <a:rPr lang="en-NZ" sz="2400" dirty="0"/>
              <a:t>The New Zealand AMR action plan includes strategies to ‘keep antibiotics working’.</a:t>
            </a:r>
          </a:p>
          <a:p>
            <a:pPr marL="228600" indent="-228600">
              <a:lnSpc>
                <a:spcPct val="114000"/>
              </a:lnSpc>
              <a:spcAft>
                <a:spcPts val="600"/>
              </a:spcAft>
              <a:buClr>
                <a:srgbClr val="7030A0"/>
              </a:buClr>
              <a:buFont typeface="Arial" panose="020B0604020202020204" pitchFamily="34" charset="0"/>
              <a:buChar char="•"/>
            </a:pPr>
            <a:r>
              <a:rPr lang="en-NZ" sz="2400" dirty="0"/>
              <a:t>The Ngā </a:t>
            </a:r>
            <a:r>
              <a:rPr lang="en-NZ" sz="2400" dirty="0" err="1"/>
              <a:t>paerewa</a:t>
            </a:r>
            <a:r>
              <a:rPr lang="en-NZ" sz="2400" dirty="0"/>
              <a:t> Health and disability services standard</a:t>
            </a:r>
            <a:br>
              <a:rPr lang="en-NZ" sz="2400" dirty="0"/>
            </a:br>
            <a:r>
              <a:rPr lang="en-NZ" sz="2400" dirty="0"/>
              <a:t>will require ARC to monitor resistant infections.</a:t>
            </a:r>
          </a:p>
          <a:p>
            <a:pPr marL="228600" indent="-228600">
              <a:lnSpc>
                <a:spcPct val="114000"/>
              </a:lnSpc>
              <a:spcAft>
                <a:spcPts val="600"/>
              </a:spcAft>
              <a:buClr>
                <a:srgbClr val="7030A0"/>
              </a:buClr>
              <a:buFont typeface="Arial" panose="020B0604020202020204" pitchFamily="34" charset="0"/>
              <a:buChar char="•"/>
            </a:pPr>
            <a:r>
              <a:rPr lang="en-NZ" sz="2400" dirty="0"/>
              <a:t>Using antibiotics when they are not needed increases AMR.</a:t>
            </a:r>
          </a:p>
          <a:p>
            <a:pPr marL="228600" indent="-228600">
              <a:lnSpc>
                <a:spcPct val="114000"/>
              </a:lnSpc>
              <a:spcAft>
                <a:spcPts val="600"/>
              </a:spcAft>
              <a:buClr>
                <a:srgbClr val="7030A0"/>
              </a:buClr>
              <a:buFont typeface="Arial" panose="020B0604020202020204" pitchFamily="34" charset="0"/>
              <a:buChar char="•"/>
            </a:pPr>
            <a:r>
              <a:rPr lang="en-NZ" sz="2400" dirty="0"/>
              <a:t>AMR means many antibiotics will no longer work, even for common infections.</a:t>
            </a:r>
          </a:p>
          <a:p>
            <a:pPr marL="228600" indent="-228600">
              <a:lnSpc>
                <a:spcPct val="114000"/>
              </a:lnSpc>
              <a:spcAft>
                <a:spcPts val="600"/>
              </a:spcAft>
              <a:buClr>
                <a:srgbClr val="7030A0"/>
              </a:buClr>
              <a:buFont typeface="Arial" panose="020B0604020202020204" pitchFamily="34" charset="0"/>
              <a:buChar char="•"/>
            </a:pPr>
            <a:r>
              <a:rPr lang="en-NZ" sz="2400" dirty="0"/>
              <a:t>Antibiotic-resistant infections can lengthen hospital stays</a:t>
            </a:r>
            <a:br>
              <a:rPr lang="en-NZ" sz="2400" dirty="0"/>
            </a:br>
            <a:r>
              <a:rPr lang="en-NZ" sz="2400" dirty="0"/>
              <a:t>and increase medical costs and the number of deaths.</a:t>
            </a:r>
          </a:p>
        </p:txBody>
      </p:sp>
      <p:pic>
        <p:nvPicPr>
          <p:cNvPr id="8" name="Picture 7">
            <a:extLst>
              <a:ext uri="{FF2B5EF4-FFF2-40B4-BE49-F238E27FC236}">
                <a16:creationId xmlns:a16="http://schemas.microsoft.com/office/drawing/2014/main" id="{62740074-42C8-E1E4-FA97-747831CD8890}"/>
              </a:ext>
            </a:extLst>
          </p:cNvPr>
          <p:cNvPicPr>
            <a:picLocks noChangeAspect="1"/>
          </p:cNvPicPr>
          <p:nvPr/>
        </p:nvPicPr>
        <p:blipFill rotWithShape="1">
          <a:blip r:embed="rId4"/>
          <a:srcRect l="4469" t="14571" r="14295" b="7116"/>
          <a:stretch/>
        </p:blipFill>
        <p:spPr>
          <a:xfrm>
            <a:off x="9954878" y="6033469"/>
            <a:ext cx="1815962" cy="654918"/>
          </a:xfrm>
          <a:prstGeom prst="rect">
            <a:avLst/>
          </a:prstGeom>
        </p:spPr>
      </p:pic>
    </p:spTree>
    <p:extLst>
      <p:ext uri="{BB962C8B-B14F-4D97-AF65-F5344CB8AC3E}">
        <p14:creationId xmlns:p14="http://schemas.microsoft.com/office/powerpoint/2010/main" val="3515649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D078F-6F64-B946-284C-BD3D0B1B8A90}"/>
              </a:ext>
            </a:extLst>
          </p:cNvPr>
          <p:cNvSpPr>
            <a:spLocks noGrp="1"/>
          </p:cNvSpPr>
          <p:nvPr>
            <p:ph type="title"/>
          </p:nvPr>
        </p:nvSpPr>
        <p:spPr>
          <a:xfrm>
            <a:off x="819728" y="365125"/>
            <a:ext cx="8658340" cy="1325563"/>
          </a:xfrm>
        </p:spPr>
        <p:txBody>
          <a:bodyPr/>
          <a:lstStyle/>
          <a:p>
            <a:r>
              <a:rPr lang="en-NZ" dirty="0"/>
              <a:t>The size of the problem</a:t>
            </a:r>
          </a:p>
        </p:txBody>
      </p:sp>
      <p:sp>
        <p:nvSpPr>
          <p:cNvPr id="3" name="Content Placeholder 2">
            <a:extLst>
              <a:ext uri="{FF2B5EF4-FFF2-40B4-BE49-F238E27FC236}">
                <a16:creationId xmlns:a16="http://schemas.microsoft.com/office/drawing/2014/main" id="{B5DF407C-4467-CD72-E0D6-F87D055E521C}"/>
              </a:ext>
            </a:extLst>
          </p:cNvPr>
          <p:cNvSpPr>
            <a:spLocks noGrp="1"/>
          </p:cNvSpPr>
          <p:nvPr>
            <p:ph sz="half" idx="1"/>
          </p:nvPr>
        </p:nvSpPr>
        <p:spPr>
          <a:xfrm>
            <a:off x="838200" y="1825625"/>
            <a:ext cx="9156700" cy="4351338"/>
          </a:xfrm>
        </p:spPr>
        <p:txBody>
          <a:bodyPr>
            <a:noAutofit/>
          </a:bodyPr>
          <a:lstStyle/>
          <a:p>
            <a:pPr>
              <a:lnSpc>
                <a:spcPct val="114000"/>
              </a:lnSpc>
              <a:spcBef>
                <a:spcPts val="0"/>
              </a:spcBef>
              <a:spcAft>
                <a:spcPts val="600"/>
              </a:spcAft>
            </a:pPr>
            <a:r>
              <a:rPr lang="en-NZ" dirty="0"/>
              <a:t>AMR is an increasingly serious problem in Aotearoa New Zealand.</a:t>
            </a:r>
            <a:r>
              <a:rPr lang="en-NZ" baseline="30000" dirty="0"/>
              <a:t>1,2</a:t>
            </a:r>
            <a:endParaRPr lang="en-NZ" dirty="0"/>
          </a:p>
          <a:p>
            <a:pPr>
              <a:lnSpc>
                <a:spcPct val="114000"/>
              </a:lnSpc>
              <a:spcBef>
                <a:spcPts val="0"/>
              </a:spcBef>
              <a:spcAft>
                <a:spcPts val="600"/>
              </a:spcAft>
            </a:pPr>
            <a:r>
              <a:rPr lang="en-NZ" dirty="0"/>
              <a:t>AMR may limit the effectiveness of future medical care.</a:t>
            </a:r>
          </a:p>
          <a:p>
            <a:pPr>
              <a:lnSpc>
                <a:spcPct val="114000"/>
              </a:lnSpc>
              <a:spcBef>
                <a:spcPts val="0"/>
              </a:spcBef>
              <a:spcAft>
                <a:spcPts val="600"/>
              </a:spcAft>
            </a:pPr>
            <a:r>
              <a:rPr lang="en-NZ" dirty="0"/>
              <a:t>Up to three-quarters of prescriptions for UTI in ARC are for residents who do not meet the criteria for UTI.</a:t>
            </a:r>
            <a:r>
              <a:rPr lang="en-NZ" baseline="30000" dirty="0"/>
              <a:t>3</a:t>
            </a:r>
            <a:endParaRPr lang="en-NZ" dirty="0"/>
          </a:p>
          <a:p>
            <a:pPr>
              <a:lnSpc>
                <a:spcPct val="114000"/>
              </a:lnSpc>
              <a:spcBef>
                <a:spcPts val="0"/>
              </a:spcBef>
              <a:spcAft>
                <a:spcPts val="600"/>
              </a:spcAft>
            </a:pPr>
            <a:r>
              <a:rPr lang="en-NZ" dirty="0"/>
              <a:t>Over half of antibiotic courses administered in ARC may be unnecessary or excessively broad spectrum.</a:t>
            </a:r>
            <a:r>
              <a:rPr lang="en-NZ" baseline="30000" dirty="0"/>
              <a:t>4</a:t>
            </a:r>
          </a:p>
          <a:p>
            <a:pPr>
              <a:lnSpc>
                <a:spcPct val="114000"/>
              </a:lnSpc>
              <a:spcBef>
                <a:spcPts val="0"/>
              </a:spcBef>
              <a:spcAft>
                <a:spcPts val="600"/>
              </a:spcAft>
            </a:pPr>
            <a:r>
              <a:rPr lang="en-NZ" dirty="0"/>
              <a:t>Data from process surveillance as part of this project indicated that around 30–40% of the antibiotics prescribed for UTI could have been avoided.</a:t>
            </a:r>
          </a:p>
        </p:txBody>
      </p:sp>
      <p:sp>
        <p:nvSpPr>
          <p:cNvPr id="7" name="Content Placeholder 2">
            <a:extLst>
              <a:ext uri="{FF2B5EF4-FFF2-40B4-BE49-F238E27FC236}">
                <a16:creationId xmlns:a16="http://schemas.microsoft.com/office/drawing/2014/main" id="{6AFB0E21-3498-636B-F888-00A9FCD4A664}"/>
              </a:ext>
            </a:extLst>
          </p:cNvPr>
          <p:cNvSpPr txBox="1">
            <a:spLocks/>
          </p:cNvSpPr>
          <p:nvPr/>
        </p:nvSpPr>
        <p:spPr>
          <a:xfrm>
            <a:off x="851715" y="6484785"/>
            <a:ext cx="10310770" cy="3668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7030A0"/>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7030A0"/>
              </a:buClr>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7030A0"/>
              </a:buClr>
              <a:buFont typeface="Calibri" panose="020F050202020403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1200" baseline="30000" dirty="0"/>
              <a:t>1</a:t>
            </a:r>
            <a:r>
              <a:rPr lang="en-NZ" sz="1200" dirty="0"/>
              <a:t>Royal New Zealand College of General Practitioners 2015; </a:t>
            </a:r>
            <a:r>
              <a:rPr lang="en-NZ" sz="1200" baseline="30000" dirty="0"/>
              <a:t>2</a:t>
            </a:r>
            <a:r>
              <a:rPr lang="en-NZ" sz="1200" dirty="0"/>
              <a:t>Thomas et al 2014; </a:t>
            </a:r>
            <a:r>
              <a:rPr lang="en-NZ" sz="1200" baseline="30000" dirty="0"/>
              <a:t>3</a:t>
            </a:r>
            <a:r>
              <a:rPr lang="en-NZ" sz="1200" dirty="0"/>
              <a:t>D’Agata et al 2013; </a:t>
            </a:r>
            <a:r>
              <a:rPr lang="en-NZ" sz="1200" baseline="30000" dirty="0"/>
              <a:t>4</a:t>
            </a:r>
            <a:r>
              <a:rPr lang="en-NZ" sz="1200" dirty="0"/>
              <a:t>Jump et al 2018</a:t>
            </a:r>
          </a:p>
        </p:txBody>
      </p:sp>
    </p:spTree>
    <p:extLst>
      <p:ext uri="{BB962C8B-B14F-4D97-AF65-F5344CB8AC3E}">
        <p14:creationId xmlns:p14="http://schemas.microsoft.com/office/powerpoint/2010/main" val="3710407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21886C87-48F9-ABC6-8FD4-1D20E0F23CC4}"/>
              </a:ext>
            </a:extLst>
          </p:cNvPr>
          <p:cNvSpPr>
            <a:spLocks noGrp="1"/>
          </p:cNvSpPr>
          <p:nvPr>
            <p:ph type="body" sz="half" idx="2"/>
          </p:nvPr>
        </p:nvSpPr>
        <p:spPr>
          <a:xfrm>
            <a:off x="853682" y="1768763"/>
            <a:ext cx="6911462" cy="5089237"/>
          </a:xfrm>
        </p:spPr>
        <p:txBody>
          <a:bodyPr>
            <a:noAutofit/>
          </a:bodyPr>
          <a:lstStyle/>
          <a:p>
            <a:pPr marL="228600" indent="-228600">
              <a:lnSpc>
                <a:spcPct val="114000"/>
              </a:lnSpc>
              <a:spcBef>
                <a:spcPts val="0"/>
              </a:spcBef>
              <a:spcAft>
                <a:spcPts val="600"/>
              </a:spcAft>
              <a:buClr>
                <a:srgbClr val="7030A0"/>
              </a:buClr>
              <a:buFont typeface="Arial" panose="020B0604020202020204" pitchFamily="34" charset="0"/>
              <a:buChar char="•"/>
            </a:pPr>
            <a:r>
              <a:rPr lang="en-NZ" sz="2400" dirty="0"/>
              <a:t>Use a decision-support tool to check whether signs and symptoms meet UTI criteria.</a:t>
            </a:r>
          </a:p>
          <a:p>
            <a:pPr marL="228600" indent="-228600">
              <a:lnSpc>
                <a:spcPct val="114000"/>
              </a:lnSpc>
              <a:spcBef>
                <a:spcPts val="0"/>
              </a:spcBef>
              <a:spcAft>
                <a:spcPts val="600"/>
              </a:spcAft>
              <a:buClr>
                <a:srgbClr val="7030A0"/>
              </a:buClr>
              <a:buFont typeface="Arial" panose="020B0604020202020204" pitchFamily="34" charset="0"/>
              <a:buChar char="•"/>
            </a:pPr>
            <a:r>
              <a:rPr lang="en-NZ" sz="2400" dirty="0"/>
              <a:t>Only use dipsticks to rule out UTI, not to diagnose.</a:t>
            </a:r>
          </a:p>
          <a:p>
            <a:pPr marL="228600" indent="-228600">
              <a:lnSpc>
                <a:spcPct val="114000"/>
              </a:lnSpc>
              <a:spcBef>
                <a:spcPts val="0"/>
              </a:spcBef>
              <a:spcAft>
                <a:spcPts val="600"/>
              </a:spcAft>
              <a:buClr>
                <a:srgbClr val="7030A0"/>
              </a:buClr>
              <a:buFont typeface="Arial" panose="020B0604020202020204" pitchFamily="34" charset="0"/>
              <a:buChar char="•"/>
            </a:pPr>
            <a:r>
              <a:rPr lang="en-NZ" sz="2400" dirty="0"/>
              <a:t>Only when UTI diagnostic criteria are met:</a:t>
            </a:r>
          </a:p>
          <a:p>
            <a:pPr marL="539750" lvl="1" indent="-230400">
              <a:lnSpc>
                <a:spcPct val="114000"/>
              </a:lnSpc>
              <a:spcBef>
                <a:spcPts val="0"/>
              </a:spcBef>
              <a:spcAft>
                <a:spcPts val="300"/>
              </a:spcAft>
              <a:buClr>
                <a:srgbClr val="7030A0"/>
              </a:buClr>
              <a:buFont typeface="Calibri" panose="020F0502020204030204" pitchFamily="34" charset="0"/>
              <a:buChar char="–"/>
            </a:pPr>
            <a:r>
              <a:rPr lang="en-NZ" sz="2000" dirty="0">
                <a:cs typeface="Arial" panose="020B0604020202020204" pitchFamily="34" charset="0"/>
              </a:rPr>
              <a:t>request or initiate empiric treatment</a:t>
            </a:r>
          </a:p>
          <a:p>
            <a:pPr marL="539750" lvl="1" indent="-230400">
              <a:lnSpc>
                <a:spcPct val="114000"/>
              </a:lnSpc>
              <a:spcBef>
                <a:spcPts val="0"/>
              </a:spcBef>
              <a:spcAft>
                <a:spcPts val="300"/>
              </a:spcAft>
              <a:buClr>
                <a:srgbClr val="7030A0"/>
              </a:buClr>
              <a:buFont typeface="Calibri" panose="020F0502020204030204" pitchFamily="34" charset="0"/>
              <a:buChar char="–"/>
            </a:pPr>
            <a:r>
              <a:rPr lang="en-NZ" sz="2000" dirty="0">
                <a:cs typeface="Arial" panose="020B0604020202020204" pitchFamily="34" charset="0"/>
              </a:rPr>
              <a:t>collect urine samples.</a:t>
            </a:r>
          </a:p>
        </p:txBody>
      </p:sp>
      <p:sp>
        <p:nvSpPr>
          <p:cNvPr id="15" name="Title 1">
            <a:extLst>
              <a:ext uri="{FF2B5EF4-FFF2-40B4-BE49-F238E27FC236}">
                <a16:creationId xmlns:a16="http://schemas.microsoft.com/office/drawing/2014/main" id="{87F2AA4F-CB29-41BA-D48E-172B4CC76143}"/>
              </a:ext>
            </a:extLst>
          </p:cNvPr>
          <p:cNvSpPr txBox="1">
            <a:spLocks/>
          </p:cNvSpPr>
          <p:nvPr/>
        </p:nvSpPr>
        <p:spPr>
          <a:xfrm>
            <a:off x="822190" y="1046374"/>
            <a:ext cx="3989819" cy="6441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en-NZ" sz="3600" dirty="0"/>
              <a:t>Key interventions</a:t>
            </a:r>
          </a:p>
        </p:txBody>
      </p:sp>
    </p:spTree>
    <p:extLst>
      <p:ext uri="{BB962C8B-B14F-4D97-AF65-F5344CB8AC3E}">
        <p14:creationId xmlns:p14="http://schemas.microsoft.com/office/powerpoint/2010/main" val="847212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21886C87-48F9-ABC6-8FD4-1D20E0F23CC4}"/>
              </a:ext>
            </a:extLst>
          </p:cNvPr>
          <p:cNvSpPr>
            <a:spLocks noGrp="1"/>
          </p:cNvSpPr>
          <p:nvPr>
            <p:ph type="body" sz="half" idx="2"/>
          </p:nvPr>
        </p:nvSpPr>
        <p:spPr>
          <a:xfrm>
            <a:off x="853682" y="1768763"/>
            <a:ext cx="6519576" cy="5089237"/>
          </a:xfrm>
        </p:spPr>
        <p:txBody>
          <a:bodyPr>
            <a:noAutofit/>
          </a:bodyPr>
          <a:lstStyle/>
          <a:p>
            <a:pPr marL="228600" indent="-228600">
              <a:lnSpc>
                <a:spcPct val="114000"/>
              </a:lnSpc>
              <a:spcBef>
                <a:spcPts val="0"/>
              </a:spcBef>
              <a:spcAft>
                <a:spcPts val="600"/>
              </a:spcAft>
              <a:buClr>
                <a:srgbClr val="7030A0"/>
              </a:buClr>
              <a:buFont typeface="Arial" panose="020B0604020202020204" pitchFamily="34" charset="0"/>
              <a:buChar char="•"/>
            </a:pPr>
            <a:r>
              <a:rPr lang="en-NZ" sz="2400" dirty="0"/>
              <a:t>Ensure timely access to and follow-up of laboratory report.</a:t>
            </a:r>
          </a:p>
          <a:p>
            <a:pPr marL="228600" indent="-228600">
              <a:lnSpc>
                <a:spcPct val="114000"/>
              </a:lnSpc>
              <a:spcBef>
                <a:spcPts val="0"/>
              </a:spcBef>
              <a:spcAft>
                <a:spcPts val="600"/>
              </a:spcAft>
              <a:buClr>
                <a:srgbClr val="7030A0"/>
              </a:buClr>
              <a:buFont typeface="Arial" panose="020B0604020202020204" pitchFamily="34" charset="0"/>
              <a:buChar char="•"/>
            </a:pPr>
            <a:r>
              <a:rPr lang="en-NZ" sz="2400" dirty="0"/>
              <a:t>Nurses check treatment is reviewed once culture and sensitivity results are available .</a:t>
            </a:r>
          </a:p>
          <a:p>
            <a:pPr marL="228600" indent="-228600">
              <a:lnSpc>
                <a:spcPct val="114000"/>
              </a:lnSpc>
              <a:spcBef>
                <a:spcPts val="0"/>
              </a:spcBef>
              <a:spcAft>
                <a:spcPts val="600"/>
              </a:spcAft>
              <a:buClr>
                <a:srgbClr val="7030A0"/>
              </a:buClr>
              <a:buFont typeface="Arial" panose="020B0604020202020204" pitchFamily="34" charset="0"/>
              <a:buChar char="•"/>
            </a:pPr>
            <a:r>
              <a:rPr lang="en-NZ" sz="2400" dirty="0"/>
              <a:t>Track how UTI are diagnosed and treated (‘process surveillance’).</a:t>
            </a:r>
          </a:p>
          <a:p>
            <a:pPr marL="228600" indent="-228600">
              <a:lnSpc>
                <a:spcPct val="114000"/>
              </a:lnSpc>
              <a:spcBef>
                <a:spcPts val="0"/>
              </a:spcBef>
              <a:spcAft>
                <a:spcPts val="600"/>
              </a:spcAft>
              <a:buClr>
                <a:srgbClr val="7030A0"/>
              </a:buClr>
              <a:buFont typeface="Arial" panose="020B0604020202020204" pitchFamily="34" charset="0"/>
              <a:buChar char="•"/>
            </a:pPr>
            <a:r>
              <a:rPr lang="en-NZ" sz="2400" dirty="0"/>
              <a:t>Conduct a staff education session about the impact of antibiotics and the proposed interventions.</a:t>
            </a:r>
          </a:p>
        </p:txBody>
      </p:sp>
      <p:sp>
        <p:nvSpPr>
          <p:cNvPr id="15" name="Title 1">
            <a:extLst>
              <a:ext uri="{FF2B5EF4-FFF2-40B4-BE49-F238E27FC236}">
                <a16:creationId xmlns:a16="http://schemas.microsoft.com/office/drawing/2014/main" id="{87F2AA4F-CB29-41BA-D48E-172B4CC76143}"/>
              </a:ext>
            </a:extLst>
          </p:cNvPr>
          <p:cNvSpPr txBox="1">
            <a:spLocks/>
          </p:cNvSpPr>
          <p:nvPr/>
        </p:nvSpPr>
        <p:spPr>
          <a:xfrm>
            <a:off x="822190" y="1046374"/>
            <a:ext cx="3989819" cy="6441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en-NZ" sz="3600" dirty="0"/>
              <a:t>Key interventions</a:t>
            </a:r>
          </a:p>
        </p:txBody>
      </p:sp>
    </p:spTree>
    <p:extLst>
      <p:ext uri="{BB962C8B-B14F-4D97-AF65-F5344CB8AC3E}">
        <p14:creationId xmlns:p14="http://schemas.microsoft.com/office/powerpoint/2010/main" val="3315785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ECE833-E0CB-4BD1-9C12-56308E73072A}"/>
              </a:ext>
            </a:extLst>
          </p:cNvPr>
          <p:cNvSpPr txBox="1">
            <a:spLocks/>
          </p:cNvSpPr>
          <p:nvPr/>
        </p:nvSpPr>
        <p:spPr>
          <a:xfrm>
            <a:off x="611713" y="914401"/>
            <a:ext cx="10972800" cy="1170452"/>
          </a:xfrm>
          <a:prstGeom prst="rect">
            <a:avLst/>
          </a:prstGeom>
        </p:spPr>
        <p:txBody>
          <a:bodyPr/>
          <a:lstStyle>
            <a:lvl1pPr algn="ctr" defTabSz="457200" rtl="0" eaLnBrk="1" fontAlgn="base" hangingPunct="1">
              <a:spcBef>
                <a:spcPct val="0"/>
              </a:spcBef>
              <a:spcAft>
                <a:spcPct val="0"/>
              </a:spcAft>
              <a:defRPr sz="4000" b="1" kern="1200">
                <a:solidFill>
                  <a:schemeClr val="tx2"/>
                </a:solidFill>
                <a:latin typeface="Arial" panose="020B0604020202020204" pitchFamily="34" charset="0"/>
                <a:ea typeface="ＭＳ Ｐゴシック" pitchFamily="-65"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9pPr>
          </a:lstStyle>
          <a:p>
            <a:pPr algn="l"/>
            <a:endParaRPr lang="en-NZ" sz="4800" dirty="0"/>
          </a:p>
        </p:txBody>
      </p:sp>
      <p:sp>
        <p:nvSpPr>
          <p:cNvPr id="5" name="Content Placeholder 3">
            <a:extLst>
              <a:ext uri="{FF2B5EF4-FFF2-40B4-BE49-F238E27FC236}">
                <a16:creationId xmlns:a16="http://schemas.microsoft.com/office/drawing/2014/main" id="{34E4BD57-333A-4598-938D-00C0CE341CFD}"/>
              </a:ext>
            </a:extLst>
          </p:cNvPr>
          <p:cNvSpPr txBox="1">
            <a:spLocks/>
          </p:cNvSpPr>
          <p:nvPr/>
        </p:nvSpPr>
        <p:spPr>
          <a:xfrm>
            <a:off x="757279" y="1796819"/>
            <a:ext cx="10972800" cy="3991339"/>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000" kern="1200">
                <a:solidFill>
                  <a:schemeClr val="tx1"/>
                </a:solidFill>
                <a:latin typeface="Arial" panose="020B0604020202020204" pitchFamily="34" charset="0"/>
                <a:ea typeface="ＭＳ Ｐゴシック" pitchFamily="-65" charset="-128"/>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sz="2600" kern="1200">
                <a:solidFill>
                  <a:schemeClr val="tx1"/>
                </a:solidFill>
                <a:latin typeface="Arial" panose="020B0604020202020204" pitchFamily="34" charset="0"/>
                <a:ea typeface="ＭＳ Ｐゴシック" pitchFamily="-65" charset="-128"/>
                <a:cs typeface="Arial" panose="020B0604020202020204" pitchFamily="34" charset="0"/>
              </a:defRPr>
            </a:lvl2pPr>
            <a:lvl3pPr marL="1143000" indent="-22860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pitchFamily="-65" charset="-128"/>
                <a:cs typeface="Arial" panose="020B0604020202020204" pitchFamily="34" charset="0"/>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NZ" sz="2667" dirty="0"/>
          </a:p>
        </p:txBody>
      </p:sp>
      <p:sp>
        <p:nvSpPr>
          <p:cNvPr id="7" name="Content Placeholder 3">
            <a:extLst>
              <a:ext uri="{FF2B5EF4-FFF2-40B4-BE49-F238E27FC236}">
                <a16:creationId xmlns:a16="http://schemas.microsoft.com/office/drawing/2014/main" id="{14FBE176-15A2-4816-9E75-8474910E5C40}"/>
              </a:ext>
            </a:extLst>
          </p:cNvPr>
          <p:cNvSpPr txBox="1">
            <a:spLocks/>
          </p:cNvSpPr>
          <p:nvPr/>
        </p:nvSpPr>
        <p:spPr>
          <a:xfrm>
            <a:off x="960479" y="2000019"/>
            <a:ext cx="8502835" cy="3991339"/>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000" kern="1200">
                <a:solidFill>
                  <a:schemeClr val="tx1"/>
                </a:solidFill>
                <a:latin typeface="Arial" panose="020B0604020202020204" pitchFamily="34" charset="0"/>
                <a:ea typeface="ＭＳ Ｐゴシック" pitchFamily="-65" charset="-128"/>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sz="2600" kern="1200">
                <a:solidFill>
                  <a:schemeClr val="tx1"/>
                </a:solidFill>
                <a:latin typeface="Arial" panose="020B0604020202020204" pitchFamily="34" charset="0"/>
                <a:ea typeface="ＭＳ Ｐゴシック" pitchFamily="-65" charset="-128"/>
                <a:cs typeface="Arial" panose="020B0604020202020204" pitchFamily="34" charset="0"/>
              </a:defRPr>
            </a:lvl2pPr>
            <a:lvl3pPr marL="1143000" indent="-22860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pitchFamily="-65" charset="-128"/>
                <a:cs typeface="Arial" panose="020B0604020202020204" pitchFamily="34" charset="0"/>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NZ" sz="2000" dirty="0">
              <a:solidFill>
                <a:srgbClr val="002060"/>
              </a:solidFill>
            </a:endParaRPr>
          </a:p>
        </p:txBody>
      </p:sp>
      <p:sp>
        <p:nvSpPr>
          <p:cNvPr id="4" name="Title 3">
            <a:extLst>
              <a:ext uri="{FF2B5EF4-FFF2-40B4-BE49-F238E27FC236}">
                <a16:creationId xmlns:a16="http://schemas.microsoft.com/office/drawing/2014/main" id="{EA465271-AAAD-324C-55C9-9FC53355CB82}"/>
              </a:ext>
            </a:extLst>
          </p:cNvPr>
          <p:cNvSpPr>
            <a:spLocks noGrp="1"/>
          </p:cNvSpPr>
          <p:nvPr>
            <p:ph type="ctrTitle"/>
          </p:nvPr>
        </p:nvSpPr>
        <p:spPr/>
        <p:txBody>
          <a:bodyPr/>
          <a:lstStyle/>
          <a:p>
            <a:r>
              <a:rPr lang="en-NZ" dirty="0"/>
              <a:t>Module two</a:t>
            </a:r>
          </a:p>
        </p:txBody>
      </p:sp>
      <p:sp>
        <p:nvSpPr>
          <p:cNvPr id="13" name="Subtitle 12">
            <a:extLst>
              <a:ext uri="{FF2B5EF4-FFF2-40B4-BE49-F238E27FC236}">
                <a16:creationId xmlns:a16="http://schemas.microsoft.com/office/drawing/2014/main" id="{6A055091-FCFA-DE86-8695-2AE6F7721E0A}"/>
              </a:ext>
            </a:extLst>
          </p:cNvPr>
          <p:cNvSpPr>
            <a:spLocks noGrp="1"/>
          </p:cNvSpPr>
          <p:nvPr>
            <p:ph type="subTitle" idx="1"/>
          </p:nvPr>
        </p:nvSpPr>
        <p:spPr/>
        <p:txBody>
          <a:bodyPr/>
          <a:lstStyle/>
          <a:p>
            <a:r>
              <a:rPr lang="en-NZ" dirty="0"/>
              <a:t>Use a decision-support tool to check whether signs and symptoms meet criteria for UTI</a:t>
            </a:r>
          </a:p>
        </p:txBody>
      </p:sp>
    </p:spTree>
    <p:extLst>
      <p:ext uri="{BB962C8B-B14F-4D97-AF65-F5344CB8AC3E}">
        <p14:creationId xmlns:p14="http://schemas.microsoft.com/office/powerpoint/2010/main" val="298165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B7034F-972E-008E-54D9-18C4B902F61E}"/>
              </a:ext>
            </a:extLst>
          </p:cNvPr>
          <p:cNvSpPr>
            <a:spLocks noGrp="1"/>
          </p:cNvSpPr>
          <p:nvPr>
            <p:ph type="title"/>
          </p:nvPr>
        </p:nvSpPr>
        <p:spPr/>
        <p:txBody>
          <a:bodyPr/>
          <a:lstStyle/>
          <a:p>
            <a:r>
              <a:rPr lang="en-NZ" dirty="0"/>
              <a:t>Agenda</a:t>
            </a:r>
          </a:p>
        </p:txBody>
      </p:sp>
      <p:sp>
        <p:nvSpPr>
          <p:cNvPr id="6" name="Content Placeholder 5">
            <a:extLst>
              <a:ext uri="{FF2B5EF4-FFF2-40B4-BE49-F238E27FC236}">
                <a16:creationId xmlns:a16="http://schemas.microsoft.com/office/drawing/2014/main" id="{8220789E-197F-D982-131F-47A7EE8483C8}"/>
              </a:ext>
            </a:extLst>
          </p:cNvPr>
          <p:cNvSpPr>
            <a:spLocks noGrp="1"/>
          </p:cNvSpPr>
          <p:nvPr>
            <p:ph sz="half" idx="1"/>
          </p:nvPr>
        </p:nvSpPr>
        <p:spPr>
          <a:xfrm>
            <a:off x="838200" y="1812925"/>
            <a:ext cx="8432800" cy="4351338"/>
          </a:xfrm>
        </p:spPr>
        <p:txBody>
          <a:bodyPr>
            <a:noAutofit/>
          </a:bodyPr>
          <a:lstStyle/>
          <a:p>
            <a:pPr marL="0" indent="0">
              <a:lnSpc>
                <a:spcPct val="114000"/>
              </a:lnSpc>
              <a:spcBef>
                <a:spcPts val="0"/>
              </a:spcBef>
              <a:spcAft>
                <a:spcPts val="600"/>
              </a:spcAft>
              <a:buNone/>
            </a:pPr>
            <a:r>
              <a:rPr lang="en-NZ" dirty="0"/>
              <a:t>Project overview and implementation</a:t>
            </a:r>
          </a:p>
          <a:p>
            <a:pPr marL="0" indent="0">
              <a:lnSpc>
                <a:spcPct val="114000"/>
              </a:lnSpc>
              <a:spcBef>
                <a:spcPts val="0"/>
              </a:spcBef>
              <a:spcAft>
                <a:spcPts val="600"/>
              </a:spcAft>
              <a:buNone/>
              <a:tabLst>
                <a:tab pos="1971675" algn="l"/>
              </a:tabLst>
            </a:pPr>
            <a:r>
              <a:rPr lang="en-NZ" b="1" dirty="0"/>
              <a:t>Module one:</a:t>
            </a:r>
            <a:r>
              <a:rPr lang="en-NZ" dirty="0"/>
              <a:t> The problem and related interventions</a:t>
            </a:r>
          </a:p>
          <a:p>
            <a:pPr marL="0" indent="0">
              <a:lnSpc>
                <a:spcPct val="114000"/>
              </a:lnSpc>
              <a:spcBef>
                <a:spcPts val="0"/>
              </a:spcBef>
              <a:spcAft>
                <a:spcPts val="600"/>
              </a:spcAft>
              <a:buNone/>
              <a:tabLst>
                <a:tab pos="1971675" algn="l"/>
              </a:tabLst>
            </a:pPr>
            <a:r>
              <a:rPr lang="en-NZ" b="1" dirty="0"/>
              <a:t>Module two: </a:t>
            </a:r>
            <a:r>
              <a:rPr lang="en-NZ" dirty="0"/>
              <a:t>Use a decision-support tool to check whether signs and symptoms meet criteria for UTI</a:t>
            </a:r>
          </a:p>
          <a:p>
            <a:pPr marL="0" indent="0">
              <a:lnSpc>
                <a:spcPct val="114000"/>
              </a:lnSpc>
              <a:spcBef>
                <a:spcPts val="0"/>
              </a:spcBef>
              <a:spcAft>
                <a:spcPts val="600"/>
              </a:spcAft>
              <a:buNone/>
              <a:tabLst>
                <a:tab pos="1971675" algn="l"/>
              </a:tabLst>
            </a:pPr>
            <a:r>
              <a:rPr lang="en-NZ" b="1" dirty="0"/>
              <a:t>Module three:</a:t>
            </a:r>
            <a:r>
              <a:rPr lang="en-NZ" dirty="0"/>
              <a:t> Use of dipsticks for UTI</a:t>
            </a:r>
          </a:p>
          <a:p>
            <a:pPr marL="0" indent="0">
              <a:lnSpc>
                <a:spcPct val="114000"/>
              </a:lnSpc>
              <a:spcBef>
                <a:spcPts val="0"/>
              </a:spcBef>
              <a:spcAft>
                <a:spcPts val="600"/>
              </a:spcAft>
              <a:buNone/>
              <a:tabLst>
                <a:tab pos="1971675" algn="l"/>
              </a:tabLst>
            </a:pPr>
            <a:r>
              <a:rPr lang="en-NZ" b="1" dirty="0"/>
              <a:t>Module four:</a:t>
            </a:r>
            <a:r>
              <a:rPr lang="en-NZ" dirty="0"/>
              <a:t> Urine sample collection, storage and reporting</a:t>
            </a:r>
          </a:p>
          <a:p>
            <a:pPr marL="0" indent="0">
              <a:lnSpc>
                <a:spcPct val="114000"/>
              </a:lnSpc>
              <a:spcBef>
                <a:spcPts val="0"/>
              </a:spcBef>
              <a:spcAft>
                <a:spcPts val="600"/>
              </a:spcAft>
              <a:buNone/>
              <a:tabLst>
                <a:tab pos="1971675" algn="l"/>
              </a:tabLst>
            </a:pPr>
            <a:r>
              <a:rPr lang="en-NZ" b="1" dirty="0"/>
              <a:t>Module five:</a:t>
            </a:r>
            <a:r>
              <a:rPr lang="en-NZ" dirty="0"/>
              <a:t> Risk factors and ways to help prevent UTI</a:t>
            </a:r>
          </a:p>
          <a:p>
            <a:pPr marL="0" indent="0">
              <a:lnSpc>
                <a:spcPct val="114000"/>
              </a:lnSpc>
              <a:spcBef>
                <a:spcPts val="0"/>
              </a:spcBef>
              <a:spcAft>
                <a:spcPts val="600"/>
              </a:spcAft>
              <a:buNone/>
              <a:tabLst>
                <a:tab pos="1971675" algn="l"/>
              </a:tabLst>
            </a:pPr>
            <a:r>
              <a:rPr lang="en-NZ" b="1" dirty="0"/>
              <a:t>Module six:</a:t>
            </a:r>
            <a:r>
              <a:rPr lang="en-NZ" dirty="0"/>
              <a:t> Process surveillance</a:t>
            </a:r>
          </a:p>
        </p:txBody>
      </p:sp>
    </p:spTree>
    <p:extLst>
      <p:ext uri="{BB962C8B-B14F-4D97-AF65-F5344CB8AC3E}">
        <p14:creationId xmlns:p14="http://schemas.microsoft.com/office/powerpoint/2010/main" val="428186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ECE833-E0CB-4BD1-9C12-56308E73072A}"/>
              </a:ext>
            </a:extLst>
          </p:cNvPr>
          <p:cNvSpPr txBox="1">
            <a:spLocks/>
          </p:cNvSpPr>
          <p:nvPr/>
        </p:nvSpPr>
        <p:spPr>
          <a:xfrm>
            <a:off x="611713" y="914401"/>
            <a:ext cx="10972800" cy="1170452"/>
          </a:xfrm>
          <a:prstGeom prst="rect">
            <a:avLst/>
          </a:prstGeom>
        </p:spPr>
        <p:txBody>
          <a:bodyPr/>
          <a:lstStyle>
            <a:lvl1pPr algn="ctr" defTabSz="457200" rtl="0" eaLnBrk="1" fontAlgn="base" hangingPunct="1">
              <a:spcBef>
                <a:spcPct val="0"/>
              </a:spcBef>
              <a:spcAft>
                <a:spcPct val="0"/>
              </a:spcAft>
              <a:defRPr sz="4000" b="1" kern="1200">
                <a:solidFill>
                  <a:schemeClr val="tx2"/>
                </a:solidFill>
                <a:latin typeface="Arial" panose="020B0604020202020204" pitchFamily="34" charset="0"/>
                <a:ea typeface="ＭＳ Ｐゴシック" pitchFamily="-65"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9pPr>
          </a:lstStyle>
          <a:p>
            <a:pPr algn="l"/>
            <a:endParaRPr lang="en-NZ" sz="4800" dirty="0"/>
          </a:p>
        </p:txBody>
      </p:sp>
      <p:sp>
        <p:nvSpPr>
          <p:cNvPr id="5" name="Content Placeholder 3">
            <a:extLst>
              <a:ext uri="{FF2B5EF4-FFF2-40B4-BE49-F238E27FC236}">
                <a16:creationId xmlns:a16="http://schemas.microsoft.com/office/drawing/2014/main" id="{34E4BD57-333A-4598-938D-00C0CE341CFD}"/>
              </a:ext>
            </a:extLst>
          </p:cNvPr>
          <p:cNvSpPr txBox="1">
            <a:spLocks/>
          </p:cNvSpPr>
          <p:nvPr/>
        </p:nvSpPr>
        <p:spPr>
          <a:xfrm>
            <a:off x="757279" y="1796819"/>
            <a:ext cx="10972800" cy="3991339"/>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000" kern="1200">
                <a:solidFill>
                  <a:schemeClr val="tx1"/>
                </a:solidFill>
                <a:latin typeface="Arial" panose="020B0604020202020204" pitchFamily="34" charset="0"/>
                <a:ea typeface="ＭＳ Ｐゴシック" pitchFamily="-65" charset="-128"/>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sz="2600" kern="1200">
                <a:solidFill>
                  <a:schemeClr val="tx1"/>
                </a:solidFill>
                <a:latin typeface="Arial" panose="020B0604020202020204" pitchFamily="34" charset="0"/>
                <a:ea typeface="ＭＳ Ｐゴシック" pitchFamily="-65" charset="-128"/>
                <a:cs typeface="Arial" panose="020B0604020202020204" pitchFamily="34" charset="0"/>
              </a:defRPr>
            </a:lvl2pPr>
            <a:lvl3pPr marL="1143000" indent="-22860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pitchFamily="-65" charset="-128"/>
                <a:cs typeface="Arial" panose="020B0604020202020204" pitchFamily="34" charset="0"/>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NZ" sz="2667" dirty="0"/>
          </a:p>
        </p:txBody>
      </p:sp>
      <p:sp>
        <p:nvSpPr>
          <p:cNvPr id="4" name="Title 3">
            <a:extLst>
              <a:ext uri="{FF2B5EF4-FFF2-40B4-BE49-F238E27FC236}">
                <a16:creationId xmlns:a16="http://schemas.microsoft.com/office/drawing/2014/main" id="{30637E96-F864-EA2A-8AA8-AA04B792ACB6}"/>
              </a:ext>
            </a:extLst>
          </p:cNvPr>
          <p:cNvSpPr>
            <a:spLocks noGrp="1"/>
          </p:cNvSpPr>
          <p:nvPr>
            <p:ph type="title"/>
          </p:nvPr>
        </p:nvSpPr>
        <p:spPr>
          <a:xfrm>
            <a:off x="815766" y="1018690"/>
            <a:ext cx="4914378" cy="662297"/>
          </a:xfrm>
        </p:spPr>
        <p:txBody>
          <a:bodyPr>
            <a:normAutofit/>
          </a:bodyPr>
          <a:lstStyle/>
          <a:p>
            <a:r>
              <a:rPr lang="en-NZ" sz="3600" dirty="0"/>
              <a:t>Decision-support tool</a:t>
            </a:r>
          </a:p>
        </p:txBody>
      </p:sp>
      <p:sp>
        <p:nvSpPr>
          <p:cNvPr id="8" name="Text Placeholder 7">
            <a:extLst>
              <a:ext uri="{FF2B5EF4-FFF2-40B4-BE49-F238E27FC236}">
                <a16:creationId xmlns:a16="http://schemas.microsoft.com/office/drawing/2014/main" id="{DD9197B5-164F-CC17-BA6B-601041FCFBCD}"/>
              </a:ext>
            </a:extLst>
          </p:cNvPr>
          <p:cNvSpPr>
            <a:spLocks noGrp="1"/>
          </p:cNvSpPr>
          <p:nvPr>
            <p:ph type="body" sz="half" idx="2"/>
          </p:nvPr>
        </p:nvSpPr>
        <p:spPr>
          <a:xfrm>
            <a:off x="848831" y="1760856"/>
            <a:ext cx="9409594" cy="4728844"/>
          </a:xfrm>
          <a:noFill/>
        </p:spPr>
        <p:txBody>
          <a:bodyPr>
            <a:noAutofit/>
          </a:bodyPr>
          <a:lstStyle/>
          <a:p>
            <a:pPr marL="228600" indent="-228600">
              <a:lnSpc>
                <a:spcPct val="114000"/>
              </a:lnSpc>
              <a:spcBef>
                <a:spcPts val="0"/>
              </a:spcBef>
              <a:spcAft>
                <a:spcPts val="600"/>
              </a:spcAft>
              <a:buClr>
                <a:srgbClr val="7030A0"/>
              </a:buClr>
              <a:buFont typeface="Arial" panose="020B0604020202020204" pitchFamily="34" charset="0"/>
              <a:buChar char="•"/>
            </a:pPr>
            <a:r>
              <a:rPr lang="en-NZ" sz="2400" dirty="0"/>
              <a:t>The Commission has developed a decision-support tool that captures the pathway for residents with or without urinary catheter. </a:t>
            </a:r>
          </a:p>
          <a:p>
            <a:pPr marL="228600" indent="-228600">
              <a:lnSpc>
                <a:spcPct val="114000"/>
              </a:lnSpc>
              <a:spcBef>
                <a:spcPts val="0"/>
              </a:spcBef>
              <a:spcAft>
                <a:spcPts val="600"/>
              </a:spcAft>
              <a:buClr>
                <a:srgbClr val="7030A0"/>
              </a:buClr>
              <a:buFont typeface="Arial" panose="020B0604020202020204" pitchFamily="34" charset="0"/>
              <a:buChar char="•"/>
            </a:pPr>
            <a:r>
              <a:rPr lang="en-NZ" sz="2400" dirty="0"/>
              <a:t>It was adapted from the </a:t>
            </a:r>
            <a:r>
              <a:rPr lang="en-NZ" sz="2400" dirty="0" err="1"/>
              <a:t>McGeer</a:t>
            </a:r>
            <a:r>
              <a:rPr lang="en-NZ" sz="2400" dirty="0"/>
              <a:t> UTI criteria</a:t>
            </a:r>
            <a:r>
              <a:rPr lang="en-NZ" sz="2400" baseline="30000" dirty="0"/>
              <a:t>1</a:t>
            </a:r>
            <a:r>
              <a:rPr lang="en-NZ" sz="2400" dirty="0"/>
              <a:t> and the Ontario UTI assessment algorithm.</a:t>
            </a:r>
          </a:p>
          <a:p>
            <a:pPr marL="228600" indent="-228600">
              <a:lnSpc>
                <a:spcPct val="114000"/>
              </a:lnSpc>
              <a:spcBef>
                <a:spcPts val="0"/>
              </a:spcBef>
              <a:spcAft>
                <a:spcPts val="600"/>
              </a:spcAft>
              <a:buClr>
                <a:srgbClr val="7030A0"/>
              </a:buClr>
              <a:buFont typeface="Arial" panose="020B0604020202020204" pitchFamily="34" charset="0"/>
              <a:buChar char="•"/>
            </a:pPr>
            <a:r>
              <a:rPr lang="en-NZ" sz="2400" dirty="0"/>
              <a:t>The algorithm is modified from the NZ frailty care guides, UTI, 2019.</a:t>
            </a:r>
          </a:p>
          <a:p>
            <a:pPr marL="228600" indent="-228600">
              <a:lnSpc>
                <a:spcPct val="114000"/>
              </a:lnSpc>
              <a:spcBef>
                <a:spcPts val="0"/>
              </a:spcBef>
              <a:spcAft>
                <a:spcPts val="600"/>
              </a:spcAft>
              <a:buClr>
                <a:srgbClr val="7030A0"/>
              </a:buClr>
              <a:buFont typeface="Arial" panose="020B0604020202020204" pitchFamily="34" charset="0"/>
              <a:buChar char="•"/>
            </a:pPr>
            <a:r>
              <a:rPr lang="en-NZ" sz="2400" dirty="0"/>
              <a:t>It can be used in any health care setting.</a:t>
            </a:r>
          </a:p>
          <a:p>
            <a:pPr marL="228600" indent="-228600">
              <a:lnSpc>
                <a:spcPct val="114000"/>
              </a:lnSpc>
              <a:spcBef>
                <a:spcPts val="0"/>
              </a:spcBef>
              <a:spcAft>
                <a:spcPts val="600"/>
              </a:spcAft>
              <a:buClr>
                <a:srgbClr val="7030A0"/>
              </a:buClr>
              <a:buFont typeface="Arial" panose="020B0604020202020204" pitchFamily="34" charset="0"/>
              <a:buChar char="•"/>
            </a:pPr>
            <a:r>
              <a:rPr lang="en-NZ" sz="2400" dirty="0"/>
              <a:t>The first section can be used to identify UTI signs and symptoms.</a:t>
            </a:r>
          </a:p>
          <a:p>
            <a:pPr marL="228600" indent="-228600">
              <a:lnSpc>
                <a:spcPct val="114000"/>
              </a:lnSpc>
              <a:spcBef>
                <a:spcPts val="0"/>
              </a:spcBef>
              <a:spcAft>
                <a:spcPts val="600"/>
              </a:spcAft>
              <a:buClr>
                <a:srgbClr val="7030A0"/>
              </a:buClr>
              <a:buFont typeface="Arial" panose="020B0604020202020204" pitchFamily="34" charset="0"/>
              <a:buChar char="•"/>
            </a:pPr>
            <a:r>
              <a:rPr lang="en-NZ" sz="2400" dirty="0"/>
              <a:t>The second section is about treatment and follow-up.</a:t>
            </a:r>
          </a:p>
        </p:txBody>
      </p:sp>
      <p:sp>
        <p:nvSpPr>
          <p:cNvPr id="19" name="Content Placeholder 2">
            <a:extLst>
              <a:ext uri="{FF2B5EF4-FFF2-40B4-BE49-F238E27FC236}">
                <a16:creationId xmlns:a16="http://schemas.microsoft.com/office/drawing/2014/main" id="{FAFC2E2B-B5F8-BD13-E78D-3E7FE18F1CF4}"/>
              </a:ext>
            </a:extLst>
          </p:cNvPr>
          <p:cNvSpPr txBox="1">
            <a:spLocks/>
          </p:cNvSpPr>
          <p:nvPr/>
        </p:nvSpPr>
        <p:spPr>
          <a:xfrm>
            <a:off x="841555" y="6494945"/>
            <a:ext cx="10310770" cy="3668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7030A0"/>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7030A0"/>
              </a:buClr>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7030A0"/>
              </a:buClr>
              <a:buFont typeface="Calibri" panose="020F050202020403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1200" baseline="30000" dirty="0"/>
              <a:t>1</a:t>
            </a:r>
            <a:r>
              <a:rPr lang="en-NZ" sz="1200" dirty="0"/>
              <a:t>Stone et al 2012</a:t>
            </a:r>
          </a:p>
        </p:txBody>
      </p:sp>
    </p:spTree>
    <p:extLst>
      <p:ext uri="{BB962C8B-B14F-4D97-AF65-F5344CB8AC3E}">
        <p14:creationId xmlns:p14="http://schemas.microsoft.com/office/powerpoint/2010/main" val="2376008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ECE833-E0CB-4BD1-9C12-56308E73072A}"/>
              </a:ext>
            </a:extLst>
          </p:cNvPr>
          <p:cNvSpPr txBox="1">
            <a:spLocks/>
          </p:cNvSpPr>
          <p:nvPr/>
        </p:nvSpPr>
        <p:spPr>
          <a:xfrm>
            <a:off x="611713" y="914401"/>
            <a:ext cx="10972800" cy="1170452"/>
          </a:xfrm>
          <a:prstGeom prst="rect">
            <a:avLst/>
          </a:prstGeom>
        </p:spPr>
        <p:txBody>
          <a:bodyPr/>
          <a:lstStyle>
            <a:lvl1pPr algn="ctr" defTabSz="457200" rtl="0" eaLnBrk="1" fontAlgn="base" hangingPunct="1">
              <a:spcBef>
                <a:spcPct val="0"/>
              </a:spcBef>
              <a:spcAft>
                <a:spcPct val="0"/>
              </a:spcAft>
              <a:defRPr sz="4000" b="1" kern="1200">
                <a:solidFill>
                  <a:schemeClr val="tx2"/>
                </a:solidFill>
                <a:latin typeface="Arial" panose="020B0604020202020204" pitchFamily="34" charset="0"/>
                <a:ea typeface="ＭＳ Ｐゴシック" pitchFamily="-65"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9pPr>
          </a:lstStyle>
          <a:p>
            <a:pPr algn="l"/>
            <a:endParaRPr lang="en-NZ" sz="4800" dirty="0"/>
          </a:p>
        </p:txBody>
      </p:sp>
      <p:sp>
        <p:nvSpPr>
          <p:cNvPr id="4" name="Title 3">
            <a:extLst>
              <a:ext uri="{FF2B5EF4-FFF2-40B4-BE49-F238E27FC236}">
                <a16:creationId xmlns:a16="http://schemas.microsoft.com/office/drawing/2014/main" id="{30637E96-F864-EA2A-8AA8-AA04B792ACB6}"/>
              </a:ext>
            </a:extLst>
          </p:cNvPr>
          <p:cNvSpPr>
            <a:spLocks noGrp="1"/>
          </p:cNvSpPr>
          <p:nvPr>
            <p:ph type="title"/>
          </p:nvPr>
        </p:nvSpPr>
        <p:spPr>
          <a:xfrm>
            <a:off x="816743" y="1018690"/>
            <a:ext cx="6279381" cy="662297"/>
          </a:xfrm>
        </p:spPr>
        <p:txBody>
          <a:bodyPr>
            <a:normAutofit/>
          </a:bodyPr>
          <a:lstStyle/>
          <a:p>
            <a:r>
              <a:rPr lang="en-NZ" sz="3600" dirty="0"/>
              <a:t>Decision-support tool</a:t>
            </a:r>
          </a:p>
        </p:txBody>
      </p:sp>
      <p:sp>
        <p:nvSpPr>
          <p:cNvPr id="2" name="TextBox 1">
            <a:extLst>
              <a:ext uri="{FF2B5EF4-FFF2-40B4-BE49-F238E27FC236}">
                <a16:creationId xmlns:a16="http://schemas.microsoft.com/office/drawing/2014/main" id="{F51ED24C-D217-4020-49B1-45FBCAA94FF6}"/>
              </a:ext>
            </a:extLst>
          </p:cNvPr>
          <p:cNvSpPr txBox="1"/>
          <p:nvPr/>
        </p:nvSpPr>
        <p:spPr>
          <a:xfrm>
            <a:off x="405601" y="4124798"/>
            <a:ext cx="1524799" cy="1200329"/>
          </a:xfrm>
          <a:prstGeom prst="rect">
            <a:avLst/>
          </a:prstGeom>
          <a:noFill/>
        </p:spPr>
        <p:txBody>
          <a:bodyPr wrap="square" rtlCol="0">
            <a:spAutoFit/>
          </a:bodyPr>
          <a:lstStyle/>
          <a:p>
            <a:r>
              <a:rPr lang="en-NZ" sz="2400" dirty="0"/>
              <a:t>Clinical</a:t>
            </a:r>
            <a:br>
              <a:rPr lang="en-NZ" sz="2400" dirty="0"/>
            </a:br>
            <a:r>
              <a:rPr lang="en-NZ" sz="2400" dirty="0"/>
              <a:t>signs and</a:t>
            </a:r>
            <a:br>
              <a:rPr lang="en-NZ" sz="2400" dirty="0"/>
            </a:br>
            <a:r>
              <a:rPr lang="en-NZ" sz="2400" dirty="0"/>
              <a:t>symptoms</a:t>
            </a:r>
          </a:p>
        </p:txBody>
      </p:sp>
      <p:sp>
        <p:nvSpPr>
          <p:cNvPr id="6" name="Right Brace 5">
            <a:extLst>
              <a:ext uri="{FF2B5EF4-FFF2-40B4-BE49-F238E27FC236}">
                <a16:creationId xmlns:a16="http://schemas.microsoft.com/office/drawing/2014/main" id="{C1188D82-F688-1817-3286-499CCB416FA3}"/>
              </a:ext>
            </a:extLst>
          </p:cNvPr>
          <p:cNvSpPr/>
          <p:nvPr/>
        </p:nvSpPr>
        <p:spPr>
          <a:xfrm flipH="1">
            <a:off x="1796891" y="3341334"/>
            <a:ext cx="438539" cy="3204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grpSp>
        <p:nvGrpSpPr>
          <p:cNvPr id="20" name="Group 19">
            <a:extLst>
              <a:ext uri="{FF2B5EF4-FFF2-40B4-BE49-F238E27FC236}">
                <a16:creationId xmlns:a16="http://schemas.microsoft.com/office/drawing/2014/main" id="{6A0032CB-665F-7AF7-71E4-E95401D376B6}"/>
              </a:ext>
            </a:extLst>
          </p:cNvPr>
          <p:cNvGrpSpPr/>
          <p:nvPr/>
        </p:nvGrpSpPr>
        <p:grpSpPr>
          <a:xfrm>
            <a:off x="2410712" y="1707335"/>
            <a:ext cx="7369618" cy="5103039"/>
            <a:chOff x="2410712" y="1707335"/>
            <a:chExt cx="7369618" cy="5103039"/>
          </a:xfrm>
        </p:grpSpPr>
        <p:pic>
          <p:nvPicPr>
            <p:cNvPr id="12" name="Picture 11">
              <a:extLst>
                <a:ext uri="{FF2B5EF4-FFF2-40B4-BE49-F238E27FC236}">
                  <a16:creationId xmlns:a16="http://schemas.microsoft.com/office/drawing/2014/main" id="{6CB2B789-E0E0-23A6-A45B-2A0C38B99AD0}"/>
                </a:ext>
              </a:extLst>
            </p:cNvPr>
            <p:cNvPicPr>
              <a:picLocks noChangeAspect="1"/>
            </p:cNvPicPr>
            <p:nvPr/>
          </p:nvPicPr>
          <p:blipFill rotWithShape="1">
            <a:blip r:embed="rId3"/>
            <a:srcRect r="38511"/>
            <a:stretch/>
          </p:blipFill>
          <p:spPr>
            <a:xfrm>
              <a:off x="2410712" y="1707335"/>
              <a:ext cx="4532054" cy="4834926"/>
            </a:xfrm>
            <a:prstGeom prst="rect">
              <a:avLst/>
            </a:prstGeom>
          </p:spPr>
        </p:pic>
        <p:pic>
          <p:nvPicPr>
            <p:cNvPr id="13" name="Picture 12">
              <a:extLst>
                <a:ext uri="{FF2B5EF4-FFF2-40B4-BE49-F238E27FC236}">
                  <a16:creationId xmlns:a16="http://schemas.microsoft.com/office/drawing/2014/main" id="{B01BCA28-95EE-ACBE-7169-9299A13B92B5}"/>
                </a:ext>
              </a:extLst>
            </p:cNvPr>
            <p:cNvPicPr>
              <a:picLocks noChangeAspect="1"/>
            </p:cNvPicPr>
            <p:nvPr/>
          </p:nvPicPr>
          <p:blipFill rotWithShape="1">
            <a:blip r:embed="rId3"/>
            <a:srcRect l="61501" b="25581"/>
            <a:stretch/>
          </p:blipFill>
          <p:spPr>
            <a:xfrm>
              <a:off x="6942766" y="1707335"/>
              <a:ext cx="2837564" cy="3598090"/>
            </a:xfrm>
            <a:prstGeom prst="rect">
              <a:avLst/>
            </a:prstGeom>
          </p:spPr>
        </p:pic>
        <p:sp>
          <p:nvSpPr>
            <p:cNvPr id="18" name="Flowchart: Decision 17">
              <a:extLst>
                <a:ext uri="{FF2B5EF4-FFF2-40B4-BE49-F238E27FC236}">
                  <a16:creationId xmlns:a16="http://schemas.microsoft.com/office/drawing/2014/main" id="{9C2CF05F-10D6-5D86-FD84-1534CEAA63CF}"/>
                </a:ext>
              </a:extLst>
            </p:cNvPr>
            <p:cNvSpPr/>
            <p:nvPr/>
          </p:nvSpPr>
          <p:spPr>
            <a:xfrm>
              <a:off x="5477842" y="5881687"/>
              <a:ext cx="1203946" cy="928687"/>
            </a:xfrm>
            <a:prstGeom prst="flowChartDecisi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a:extLst>
                <a:ext uri="{FF2B5EF4-FFF2-40B4-BE49-F238E27FC236}">
                  <a16:creationId xmlns:a16="http://schemas.microsoft.com/office/drawing/2014/main" id="{C3243EA9-411E-152B-6223-A89A9CFFA1AF}"/>
                </a:ext>
              </a:extLst>
            </p:cNvPr>
            <p:cNvSpPr/>
            <p:nvPr/>
          </p:nvSpPr>
          <p:spPr>
            <a:xfrm>
              <a:off x="6500813" y="6079331"/>
              <a:ext cx="441953" cy="1119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3257428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ECE833-E0CB-4BD1-9C12-56308E73072A}"/>
              </a:ext>
            </a:extLst>
          </p:cNvPr>
          <p:cNvSpPr txBox="1">
            <a:spLocks/>
          </p:cNvSpPr>
          <p:nvPr/>
        </p:nvSpPr>
        <p:spPr>
          <a:xfrm>
            <a:off x="611713" y="914401"/>
            <a:ext cx="10972800" cy="1170452"/>
          </a:xfrm>
          <a:prstGeom prst="rect">
            <a:avLst/>
          </a:prstGeom>
        </p:spPr>
        <p:txBody>
          <a:bodyPr/>
          <a:lstStyle>
            <a:lvl1pPr algn="ctr" defTabSz="457200" rtl="0" eaLnBrk="1" fontAlgn="base" hangingPunct="1">
              <a:spcBef>
                <a:spcPct val="0"/>
              </a:spcBef>
              <a:spcAft>
                <a:spcPct val="0"/>
              </a:spcAft>
              <a:defRPr sz="4000" b="1" kern="1200">
                <a:solidFill>
                  <a:schemeClr val="tx2"/>
                </a:solidFill>
                <a:latin typeface="Arial" panose="020B0604020202020204" pitchFamily="34" charset="0"/>
                <a:ea typeface="ＭＳ Ｐゴシック" pitchFamily="-65"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9pPr>
          </a:lstStyle>
          <a:p>
            <a:pPr algn="l"/>
            <a:endParaRPr lang="en-NZ" sz="4800" dirty="0"/>
          </a:p>
        </p:txBody>
      </p:sp>
      <p:sp>
        <p:nvSpPr>
          <p:cNvPr id="10" name="Right Brace 9">
            <a:extLst>
              <a:ext uri="{FF2B5EF4-FFF2-40B4-BE49-F238E27FC236}">
                <a16:creationId xmlns:a16="http://schemas.microsoft.com/office/drawing/2014/main" id="{899D9E6A-06CA-2952-368B-B248AA4304C9}"/>
              </a:ext>
            </a:extLst>
          </p:cNvPr>
          <p:cNvSpPr/>
          <p:nvPr/>
        </p:nvSpPr>
        <p:spPr>
          <a:xfrm flipH="1">
            <a:off x="3033251" y="1983617"/>
            <a:ext cx="438539" cy="4716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2" name="TextBox 11">
            <a:extLst>
              <a:ext uri="{FF2B5EF4-FFF2-40B4-BE49-F238E27FC236}">
                <a16:creationId xmlns:a16="http://schemas.microsoft.com/office/drawing/2014/main" id="{A4A7A455-AFE4-2917-EE44-CA25C9004340}"/>
              </a:ext>
            </a:extLst>
          </p:cNvPr>
          <p:cNvSpPr txBox="1"/>
          <p:nvPr/>
        </p:nvSpPr>
        <p:spPr>
          <a:xfrm>
            <a:off x="1293561" y="3919380"/>
            <a:ext cx="2281097" cy="830997"/>
          </a:xfrm>
          <a:prstGeom prst="rect">
            <a:avLst/>
          </a:prstGeom>
          <a:noFill/>
        </p:spPr>
        <p:txBody>
          <a:bodyPr wrap="square" rtlCol="0">
            <a:spAutoFit/>
          </a:bodyPr>
          <a:lstStyle/>
          <a:p>
            <a:r>
              <a:rPr lang="en-NZ" sz="2400" dirty="0"/>
              <a:t>Treatment</a:t>
            </a:r>
            <a:br>
              <a:rPr lang="en-NZ" sz="2400" dirty="0"/>
            </a:br>
            <a:r>
              <a:rPr lang="en-NZ" sz="2400" dirty="0"/>
              <a:t>and follow-up</a:t>
            </a:r>
          </a:p>
        </p:txBody>
      </p:sp>
      <p:sp>
        <p:nvSpPr>
          <p:cNvPr id="8" name="Title 3">
            <a:extLst>
              <a:ext uri="{FF2B5EF4-FFF2-40B4-BE49-F238E27FC236}">
                <a16:creationId xmlns:a16="http://schemas.microsoft.com/office/drawing/2014/main" id="{E35D687E-292F-F6C7-B23B-7B54FC110A10}"/>
              </a:ext>
            </a:extLst>
          </p:cNvPr>
          <p:cNvSpPr txBox="1">
            <a:spLocks/>
          </p:cNvSpPr>
          <p:nvPr/>
        </p:nvSpPr>
        <p:spPr>
          <a:xfrm>
            <a:off x="816744" y="1027743"/>
            <a:ext cx="7857356" cy="66229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en-NZ" sz="3600" dirty="0"/>
              <a:t>Decision-support tool (cont.)</a:t>
            </a:r>
          </a:p>
        </p:txBody>
      </p:sp>
      <p:sp>
        <p:nvSpPr>
          <p:cNvPr id="18" name="Right Brace 17">
            <a:extLst>
              <a:ext uri="{FF2B5EF4-FFF2-40B4-BE49-F238E27FC236}">
                <a16:creationId xmlns:a16="http://schemas.microsoft.com/office/drawing/2014/main" id="{B420F575-2649-6538-944D-431887E2E661}"/>
              </a:ext>
            </a:extLst>
          </p:cNvPr>
          <p:cNvSpPr/>
          <p:nvPr/>
        </p:nvSpPr>
        <p:spPr>
          <a:xfrm>
            <a:off x="8546252" y="4765413"/>
            <a:ext cx="438539" cy="1934203"/>
          </a:xfrm>
          <a:prstGeom prst="rightBrace">
            <a:avLst>
              <a:gd name="adj1" fmla="val 407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9" name="TextBox 18">
            <a:extLst>
              <a:ext uri="{FF2B5EF4-FFF2-40B4-BE49-F238E27FC236}">
                <a16:creationId xmlns:a16="http://schemas.microsoft.com/office/drawing/2014/main" id="{1E17C034-0C54-802D-5B3D-8CE24CF3DF79}"/>
              </a:ext>
            </a:extLst>
          </p:cNvPr>
          <p:cNvSpPr txBox="1"/>
          <p:nvPr/>
        </p:nvSpPr>
        <p:spPr>
          <a:xfrm>
            <a:off x="8984791" y="5239337"/>
            <a:ext cx="1764519" cy="830997"/>
          </a:xfrm>
          <a:prstGeom prst="rect">
            <a:avLst/>
          </a:prstGeom>
          <a:noFill/>
        </p:spPr>
        <p:txBody>
          <a:bodyPr wrap="square" rtlCol="0">
            <a:spAutoFit/>
          </a:bodyPr>
          <a:lstStyle/>
          <a:p>
            <a:r>
              <a:rPr lang="en-NZ" sz="2400" dirty="0"/>
              <a:t>References</a:t>
            </a:r>
            <a:br>
              <a:rPr lang="en-NZ" sz="2400" dirty="0"/>
            </a:br>
            <a:r>
              <a:rPr lang="en-NZ" sz="2400" dirty="0"/>
              <a:t>and legend</a:t>
            </a:r>
          </a:p>
        </p:txBody>
      </p:sp>
      <p:grpSp>
        <p:nvGrpSpPr>
          <p:cNvPr id="5" name="Group 4">
            <a:extLst>
              <a:ext uri="{FF2B5EF4-FFF2-40B4-BE49-F238E27FC236}">
                <a16:creationId xmlns:a16="http://schemas.microsoft.com/office/drawing/2014/main" id="{3BE6A3F8-9BCA-82D0-65C3-0FE0456460FA}"/>
              </a:ext>
            </a:extLst>
          </p:cNvPr>
          <p:cNvGrpSpPr/>
          <p:nvPr/>
        </p:nvGrpSpPr>
        <p:grpSpPr>
          <a:xfrm>
            <a:off x="3367782" y="1652651"/>
            <a:ext cx="5276211" cy="5046966"/>
            <a:chOff x="6304075" y="1672801"/>
            <a:chExt cx="5276211" cy="5046966"/>
          </a:xfrm>
        </p:grpSpPr>
        <p:pic>
          <p:nvPicPr>
            <p:cNvPr id="4" name="Picture 3">
              <a:extLst>
                <a:ext uri="{FF2B5EF4-FFF2-40B4-BE49-F238E27FC236}">
                  <a16:creationId xmlns:a16="http://schemas.microsoft.com/office/drawing/2014/main" id="{5FDA2CAA-9343-59E2-E5FF-9F15D88F7FA5}"/>
                </a:ext>
              </a:extLst>
            </p:cNvPr>
            <p:cNvPicPr>
              <a:picLocks noChangeAspect="1"/>
            </p:cNvPicPr>
            <p:nvPr/>
          </p:nvPicPr>
          <p:blipFill>
            <a:blip r:embed="rId3"/>
            <a:stretch>
              <a:fillRect/>
            </a:stretch>
          </p:blipFill>
          <p:spPr>
            <a:xfrm>
              <a:off x="6304075" y="1702680"/>
              <a:ext cx="5276211" cy="5017087"/>
            </a:xfrm>
            <a:prstGeom prst="rect">
              <a:avLst/>
            </a:prstGeom>
          </p:spPr>
        </p:pic>
        <p:sp>
          <p:nvSpPr>
            <p:cNvPr id="21" name="Rectangle 20">
              <a:extLst>
                <a:ext uri="{FF2B5EF4-FFF2-40B4-BE49-F238E27FC236}">
                  <a16:creationId xmlns:a16="http://schemas.microsoft.com/office/drawing/2014/main" id="{F57336EE-0F6B-2315-1216-0BA993FD8110}"/>
                </a:ext>
              </a:extLst>
            </p:cNvPr>
            <p:cNvSpPr/>
            <p:nvPr/>
          </p:nvSpPr>
          <p:spPr>
            <a:xfrm>
              <a:off x="6331867" y="1672801"/>
              <a:ext cx="2149272" cy="5616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124068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ECE833-E0CB-4BD1-9C12-56308E73072A}"/>
              </a:ext>
            </a:extLst>
          </p:cNvPr>
          <p:cNvSpPr txBox="1">
            <a:spLocks/>
          </p:cNvSpPr>
          <p:nvPr/>
        </p:nvSpPr>
        <p:spPr>
          <a:xfrm>
            <a:off x="611713" y="914401"/>
            <a:ext cx="10972800" cy="1170452"/>
          </a:xfrm>
          <a:prstGeom prst="rect">
            <a:avLst/>
          </a:prstGeom>
        </p:spPr>
        <p:txBody>
          <a:bodyPr/>
          <a:lstStyle>
            <a:lvl1pPr algn="ctr" defTabSz="457200" rtl="0" eaLnBrk="1" fontAlgn="base" hangingPunct="1">
              <a:spcBef>
                <a:spcPct val="0"/>
              </a:spcBef>
              <a:spcAft>
                <a:spcPct val="0"/>
              </a:spcAft>
              <a:defRPr sz="4000" b="1" kern="1200">
                <a:solidFill>
                  <a:schemeClr val="tx2"/>
                </a:solidFill>
                <a:latin typeface="Arial" panose="020B0604020202020204" pitchFamily="34" charset="0"/>
                <a:ea typeface="ＭＳ Ｐゴシック" pitchFamily="-65"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9pPr>
          </a:lstStyle>
          <a:p>
            <a:pPr algn="l"/>
            <a:endParaRPr lang="en-NZ" sz="4800" dirty="0"/>
          </a:p>
        </p:txBody>
      </p:sp>
      <p:sp>
        <p:nvSpPr>
          <p:cNvPr id="5" name="Content Placeholder 3">
            <a:extLst>
              <a:ext uri="{FF2B5EF4-FFF2-40B4-BE49-F238E27FC236}">
                <a16:creationId xmlns:a16="http://schemas.microsoft.com/office/drawing/2014/main" id="{34E4BD57-333A-4598-938D-00C0CE341CFD}"/>
              </a:ext>
            </a:extLst>
          </p:cNvPr>
          <p:cNvSpPr txBox="1">
            <a:spLocks/>
          </p:cNvSpPr>
          <p:nvPr/>
        </p:nvSpPr>
        <p:spPr>
          <a:xfrm>
            <a:off x="757279" y="1796819"/>
            <a:ext cx="10972800" cy="3991339"/>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000" kern="1200">
                <a:solidFill>
                  <a:schemeClr val="tx1"/>
                </a:solidFill>
                <a:latin typeface="Arial" panose="020B0604020202020204" pitchFamily="34" charset="0"/>
                <a:ea typeface="ＭＳ Ｐゴシック" pitchFamily="-65" charset="-128"/>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sz="2600" kern="1200">
                <a:solidFill>
                  <a:schemeClr val="tx1"/>
                </a:solidFill>
                <a:latin typeface="Arial" panose="020B0604020202020204" pitchFamily="34" charset="0"/>
                <a:ea typeface="ＭＳ Ｐゴシック" pitchFamily="-65" charset="-128"/>
                <a:cs typeface="Arial" panose="020B0604020202020204" pitchFamily="34" charset="0"/>
              </a:defRPr>
            </a:lvl2pPr>
            <a:lvl3pPr marL="1143000" indent="-22860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pitchFamily="-65" charset="-128"/>
                <a:cs typeface="Arial" panose="020B0604020202020204" pitchFamily="34" charset="0"/>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NZ" sz="2667" dirty="0"/>
          </a:p>
        </p:txBody>
      </p:sp>
      <p:sp>
        <p:nvSpPr>
          <p:cNvPr id="7" name="Rectangle 6">
            <a:extLst>
              <a:ext uri="{FF2B5EF4-FFF2-40B4-BE49-F238E27FC236}">
                <a16:creationId xmlns:a16="http://schemas.microsoft.com/office/drawing/2014/main" id="{059FC9E3-D070-4489-900E-C669D2D0DBD3}"/>
              </a:ext>
            </a:extLst>
          </p:cNvPr>
          <p:cNvSpPr/>
          <p:nvPr/>
        </p:nvSpPr>
        <p:spPr>
          <a:xfrm>
            <a:off x="757279" y="1822718"/>
            <a:ext cx="8164724" cy="461665"/>
          </a:xfrm>
          <a:prstGeom prst="rect">
            <a:avLst/>
          </a:prstGeom>
        </p:spPr>
        <p:txBody>
          <a:bodyPr wrap="square">
            <a:spAutoFit/>
          </a:bodyPr>
          <a:lstStyle/>
          <a:p>
            <a:r>
              <a:rPr lang="en-NZ" sz="2400" dirty="0"/>
              <a:t> </a:t>
            </a:r>
          </a:p>
        </p:txBody>
      </p:sp>
      <p:sp>
        <p:nvSpPr>
          <p:cNvPr id="4" name="Title 3">
            <a:extLst>
              <a:ext uri="{FF2B5EF4-FFF2-40B4-BE49-F238E27FC236}">
                <a16:creationId xmlns:a16="http://schemas.microsoft.com/office/drawing/2014/main" id="{30637E96-F864-EA2A-8AA8-AA04B792ACB6}"/>
              </a:ext>
            </a:extLst>
          </p:cNvPr>
          <p:cNvSpPr>
            <a:spLocks noGrp="1"/>
          </p:cNvSpPr>
          <p:nvPr>
            <p:ph type="title"/>
          </p:nvPr>
        </p:nvSpPr>
        <p:spPr>
          <a:xfrm>
            <a:off x="821538" y="1275537"/>
            <a:ext cx="4914378" cy="411235"/>
          </a:xfrm>
        </p:spPr>
        <p:txBody>
          <a:bodyPr>
            <a:noAutofit/>
          </a:bodyPr>
          <a:lstStyle/>
          <a:p>
            <a:r>
              <a:rPr lang="en-NZ" sz="3600" dirty="0"/>
              <a:t>How to use it</a:t>
            </a:r>
          </a:p>
        </p:txBody>
      </p:sp>
      <p:sp>
        <p:nvSpPr>
          <p:cNvPr id="8" name="Text Placeholder 7">
            <a:extLst>
              <a:ext uri="{FF2B5EF4-FFF2-40B4-BE49-F238E27FC236}">
                <a16:creationId xmlns:a16="http://schemas.microsoft.com/office/drawing/2014/main" id="{DD9197B5-164F-CC17-BA6B-601041FCFBCD}"/>
              </a:ext>
            </a:extLst>
          </p:cNvPr>
          <p:cNvSpPr>
            <a:spLocks noGrp="1"/>
          </p:cNvSpPr>
          <p:nvPr>
            <p:ph type="body" sz="half" idx="2"/>
          </p:nvPr>
        </p:nvSpPr>
        <p:spPr>
          <a:xfrm>
            <a:off x="850402" y="1755523"/>
            <a:ext cx="9169898" cy="3991339"/>
          </a:xfrm>
        </p:spPr>
        <p:txBody>
          <a:bodyPr>
            <a:noAutofit/>
          </a:bodyPr>
          <a:lstStyle/>
          <a:p>
            <a:pPr marL="228600" indent="-228600">
              <a:lnSpc>
                <a:spcPct val="114000"/>
              </a:lnSpc>
              <a:spcBef>
                <a:spcPts val="0"/>
              </a:spcBef>
              <a:spcAft>
                <a:spcPts val="600"/>
              </a:spcAft>
              <a:buClr>
                <a:srgbClr val="7030A0"/>
              </a:buClr>
              <a:buFont typeface="Arial" panose="020B0604020202020204" pitchFamily="34" charset="0"/>
              <a:buChar char="•"/>
            </a:pPr>
            <a:r>
              <a:rPr lang="en-NZ" sz="2400" dirty="0"/>
              <a:t>Left side: primary pathway for someone without a urinary catheter.</a:t>
            </a:r>
          </a:p>
          <a:p>
            <a:pPr marL="228600" indent="-228600">
              <a:lnSpc>
                <a:spcPct val="114000"/>
              </a:lnSpc>
              <a:spcBef>
                <a:spcPts val="0"/>
              </a:spcBef>
              <a:spcAft>
                <a:spcPts val="600"/>
              </a:spcAft>
              <a:buClr>
                <a:srgbClr val="7030A0"/>
              </a:buClr>
              <a:buFont typeface="Arial" panose="020B0604020202020204" pitchFamily="34" charset="0"/>
              <a:buChar char="•"/>
            </a:pPr>
            <a:r>
              <a:rPr lang="en-NZ" sz="2400" dirty="0"/>
              <a:t>Right side: primary pathway for someone with a urinary catheter.</a:t>
            </a:r>
          </a:p>
          <a:p>
            <a:pPr marL="228600" indent="-228600">
              <a:lnSpc>
                <a:spcPct val="114000"/>
              </a:lnSpc>
              <a:spcBef>
                <a:spcPts val="0"/>
              </a:spcBef>
              <a:spcAft>
                <a:spcPts val="600"/>
              </a:spcAft>
              <a:buClr>
                <a:srgbClr val="7030A0"/>
              </a:buClr>
              <a:buFont typeface="Arial" panose="020B0604020202020204" pitchFamily="34" charset="0"/>
              <a:buChar char="•"/>
            </a:pPr>
            <a:r>
              <a:rPr lang="en-NZ" sz="2400" dirty="0"/>
              <a:t>Diamonds are decision points.</a:t>
            </a:r>
          </a:p>
          <a:p>
            <a:pPr marL="228600" indent="-228600">
              <a:lnSpc>
                <a:spcPct val="114000"/>
              </a:lnSpc>
              <a:spcBef>
                <a:spcPts val="0"/>
              </a:spcBef>
              <a:spcAft>
                <a:spcPts val="600"/>
              </a:spcAft>
              <a:buClr>
                <a:srgbClr val="7030A0"/>
              </a:buClr>
              <a:buFont typeface="Arial" panose="020B0604020202020204" pitchFamily="34" charset="0"/>
              <a:buChar char="•"/>
            </a:pPr>
            <a:r>
              <a:rPr lang="en-NZ" sz="2400" dirty="0"/>
              <a:t>Check the symptoms match the clinical signs and symptoms.</a:t>
            </a:r>
          </a:p>
          <a:p>
            <a:pPr marL="228600" indent="-228600">
              <a:lnSpc>
                <a:spcPct val="114000"/>
              </a:lnSpc>
              <a:spcBef>
                <a:spcPts val="0"/>
              </a:spcBef>
              <a:spcAft>
                <a:spcPts val="600"/>
              </a:spcAft>
              <a:buClr>
                <a:srgbClr val="7030A0"/>
              </a:buClr>
              <a:buFont typeface="Arial" panose="020B0604020202020204" pitchFamily="34" charset="0"/>
              <a:buChar char="•"/>
            </a:pPr>
            <a:r>
              <a:rPr lang="en-NZ" sz="2400" dirty="0"/>
              <a:t>Prescribers may start antibiotics empirically.</a:t>
            </a:r>
          </a:p>
          <a:p>
            <a:pPr marL="228600" indent="-228600">
              <a:lnSpc>
                <a:spcPct val="114000"/>
              </a:lnSpc>
              <a:spcBef>
                <a:spcPts val="0"/>
              </a:spcBef>
              <a:spcAft>
                <a:spcPts val="600"/>
              </a:spcAft>
              <a:buClr>
                <a:srgbClr val="7030A0"/>
              </a:buClr>
              <a:buFont typeface="Arial" panose="020B0604020202020204" pitchFamily="34" charset="0"/>
              <a:buChar char="•"/>
            </a:pPr>
            <a:r>
              <a:rPr lang="en-NZ" sz="2400" dirty="0"/>
              <a:t>Once the laboratory test results are available, check the antibiotic.</a:t>
            </a:r>
          </a:p>
          <a:p>
            <a:pPr marL="228600" indent="-228600">
              <a:lnSpc>
                <a:spcPct val="114000"/>
              </a:lnSpc>
              <a:spcBef>
                <a:spcPts val="0"/>
              </a:spcBef>
              <a:spcAft>
                <a:spcPts val="600"/>
              </a:spcAft>
              <a:buClr>
                <a:srgbClr val="7030A0"/>
              </a:buClr>
              <a:buFont typeface="Arial" panose="020B0604020202020204" pitchFamily="34" charset="0"/>
              <a:buChar char="•"/>
            </a:pPr>
            <a:r>
              <a:rPr lang="en-NZ" sz="2400" dirty="0"/>
              <a:t>If the results do not match the result or the antibiotic needs to be changed, contact the prescriber.</a:t>
            </a:r>
          </a:p>
        </p:txBody>
      </p:sp>
    </p:spTree>
    <p:extLst>
      <p:ext uri="{BB962C8B-B14F-4D97-AF65-F5344CB8AC3E}">
        <p14:creationId xmlns:p14="http://schemas.microsoft.com/office/powerpoint/2010/main" val="1651686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ECE833-E0CB-4BD1-9C12-56308E73072A}"/>
              </a:ext>
            </a:extLst>
          </p:cNvPr>
          <p:cNvSpPr txBox="1">
            <a:spLocks/>
          </p:cNvSpPr>
          <p:nvPr/>
        </p:nvSpPr>
        <p:spPr>
          <a:xfrm>
            <a:off x="611713" y="914401"/>
            <a:ext cx="10972800" cy="1170452"/>
          </a:xfrm>
          <a:prstGeom prst="rect">
            <a:avLst/>
          </a:prstGeom>
        </p:spPr>
        <p:txBody>
          <a:bodyPr/>
          <a:lstStyle>
            <a:lvl1pPr algn="ctr" defTabSz="457200" rtl="0" eaLnBrk="1" fontAlgn="base" hangingPunct="1">
              <a:spcBef>
                <a:spcPct val="0"/>
              </a:spcBef>
              <a:spcAft>
                <a:spcPct val="0"/>
              </a:spcAft>
              <a:defRPr sz="4000" b="1" kern="1200">
                <a:solidFill>
                  <a:schemeClr val="tx2"/>
                </a:solidFill>
                <a:latin typeface="Arial" panose="020B0604020202020204" pitchFamily="34" charset="0"/>
                <a:ea typeface="ＭＳ Ｐゴシック" pitchFamily="-65"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9pPr>
          </a:lstStyle>
          <a:p>
            <a:pPr algn="l"/>
            <a:endParaRPr lang="en-NZ" sz="4800" dirty="0"/>
          </a:p>
        </p:txBody>
      </p:sp>
      <p:sp>
        <p:nvSpPr>
          <p:cNvPr id="5" name="Content Placeholder 3">
            <a:extLst>
              <a:ext uri="{FF2B5EF4-FFF2-40B4-BE49-F238E27FC236}">
                <a16:creationId xmlns:a16="http://schemas.microsoft.com/office/drawing/2014/main" id="{34E4BD57-333A-4598-938D-00C0CE341CFD}"/>
              </a:ext>
            </a:extLst>
          </p:cNvPr>
          <p:cNvSpPr txBox="1">
            <a:spLocks/>
          </p:cNvSpPr>
          <p:nvPr/>
        </p:nvSpPr>
        <p:spPr>
          <a:xfrm>
            <a:off x="757279" y="1796819"/>
            <a:ext cx="10972800" cy="3991339"/>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000" kern="1200">
                <a:solidFill>
                  <a:schemeClr val="tx1"/>
                </a:solidFill>
                <a:latin typeface="Arial" panose="020B0604020202020204" pitchFamily="34" charset="0"/>
                <a:ea typeface="ＭＳ Ｐゴシック" pitchFamily="-65" charset="-128"/>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sz="2600" kern="1200">
                <a:solidFill>
                  <a:schemeClr val="tx1"/>
                </a:solidFill>
                <a:latin typeface="Arial" panose="020B0604020202020204" pitchFamily="34" charset="0"/>
                <a:ea typeface="ＭＳ Ｐゴシック" pitchFamily="-65" charset="-128"/>
                <a:cs typeface="Arial" panose="020B0604020202020204" pitchFamily="34" charset="0"/>
              </a:defRPr>
            </a:lvl2pPr>
            <a:lvl3pPr marL="1143000" indent="-22860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pitchFamily="-65" charset="-128"/>
                <a:cs typeface="Arial" panose="020B0604020202020204" pitchFamily="34" charset="0"/>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NZ" sz="2667" dirty="0"/>
          </a:p>
        </p:txBody>
      </p:sp>
      <p:sp>
        <p:nvSpPr>
          <p:cNvPr id="7" name="Rectangle 6">
            <a:extLst>
              <a:ext uri="{FF2B5EF4-FFF2-40B4-BE49-F238E27FC236}">
                <a16:creationId xmlns:a16="http://schemas.microsoft.com/office/drawing/2014/main" id="{059FC9E3-D070-4489-900E-C669D2D0DBD3}"/>
              </a:ext>
            </a:extLst>
          </p:cNvPr>
          <p:cNvSpPr/>
          <p:nvPr/>
        </p:nvSpPr>
        <p:spPr>
          <a:xfrm>
            <a:off x="757279" y="1822718"/>
            <a:ext cx="8164724" cy="461665"/>
          </a:xfrm>
          <a:prstGeom prst="rect">
            <a:avLst/>
          </a:prstGeom>
        </p:spPr>
        <p:txBody>
          <a:bodyPr wrap="square">
            <a:spAutoFit/>
          </a:bodyPr>
          <a:lstStyle/>
          <a:p>
            <a:r>
              <a:rPr lang="en-NZ" sz="2400" dirty="0"/>
              <a:t> </a:t>
            </a:r>
          </a:p>
        </p:txBody>
      </p:sp>
      <p:sp>
        <p:nvSpPr>
          <p:cNvPr id="4" name="Title 3">
            <a:extLst>
              <a:ext uri="{FF2B5EF4-FFF2-40B4-BE49-F238E27FC236}">
                <a16:creationId xmlns:a16="http://schemas.microsoft.com/office/drawing/2014/main" id="{30637E96-F864-EA2A-8AA8-AA04B792ACB6}"/>
              </a:ext>
            </a:extLst>
          </p:cNvPr>
          <p:cNvSpPr>
            <a:spLocks noGrp="1"/>
          </p:cNvSpPr>
          <p:nvPr>
            <p:ph type="title"/>
          </p:nvPr>
        </p:nvSpPr>
        <p:spPr>
          <a:xfrm>
            <a:off x="821538" y="1275537"/>
            <a:ext cx="4914378" cy="411235"/>
          </a:xfrm>
        </p:spPr>
        <p:txBody>
          <a:bodyPr>
            <a:noAutofit/>
          </a:bodyPr>
          <a:lstStyle/>
          <a:p>
            <a:r>
              <a:rPr lang="en-NZ" sz="3600" dirty="0"/>
              <a:t>UTI symptoms</a:t>
            </a:r>
          </a:p>
        </p:txBody>
      </p:sp>
      <p:sp>
        <p:nvSpPr>
          <p:cNvPr id="8" name="Text Placeholder 7">
            <a:extLst>
              <a:ext uri="{FF2B5EF4-FFF2-40B4-BE49-F238E27FC236}">
                <a16:creationId xmlns:a16="http://schemas.microsoft.com/office/drawing/2014/main" id="{DD9197B5-164F-CC17-BA6B-601041FCFBCD}"/>
              </a:ext>
            </a:extLst>
          </p:cNvPr>
          <p:cNvSpPr>
            <a:spLocks noGrp="1"/>
          </p:cNvSpPr>
          <p:nvPr>
            <p:ph type="body" sz="half" idx="2"/>
          </p:nvPr>
        </p:nvSpPr>
        <p:spPr>
          <a:xfrm>
            <a:off x="850402" y="1776305"/>
            <a:ext cx="7788773" cy="5081695"/>
          </a:xfrm>
        </p:spPr>
        <p:txBody>
          <a:bodyPr>
            <a:noAutofit/>
          </a:bodyPr>
          <a:lstStyle/>
          <a:p>
            <a:pPr marL="228600" indent="-228600">
              <a:lnSpc>
                <a:spcPct val="114000"/>
              </a:lnSpc>
              <a:spcBef>
                <a:spcPts val="0"/>
              </a:spcBef>
              <a:spcAft>
                <a:spcPts val="600"/>
              </a:spcAft>
              <a:buClr>
                <a:srgbClr val="7030A0"/>
              </a:buClr>
              <a:buFont typeface="Arial" panose="020B0604020202020204" pitchFamily="34" charset="0"/>
              <a:buChar char="•"/>
            </a:pPr>
            <a:r>
              <a:rPr lang="en-NZ" sz="2400" dirty="0"/>
              <a:t>Common symptoms of UTI (infection in one or more of the urethra, bladder, ureters or kidneys):</a:t>
            </a:r>
          </a:p>
          <a:p>
            <a:pPr marL="539750" lvl="1" indent="-230400">
              <a:lnSpc>
                <a:spcPct val="114000"/>
              </a:lnSpc>
              <a:spcBef>
                <a:spcPts val="0"/>
              </a:spcBef>
              <a:spcAft>
                <a:spcPts val="300"/>
              </a:spcAft>
              <a:buClr>
                <a:srgbClr val="7030A0"/>
              </a:buClr>
              <a:buFont typeface="Calibri" panose="020F0502020204030204" pitchFamily="34" charset="0"/>
              <a:buChar char="–"/>
            </a:pPr>
            <a:r>
              <a:rPr lang="en-NZ" sz="2000" dirty="0">
                <a:cs typeface="Arial" panose="020B0604020202020204" pitchFamily="34" charset="0"/>
              </a:rPr>
              <a:t>bladder infection: cystitis and dysuria (pain or burning when</a:t>
            </a:r>
            <a:br>
              <a:rPr lang="en-NZ" sz="2000" dirty="0">
                <a:cs typeface="Arial" panose="020B0604020202020204" pitchFamily="34" charset="0"/>
              </a:rPr>
            </a:br>
            <a:r>
              <a:rPr lang="en-NZ" sz="2000" dirty="0">
                <a:cs typeface="Arial" panose="020B0604020202020204" pitchFamily="34" charset="0"/>
              </a:rPr>
              <a:t>passing urine), frequency, urgency and lower abdominal pain</a:t>
            </a:r>
          </a:p>
          <a:p>
            <a:pPr marL="539750" lvl="1" indent="-230400">
              <a:lnSpc>
                <a:spcPct val="114000"/>
              </a:lnSpc>
              <a:spcBef>
                <a:spcPts val="0"/>
              </a:spcBef>
              <a:spcAft>
                <a:spcPts val="300"/>
              </a:spcAft>
              <a:buClr>
                <a:srgbClr val="7030A0"/>
              </a:buClr>
              <a:buFont typeface="Calibri" panose="020F0502020204030204" pitchFamily="34" charset="0"/>
              <a:buChar char="–"/>
            </a:pPr>
            <a:r>
              <a:rPr lang="en-NZ" sz="2000" dirty="0">
                <a:cs typeface="Arial" panose="020B0604020202020204" pitchFamily="34" charset="0"/>
              </a:rPr>
              <a:t>kidney infection: flank pain (‘pyelonephritis’: pain in the upper</a:t>
            </a:r>
            <a:br>
              <a:rPr lang="en-NZ" sz="2000" dirty="0">
                <a:cs typeface="Arial" panose="020B0604020202020204" pitchFamily="34" charset="0"/>
              </a:rPr>
            </a:br>
            <a:r>
              <a:rPr lang="en-NZ" sz="2000" dirty="0">
                <a:cs typeface="Arial" panose="020B0604020202020204" pitchFamily="34" charset="0"/>
              </a:rPr>
              <a:t>abdomen, back or sides), nausea and vomiting, fever and possibly</a:t>
            </a:r>
            <a:br>
              <a:rPr lang="en-NZ" sz="2000" dirty="0">
                <a:cs typeface="Arial" panose="020B0604020202020204" pitchFamily="34" charset="0"/>
              </a:rPr>
            </a:br>
            <a:r>
              <a:rPr lang="en-NZ" sz="2000" dirty="0">
                <a:cs typeface="Arial" panose="020B0604020202020204" pitchFamily="34" charset="0"/>
              </a:rPr>
              <a:t>'frank' or 'visible’ blood in the urine.</a:t>
            </a:r>
          </a:p>
          <a:p>
            <a:pPr marL="228600" indent="-228600">
              <a:lnSpc>
                <a:spcPct val="114000"/>
              </a:lnSpc>
              <a:spcBef>
                <a:spcPts val="0"/>
              </a:spcBef>
              <a:spcAft>
                <a:spcPts val="600"/>
              </a:spcAft>
              <a:buClr>
                <a:srgbClr val="7030A0"/>
              </a:buClr>
              <a:buFont typeface="Arial" panose="020B0604020202020204" pitchFamily="34" charset="0"/>
              <a:buChar char="•"/>
            </a:pPr>
            <a:r>
              <a:rPr lang="en-NZ" sz="2400" dirty="0"/>
              <a:t>Symptoms in a resident with a long-term catheter may be</a:t>
            </a:r>
            <a:br>
              <a:rPr lang="en-NZ" sz="2400" dirty="0"/>
            </a:br>
            <a:r>
              <a:rPr lang="en-NZ" sz="2400" dirty="0"/>
              <a:t>more general, </a:t>
            </a:r>
            <a:r>
              <a:rPr lang="en-NZ" sz="2400" dirty="0" err="1"/>
              <a:t>eg</a:t>
            </a:r>
            <a:r>
              <a:rPr lang="en-NZ" sz="2400" dirty="0"/>
              <a:t>, fever, flank or pelvic pain.</a:t>
            </a:r>
          </a:p>
          <a:p>
            <a:pPr marL="228600" indent="-228600">
              <a:lnSpc>
                <a:spcPct val="114000"/>
              </a:lnSpc>
              <a:spcBef>
                <a:spcPts val="0"/>
              </a:spcBef>
              <a:spcAft>
                <a:spcPts val="600"/>
              </a:spcAft>
              <a:buClr>
                <a:srgbClr val="7030A0"/>
              </a:buClr>
              <a:buFont typeface="Arial" panose="020B0604020202020204" pitchFamily="34" charset="0"/>
              <a:buChar char="•"/>
            </a:pPr>
            <a:r>
              <a:rPr lang="en-NZ" sz="2400" dirty="0"/>
              <a:t>If any UTI criteria are met, collect a urine specimen and</a:t>
            </a:r>
            <a:br>
              <a:rPr lang="en-NZ" sz="2400" dirty="0"/>
            </a:br>
            <a:r>
              <a:rPr lang="en-NZ" sz="2400" dirty="0"/>
              <a:t>inform the prescriber without delay.</a:t>
            </a:r>
          </a:p>
        </p:txBody>
      </p:sp>
      <p:sp>
        <p:nvSpPr>
          <p:cNvPr id="14" name="Rectangle 13">
            <a:extLst>
              <a:ext uri="{FF2B5EF4-FFF2-40B4-BE49-F238E27FC236}">
                <a16:creationId xmlns:a16="http://schemas.microsoft.com/office/drawing/2014/main" id="{3A2D7B79-25D6-F7B1-DA1B-551F07202A4E}"/>
              </a:ext>
            </a:extLst>
          </p:cNvPr>
          <p:cNvSpPr/>
          <p:nvPr/>
        </p:nvSpPr>
        <p:spPr>
          <a:xfrm>
            <a:off x="8267442" y="788705"/>
            <a:ext cx="985845" cy="3581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8" name="Picture 17">
            <a:extLst>
              <a:ext uri="{FF2B5EF4-FFF2-40B4-BE49-F238E27FC236}">
                <a16:creationId xmlns:a16="http://schemas.microsoft.com/office/drawing/2014/main" id="{AB2A0DED-C7EC-1E36-2E18-B6DF2DAB9ECA}"/>
              </a:ext>
            </a:extLst>
          </p:cNvPr>
          <p:cNvPicPr>
            <a:picLocks noChangeAspect="1"/>
          </p:cNvPicPr>
          <p:nvPr/>
        </p:nvPicPr>
        <p:blipFill rotWithShape="1">
          <a:blip r:embed="rId3"/>
          <a:srcRect l="2896" t="2358" r="28973" b="2907"/>
          <a:stretch/>
        </p:blipFill>
        <p:spPr>
          <a:xfrm>
            <a:off x="8890454" y="1977023"/>
            <a:ext cx="2945338" cy="3770676"/>
          </a:xfrm>
          <a:prstGeom prst="rect">
            <a:avLst/>
          </a:prstGeom>
          <a:ln>
            <a:solidFill>
              <a:srgbClr val="FF0000"/>
            </a:solidFill>
          </a:ln>
        </p:spPr>
      </p:pic>
    </p:spTree>
    <p:extLst>
      <p:ext uri="{BB962C8B-B14F-4D97-AF65-F5344CB8AC3E}">
        <p14:creationId xmlns:p14="http://schemas.microsoft.com/office/powerpoint/2010/main" val="2542556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a:extLst>
              <a:ext uri="{FF2B5EF4-FFF2-40B4-BE49-F238E27FC236}">
                <a16:creationId xmlns:a16="http://schemas.microsoft.com/office/drawing/2014/main" id="{F59AFC30-7CAC-E95D-7A1C-59CB7AADA87F}"/>
              </a:ext>
            </a:extLst>
          </p:cNvPr>
          <p:cNvSpPr txBox="1">
            <a:spLocks/>
          </p:cNvSpPr>
          <p:nvPr/>
        </p:nvSpPr>
        <p:spPr>
          <a:xfrm>
            <a:off x="611713" y="914401"/>
            <a:ext cx="10972800" cy="1170452"/>
          </a:xfrm>
          <a:prstGeom prst="rect">
            <a:avLst/>
          </a:prstGeom>
        </p:spPr>
        <p:txBody>
          <a:bodyPr/>
          <a:lstStyle>
            <a:lvl1pPr algn="ctr" defTabSz="457200" rtl="0" eaLnBrk="1" fontAlgn="base" hangingPunct="1">
              <a:spcBef>
                <a:spcPct val="0"/>
              </a:spcBef>
              <a:spcAft>
                <a:spcPct val="0"/>
              </a:spcAft>
              <a:defRPr sz="4000" b="1" kern="1200">
                <a:solidFill>
                  <a:schemeClr val="tx2"/>
                </a:solidFill>
                <a:latin typeface="Arial" panose="020B0604020202020204" pitchFamily="34" charset="0"/>
                <a:ea typeface="ＭＳ Ｐゴシック" pitchFamily="-65"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9pPr>
          </a:lstStyle>
          <a:p>
            <a:pPr algn="l"/>
            <a:endParaRPr lang="en-NZ" sz="4800" dirty="0"/>
          </a:p>
        </p:txBody>
      </p:sp>
      <p:sp>
        <p:nvSpPr>
          <p:cNvPr id="22" name="Content Placeholder 3">
            <a:extLst>
              <a:ext uri="{FF2B5EF4-FFF2-40B4-BE49-F238E27FC236}">
                <a16:creationId xmlns:a16="http://schemas.microsoft.com/office/drawing/2014/main" id="{8D959FAA-1000-DF4E-5725-6E201BB87D95}"/>
              </a:ext>
            </a:extLst>
          </p:cNvPr>
          <p:cNvSpPr txBox="1">
            <a:spLocks/>
          </p:cNvSpPr>
          <p:nvPr/>
        </p:nvSpPr>
        <p:spPr>
          <a:xfrm>
            <a:off x="757279" y="1796819"/>
            <a:ext cx="10972800" cy="3991339"/>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000" kern="1200">
                <a:solidFill>
                  <a:schemeClr val="tx1"/>
                </a:solidFill>
                <a:latin typeface="Arial" panose="020B0604020202020204" pitchFamily="34" charset="0"/>
                <a:ea typeface="ＭＳ Ｐゴシック" pitchFamily="-65" charset="-128"/>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sz="2600" kern="1200">
                <a:solidFill>
                  <a:schemeClr val="tx1"/>
                </a:solidFill>
                <a:latin typeface="Arial" panose="020B0604020202020204" pitchFamily="34" charset="0"/>
                <a:ea typeface="ＭＳ Ｐゴシック" pitchFamily="-65" charset="-128"/>
                <a:cs typeface="Arial" panose="020B0604020202020204" pitchFamily="34" charset="0"/>
              </a:defRPr>
            </a:lvl2pPr>
            <a:lvl3pPr marL="1143000" indent="-22860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pitchFamily="-65" charset="-128"/>
                <a:cs typeface="Arial" panose="020B0604020202020204" pitchFamily="34" charset="0"/>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NZ" sz="2667" dirty="0"/>
          </a:p>
        </p:txBody>
      </p:sp>
      <p:sp>
        <p:nvSpPr>
          <p:cNvPr id="23" name="Title 7">
            <a:extLst>
              <a:ext uri="{FF2B5EF4-FFF2-40B4-BE49-F238E27FC236}">
                <a16:creationId xmlns:a16="http://schemas.microsoft.com/office/drawing/2014/main" id="{5A99EFC6-9259-4C61-B0D7-F70512770281}"/>
              </a:ext>
            </a:extLst>
          </p:cNvPr>
          <p:cNvSpPr>
            <a:spLocks noGrp="1"/>
          </p:cNvSpPr>
          <p:nvPr>
            <p:ph type="title"/>
          </p:nvPr>
        </p:nvSpPr>
        <p:spPr>
          <a:xfrm>
            <a:off x="813608" y="1066966"/>
            <a:ext cx="6315870" cy="618385"/>
          </a:xfrm>
        </p:spPr>
        <p:txBody>
          <a:bodyPr>
            <a:noAutofit/>
          </a:bodyPr>
          <a:lstStyle/>
          <a:p>
            <a:r>
              <a:rPr lang="en-NZ" sz="3600" dirty="0"/>
              <a:t>Non-specific urinary symptoms</a:t>
            </a:r>
          </a:p>
        </p:txBody>
      </p:sp>
      <p:sp>
        <p:nvSpPr>
          <p:cNvPr id="24" name="Content Placeholder 8">
            <a:extLst>
              <a:ext uri="{FF2B5EF4-FFF2-40B4-BE49-F238E27FC236}">
                <a16:creationId xmlns:a16="http://schemas.microsoft.com/office/drawing/2014/main" id="{2CE8D633-0C37-D571-F3ED-CAC4A0173F79}"/>
              </a:ext>
            </a:extLst>
          </p:cNvPr>
          <p:cNvSpPr txBox="1">
            <a:spLocks/>
          </p:cNvSpPr>
          <p:nvPr/>
        </p:nvSpPr>
        <p:spPr>
          <a:xfrm>
            <a:off x="840511" y="1814249"/>
            <a:ext cx="6741389" cy="590090"/>
          </a:xfrm>
          <a:prstGeom prst="rect">
            <a:avLst/>
          </a:prstGeom>
          <a:no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0"/>
              </a:spcBef>
              <a:spcAft>
                <a:spcPts val="0"/>
              </a:spcAft>
              <a:buClr>
                <a:srgbClr val="7030A0"/>
              </a:buClr>
              <a:buSzTx/>
              <a:buFont typeface="Arial" panose="020B0604020202020204" pitchFamily="34" charset="0"/>
              <a:buNone/>
              <a:tabLst/>
              <a:defRPr/>
            </a:pPr>
            <a:r>
              <a:rPr kumimoji="0" lang="en-NZ" sz="2400" b="1" i="0" u="none" strike="noStrike" kern="1200" cap="none" spc="0" normalizeH="0" baseline="0" noProof="0" dirty="0">
                <a:ln>
                  <a:noFill/>
                </a:ln>
                <a:solidFill>
                  <a:srgbClr val="121212"/>
                </a:solidFill>
                <a:effectLst/>
                <a:uLnTx/>
                <a:uFillTx/>
                <a:latin typeface="Calibri" panose="020F0502020204030204"/>
                <a:ea typeface="+mn-ea"/>
                <a:cs typeface="Arial" panose="020B0604020202020204" pitchFamily="34" charset="0"/>
              </a:rPr>
              <a:t>UTI diagnosis relies on the criteria in this pathway</a:t>
            </a:r>
            <a:r>
              <a:rPr kumimoji="0" lang="en-NZ" sz="2400" b="0" i="0" u="none" strike="noStrike" kern="1200" cap="none" spc="0" normalizeH="0" baseline="0" noProof="0" dirty="0">
                <a:ln>
                  <a:noFill/>
                </a:ln>
                <a:solidFill>
                  <a:srgbClr val="121212"/>
                </a:solidFill>
                <a:effectLst/>
                <a:uLnTx/>
                <a:uFillTx/>
                <a:latin typeface="Calibri" panose="020F0502020204030204"/>
                <a:ea typeface="+mn-ea"/>
                <a:cs typeface="Arial" panose="020B0604020202020204" pitchFamily="34" charset="0"/>
              </a:rPr>
              <a:t>. </a:t>
            </a:r>
            <a:endParaRPr lang="en-NZ" sz="2400" baseline="30000" dirty="0"/>
          </a:p>
        </p:txBody>
      </p:sp>
      <p:sp>
        <p:nvSpPr>
          <p:cNvPr id="25" name="Content Placeholder 8">
            <a:extLst>
              <a:ext uri="{FF2B5EF4-FFF2-40B4-BE49-F238E27FC236}">
                <a16:creationId xmlns:a16="http://schemas.microsoft.com/office/drawing/2014/main" id="{766B00ED-99C9-6025-31EA-0FD480529DC1}"/>
              </a:ext>
            </a:extLst>
          </p:cNvPr>
          <p:cNvSpPr txBox="1">
            <a:spLocks/>
          </p:cNvSpPr>
          <p:nvPr/>
        </p:nvSpPr>
        <p:spPr>
          <a:xfrm>
            <a:off x="850036" y="6512229"/>
            <a:ext cx="7879915" cy="2712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7030A0"/>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7030A0"/>
              </a:buClr>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7030A0"/>
              </a:buClr>
              <a:buFont typeface="Calibri" panose="020F050202020403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1200" baseline="30000" dirty="0"/>
              <a:t>1</a:t>
            </a:r>
            <a:r>
              <a:rPr lang="en-NZ" sz="1200" dirty="0"/>
              <a:t>Jump et al 2016; </a:t>
            </a:r>
            <a:r>
              <a:rPr lang="en-NZ" sz="1200" baseline="30000" dirty="0"/>
              <a:t>2</a:t>
            </a:r>
            <a:r>
              <a:rPr lang="en-NZ" sz="1200" dirty="0"/>
              <a:t>Godbole et al 2020 </a:t>
            </a:r>
          </a:p>
        </p:txBody>
      </p:sp>
      <p:sp>
        <p:nvSpPr>
          <p:cNvPr id="10" name="Content Placeholder 8">
            <a:extLst>
              <a:ext uri="{FF2B5EF4-FFF2-40B4-BE49-F238E27FC236}">
                <a16:creationId xmlns:a16="http://schemas.microsoft.com/office/drawing/2014/main" id="{2505C30D-3E14-A27A-7F0F-538EEE455F4F}"/>
              </a:ext>
            </a:extLst>
          </p:cNvPr>
          <p:cNvSpPr txBox="1">
            <a:spLocks/>
          </p:cNvSpPr>
          <p:nvPr/>
        </p:nvSpPr>
        <p:spPr>
          <a:xfrm>
            <a:off x="840511" y="2636210"/>
            <a:ext cx="6149449" cy="3529375"/>
          </a:xfrm>
          <a:prstGeom prst="rect">
            <a:avLst/>
          </a:prstGeom>
          <a:no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0"/>
              </a:spcBef>
              <a:spcAft>
                <a:spcPts val="0"/>
              </a:spcAft>
              <a:buClr>
                <a:srgbClr val="7030A0"/>
              </a:buClr>
              <a:buSzTx/>
              <a:buFont typeface="Arial" panose="020B0604020202020204" pitchFamily="34" charset="0"/>
              <a:buNone/>
              <a:tabLst/>
              <a:defRPr/>
            </a:pPr>
            <a:r>
              <a:rPr kumimoji="0" lang="en-NZ" sz="2400" b="0" i="0" u="none" strike="noStrike" kern="1200" cap="none" spc="0" normalizeH="0" baseline="0" noProof="0" dirty="0">
                <a:ln>
                  <a:noFill/>
                </a:ln>
                <a:solidFill>
                  <a:srgbClr val="121212"/>
                </a:solidFill>
                <a:effectLst/>
                <a:uLnTx/>
                <a:uFillTx/>
                <a:latin typeface="Calibri" panose="020F0502020204030204"/>
                <a:ea typeface="+mn-ea"/>
                <a:cs typeface="Arial" panose="020B0604020202020204" pitchFamily="34" charset="0"/>
              </a:rPr>
              <a:t>Other changes to urine may co-exist but are not specific to a UTI. Urine may change for many reasons:</a:t>
            </a:r>
          </a:p>
          <a:p>
            <a:pPr marL="228600" marR="0" lvl="0" indent="-228600" fontAlgn="auto">
              <a:lnSpc>
                <a:spcPct val="114000"/>
              </a:lnSpc>
              <a:spcBef>
                <a:spcPts val="0"/>
              </a:spcBef>
              <a:spcAft>
                <a:spcPts val="600"/>
              </a:spcAft>
              <a:buClr>
                <a:srgbClr val="7030A0"/>
              </a:buClr>
              <a:buSzTx/>
              <a:buFont typeface="Arial" panose="020B0604020202020204" pitchFamily="34" charset="0"/>
              <a:buChar char="•"/>
              <a:tabLst/>
              <a:defRPr/>
            </a:pPr>
            <a:r>
              <a:rPr lang="en-NZ" sz="2400" dirty="0"/>
              <a:t>colour: food/drink, medication</a:t>
            </a:r>
          </a:p>
          <a:p>
            <a:pPr marL="228600" marR="0" lvl="0" indent="-228600" fontAlgn="auto">
              <a:lnSpc>
                <a:spcPct val="114000"/>
              </a:lnSpc>
              <a:spcBef>
                <a:spcPts val="0"/>
              </a:spcBef>
              <a:spcAft>
                <a:spcPts val="600"/>
              </a:spcAft>
              <a:buClr>
                <a:srgbClr val="7030A0"/>
              </a:buClr>
              <a:buSzTx/>
              <a:buFont typeface="Arial" panose="020B0604020202020204" pitchFamily="34" charset="0"/>
              <a:buChar char="•"/>
              <a:tabLst/>
              <a:defRPr/>
            </a:pPr>
            <a:r>
              <a:rPr lang="en-NZ" sz="2400" dirty="0"/>
              <a:t>smell: diabetes, dehydration, food, medications</a:t>
            </a:r>
            <a:r>
              <a:rPr lang="en-NZ" sz="2400" baseline="30000" dirty="0"/>
              <a:t>1,2</a:t>
            </a:r>
          </a:p>
          <a:p>
            <a:pPr marL="228600" marR="0" lvl="0" indent="-228600" fontAlgn="auto">
              <a:lnSpc>
                <a:spcPct val="114000"/>
              </a:lnSpc>
              <a:spcBef>
                <a:spcPts val="0"/>
              </a:spcBef>
              <a:spcAft>
                <a:spcPts val="600"/>
              </a:spcAft>
              <a:buClr>
                <a:srgbClr val="7030A0"/>
              </a:buClr>
              <a:buSzTx/>
              <a:buFont typeface="Arial" panose="020B0604020202020204" pitchFamily="34" charset="0"/>
              <a:buChar char="•"/>
              <a:tabLst/>
              <a:defRPr/>
            </a:pPr>
            <a:r>
              <a:rPr lang="en-NZ" sz="2400" dirty="0"/>
              <a:t>cloudy: bladder debris, dehydration.</a:t>
            </a:r>
            <a:r>
              <a:rPr lang="en-NZ" sz="2400" baseline="30000" dirty="0"/>
              <a:t>1</a:t>
            </a:r>
          </a:p>
        </p:txBody>
      </p:sp>
      <p:pic>
        <p:nvPicPr>
          <p:cNvPr id="1027" name="Picture 3">
            <a:extLst>
              <a:ext uri="{FF2B5EF4-FFF2-40B4-BE49-F238E27FC236}">
                <a16:creationId xmlns:a16="http://schemas.microsoft.com/office/drawing/2014/main" id="{87F7027C-A078-58D1-70F5-C6AF26558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7453" y="2636210"/>
            <a:ext cx="3947060" cy="1587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3899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7">
            <a:extLst>
              <a:ext uri="{FF2B5EF4-FFF2-40B4-BE49-F238E27FC236}">
                <a16:creationId xmlns:a16="http://schemas.microsoft.com/office/drawing/2014/main" id="{08C17442-2228-F7AA-9504-D8D993C643EA}"/>
              </a:ext>
            </a:extLst>
          </p:cNvPr>
          <p:cNvSpPr>
            <a:spLocks noGrp="1"/>
          </p:cNvSpPr>
          <p:nvPr>
            <p:ph type="title"/>
          </p:nvPr>
        </p:nvSpPr>
        <p:spPr>
          <a:xfrm>
            <a:off x="812969" y="1073555"/>
            <a:ext cx="10767317" cy="618385"/>
          </a:xfrm>
        </p:spPr>
        <p:txBody>
          <a:bodyPr>
            <a:noAutofit/>
          </a:bodyPr>
          <a:lstStyle/>
          <a:p>
            <a:r>
              <a:rPr lang="en-NZ" sz="3600" dirty="0"/>
              <a:t>Non-specific general signs and symptoms of deterioration</a:t>
            </a:r>
          </a:p>
        </p:txBody>
      </p:sp>
      <p:sp>
        <p:nvSpPr>
          <p:cNvPr id="33" name="Content Placeholder 8">
            <a:extLst>
              <a:ext uri="{FF2B5EF4-FFF2-40B4-BE49-F238E27FC236}">
                <a16:creationId xmlns:a16="http://schemas.microsoft.com/office/drawing/2014/main" id="{7B49D132-17AA-7149-625B-41993485A21A}"/>
              </a:ext>
            </a:extLst>
          </p:cNvPr>
          <p:cNvSpPr txBox="1">
            <a:spLocks/>
          </p:cNvSpPr>
          <p:nvPr/>
        </p:nvSpPr>
        <p:spPr>
          <a:xfrm>
            <a:off x="848531" y="2593785"/>
            <a:ext cx="6314053" cy="4022916"/>
          </a:xfrm>
          <a:prstGeom prst="rect">
            <a:avLst/>
          </a:prstGeom>
          <a:no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228600" indent="-228600">
              <a:lnSpc>
                <a:spcPct val="114000"/>
              </a:lnSpc>
              <a:spcBef>
                <a:spcPts val="0"/>
              </a:spcBef>
              <a:spcAft>
                <a:spcPts val="600"/>
              </a:spcAft>
              <a:buClr>
                <a:srgbClr val="7030A0"/>
              </a:buClr>
              <a:buFont typeface="Arial" panose="020B0604020202020204" pitchFamily="34" charset="0"/>
              <a:buChar char="•"/>
              <a:defRPr/>
            </a:pPr>
            <a:r>
              <a:rPr lang="en-NZ" sz="2400" dirty="0"/>
              <a:t>These include cognitive, behavioural, functional and physical changes:</a:t>
            </a:r>
          </a:p>
          <a:p>
            <a:pPr marL="539750" lvl="1" indent="-230400">
              <a:lnSpc>
                <a:spcPct val="114000"/>
              </a:lnSpc>
              <a:spcBef>
                <a:spcPts val="0"/>
              </a:spcBef>
              <a:spcAft>
                <a:spcPts val="300"/>
              </a:spcAft>
              <a:buClr>
                <a:srgbClr val="7030A0"/>
              </a:buClr>
              <a:buFont typeface="Calibri" panose="020F0502020204030204" pitchFamily="34" charset="0"/>
              <a:buChar char="–"/>
            </a:pPr>
            <a:r>
              <a:rPr lang="en-NZ" sz="2000" dirty="0">
                <a:cs typeface="Arial" panose="020B0604020202020204" pitchFamily="34" charset="0"/>
              </a:rPr>
              <a:t>confusion, stopping eating or drinking, reduced mobility or ADL status, falling or vital sign changes.</a:t>
            </a:r>
          </a:p>
          <a:p>
            <a:pPr marL="228600" indent="-228600">
              <a:lnSpc>
                <a:spcPct val="114000"/>
              </a:lnSpc>
              <a:spcBef>
                <a:spcPts val="0"/>
              </a:spcBef>
              <a:spcAft>
                <a:spcPts val="600"/>
              </a:spcAft>
              <a:buClr>
                <a:srgbClr val="7030A0"/>
              </a:buClr>
              <a:buFont typeface="Arial" panose="020B0604020202020204" pitchFamily="34" charset="0"/>
              <a:buChar char="•"/>
              <a:defRPr/>
            </a:pPr>
            <a:r>
              <a:rPr lang="en-NZ" sz="2400" dirty="0"/>
              <a:t>These are important signs of deterioration that need rapid investigation, but they have many potential causes.</a:t>
            </a:r>
          </a:p>
          <a:p>
            <a:pPr marL="228600" indent="-228600">
              <a:lnSpc>
                <a:spcPct val="114000"/>
              </a:lnSpc>
              <a:spcBef>
                <a:spcPts val="0"/>
              </a:spcBef>
              <a:spcAft>
                <a:spcPts val="600"/>
              </a:spcAft>
              <a:buClr>
                <a:srgbClr val="7030A0"/>
              </a:buClr>
              <a:buFont typeface="Arial" panose="020B0604020202020204" pitchFamily="34" charset="0"/>
              <a:buChar char="•"/>
              <a:defRPr/>
            </a:pPr>
            <a:r>
              <a:rPr lang="en-NZ" sz="2400" dirty="0"/>
              <a:t>If there are no specific UTI symptoms, investigate other causes of deterioration.</a:t>
            </a:r>
          </a:p>
        </p:txBody>
      </p:sp>
      <p:sp>
        <p:nvSpPr>
          <p:cNvPr id="4" name="Content Placeholder 8">
            <a:extLst>
              <a:ext uri="{FF2B5EF4-FFF2-40B4-BE49-F238E27FC236}">
                <a16:creationId xmlns:a16="http://schemas.microsoft.com/office/drawing/2014/main" id="{AC45CF68-55B7-703A-201B-0C319993F459}"/>
              </a:ext>
            </a:extLst>
          </p:cNvPr>
          <p:cNvSpPr txBox="1">
            <a:spLocks/>
          </p:cNvSpPr>
          <p:nvPr/>
        </p:nvSpPr>
        <p:spPr>
          <a:xfrm>
            <a:off x="840511" y="1814249"/>
            <a:ext cx="6741389" cy="590090"/>
          </a:xfrm>
          <a:prstGeom prst="rect">
            <a:avLst/>
          </a:prstGeom>
          <a:no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0"/>
              </a:spcBef>
              <a:spcAft>
                <a:spcPts val="0"/>
              </a:spcAft>
              <a:buClr>
                <a:srgbClr val="7030A0"/>
              </a:buClr>
              <a:buSzTx/>
              <a:buFont typeface="Arial" panose="020B0604020202020204" pitchFamily="34" charset="0"/>
              <a:buNone/>
              <a:tabLst/>
              <a:defRPr/>
            </a:pPr>
            <a:r>
              <a:rPr kumimoji="0" lang="en-NZ" sz="2400" b="1" i="0" u="none" strike="noStrike" kern="1200" cap="none" spc="0" normalizeH="0" baseline="0" noProof="0" dirty="0">
                <a:ln>
                  <a:noFill/>
                </a:ln>
                <a:solidFill>
                  <a:srgbClr val="121212"/>
                </a:solidFill>
                <a:effectLst/>
                <a:uLnTx/>
                <a:uFillTx/>
                <a:latin typeface="Calibri" panose="020F0502020204030204"/>
                <a:ea typeface="+mn-ea"/>
                <a:cs typeface="Arial" panose="020B0604020202020204" pitchFamily="34" charset="0"/>
              </a:rPr>
              <a:t>UTI diagnosis relies on the criteria in this pathway</a:t>
            </a:r>
            <a:r>
              <a:rPr kumimoji="0" lang="en-NZ" sz="2400" b="0" i="0" u="none" strike="noStrike" kern="1200" cap="none" spc="0" normalizeH="0" baseline="0" noProof="0" dirty="0">
                <a:ln>
                  <a:noFill/>
                </a:ln>
                <a:solidFill>
                  <a:srgbClr val="121212"/>
                </a:solidFill>
                <a:effectLst/>
                <a:uLnTx/>
                <a:uFillTx/>
                <a:latin typeface="Calibri" panose="020F0502020204030204"/>
                <a:ea typeface="+mn-ea"/>
                <a:cs typeface="Arial" panose="020B0604020202020204" pitchFamily="34" charset="0"/>
              </a:rPr>
              <a:t>. </a:t>
            </a:r>
            <a:endParaRPr lang="en-NZ" sz="2400" baseline="30000" dirty="0"/>
          </a:p>
        </p:txBody>
      </p:sp>
      <p:pic>
        <p:nvPicPr>
          <p:cNvPr id="2" name="Picture 3">
            <a:extLst>
              <a:ext uri="{FF2B5EF4-FFF2-40B4-BE49-F238E27FC236}">
                <a16:creationId xmlns:a16="http://schemas.microsoft.com/office/drawing/2014/main" id="{8F25545D-F7FB-26F9-04EE-35A8AB1522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7453" y="2636210"/>
            <a:ext cx="3947060" cy="1587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8812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ECE833-E0CB-4BD1-9C12-56308E73072A}"/>
              </a:ext>
            </a:extLst>
          </p:cNvPr>
          <p:cNvSpPr txBox="1">
            <a:spLocks/>
          </p:cNvSpPr>
          <p:nvPr/>
        </p:nvSpPr>
        <p:spPr>
          <a:xfrm>
            <a:off x="611713" y="914401"/>
            <a:ext cx="10972800" cy="1170452"/>
          </a:xfrm>
          <a:prstGeom prst="rect">
            <a:avLst/>
          </a:prstGeom>
        </p:spPr>
        <p:txBody>
          <a:bodyPr/>
          <a:lstStyle>
            <a:lvl1pPr algn="ctr" defTabSz="457200" rtl="0" eaLnBrk="1" fontAlgn="base" hangingPunct="1">
              <a:spcBef>
                <a:spcPct val="0"/>
              </a:spcBef>
              <a:spcAft>
                <a:spcPct val="0"/>
              </a:spcAft>
              <a:defRPr sz="4000" b="1" kern="1200">
                <a:solidFill>
                  <a:schemeClr val="tx2"/>
                </a:solidFill>
                <a:latin typeface="Arial" panose="020B0604020202020204" pitchFamily="34" charset="0"/>
                <a:ea typeface="ＭＳ Ｐゴシック" pitchFamily="-65"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9pPr>
          </a:lstStyle>
          <a:p>
            <a:pPr algn="l"/>
            <a:endParaRPr lang="en-NZ" sz="4800" dirty="0"/>
          </a:p>
        </p:txBody>
      </p:sp>
      <p:sp>
        <p:nvSpPr>
          <p:cNvPr id="5" name="Content Placeholder 3">
            <a:extLst>
              <a:ext uri="{FF2B5EF4-FFF2-40B4-BE49-F238E27FC236}">
                <a16:creationId xmlns:a16="http://schemas.microsoft.com/office/drawing/2014/main" id="{34E4BD57-333A-4598-938D-00C0CE341CFD}"/>
              </a:ext>
            </a:extLst>
          </p:cNvPr>
          <p:cNvSpPr txBox="1">
            <a:spLocks/>
          </p:cNvSpPr>
          <p:nvPr/>
        </p:nvSpPr>
        <p:spPr>
          <a:xfrm>
            <a:off x="757279" y="1796819"/>
            <a:ext cx="10972800" cy="3991339"/>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000" kern="1200">
                <a:solidFill>
                  <a:schemeClr val="tx1"/>
                </a:solidFill>
                <a:latin typeface="Arial" panose="020B0604020202020204" pitchFamily="34" charset="0"/>
                <a:ea typeface="ＭＳ Ｐゴシック" pitchFamily="-65" charset="-128"/>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sz="2600" kern="1200">
                <a:solidFill>
                  <a:schemeClr val="tx1"/>
                </a:solidFill>
                <a:latin typeface="Arial" panose="020B0604020202020204" pitchFamily="34" charset="0"/>
                <a:ea typeface="ＭＳ Ｐゴシック" pitchFamily="-65" charset="-128"/>
                <a:cs typeface="Arial" panose="020B0604020202020204" pitchFamily="34" charset="0"/>
              </a:defRPr>
            </a:lvl2pPr>
            <a:lvl3pPr marL="1143000" indent="-22860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pitchFamily="-65" charset="-128"/>
                <a:cs typeface="Arial" panose="020B0604020202020204" pitchFamily="34" charset="0"/>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NZ" sz="2667" dirty="0"/>
          </a:p>
        </p:txBody>
      </p:sp>
      <p:sp>
        <p:nvSpPr>
          <p:cNvPr id="6" name="Title 2">
            <a:extLst>
              <a:ext uri="{FF2B5EF4-FFF2-40B4-BE49-F238E27FC236}">
                <a16:creationId xmlns:a16="http://schemas.microsoft.com/office/drawing/2014/main" id="{757372CC-C6BE-458D-9DA4-EB7AD25BC2BB}"/>
              </a:ext>
            </a:extLst>
          </p:cNvPr>
          <p:cNvSpPr txBox="1">
            <a:spLocks/>
          </p:cNvSpPr>
          <p:nvPr/>
        </p:nvSpPr>
        <p:spPr>
          <a:xfrm>
            <a:off x="819012" y="914401"/>
            <a:ext cx="10972800" cy="1170452"/>
          </a:xfrm>
          <a:prstGeom prst="rect">
            <a:avLst/>
          </a:prstGeom>
        </p:spPr>
        <p:txBody>
          <a:bodyPr/>
          <a:lstStyle>
            <a:lvl1pPr algn="ctr" defTabSz="457200" rtl="0" eaLnBrk="1" fontAlgn="base" hangingPunct="1">
              <a:spcBef>
                <a:spcPct val="0"/>
              </a:spcBef>
              <a:spcAft>
                <a:spcPct val="0"/>
              </a:spcAft>
              <a:defRPr sz="4000" b="1" kern="1200">
                <a:solidFill>
                  <a:schemeClr val="tx2"/>
                </a:solidFill>
                <a:latin typeface="Arial" panose="020B0604020202020204" pitchFamily="34" charset="0"/>
                <a:ea typeface="ＭＳ Ｐゴシック" pitchFamily="-65"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9pPr>
          </a:lstStyle>
          <a:p>
            <a:pPr algn="l"/>
            <a:r>
              <a:rPr lang="mi-NZ" sz="4800" dirty="0"/>
              <a:t> </a:t>
            </a:r>
            <a:endParaRPr lang="en-NZ" sz="4800" dirty="0"/>
          </a:p>
        </p:txBody>
      </p:sp>
      <p:sp>
        <p:nvSpPr>
          <p:cNvPr id="10" name="Title 9">
            <a:extLst>
              <a:ext uri="{FF2B5EF4-FFF2-40B4-BE49-F238E27FC236}">
                <a16:creationId xmlns:a16="http://schemas.microsoft.com/office/drawing/2014/main" id="{A69C4A9F-DA32-A2C4-1348-AFFEF682327C}"/>
              </a:ext>
            </a:extLst>
          </p:cNvPr>
          <p:cNvSpPr>
            <a:spLocks noGrp="1"/>
          </p:cNvSpPr>
          <p:nvPr>
            <p:ph type="title"/>
          </p:nvPr>
        </p:nvSpPr>
        <p:spPr>
          <a:xfrm>
            <a:off x="816447" y="365125"/>
            <a:ext cx="10209724" cy="1325563"/>
          </a:xfrm>
        </p:spPr>
        <p:txBody>
          <a:bodyPr>
            <a:noAutofit/>
          </a:bodyPr>
          <a:lstStyle/>
          <a:p>
            <a:r>
              <a:rPr lang="en-NZ" dirty="0"/>
              <a:t>Residents with dementia or unable to communicate</a:t>
            </a:r>
          </a:p>
        </p:txBody>
      </p:sp>
      <p:sp>
        <p:nvSpPr>
          <p:cNvPr id="11" name="Content Placeholder 10">
            <a:extLst>
              <a:ext uri="{FF2B5EF4-FFF2-40B4-BE49-F238E27FC236}">
                <a16:creationId xmlns:a16="http://schemas.microsoft.com/office/drawing/2014/main" id="{460DAE1E-A1D7-06E2-7515-C633E2BFD07D}"/>
              </a:ext>
            </a:extLst>
          </p:cNvPr>
          <p:cNvSpPr>
            <a:spLocks noGrp="1"/>
          </p:cNvSpPr>
          <p:nvPr>
            <p:ph sz="half" idx="1"/>
          </p:nvPr>
        </p:nvSpPr>
        <p:spPr>
          <a:xfrm>
            <a:off x="838200" y="1825625"/>
            <a:ext cx="6248400" cy="4351338"/>
          </a:xfrm>
        </p:spPr>
        <p:txBody>
          <a:bodyPr>
            <a:noAutofit/>
          </a:bodyPr>
          <a:lstStyle/>
          <a:p>
            <a:pPr>
              <a:lnSpc>
                <a:spcPct val="114000"/>
              </a:lnSpc>
              <a:spcBef>
                <a:spcPts val="0"/>
              </a:spcBef>
              <a:spcAft>
                <a:spcPts val="600"/>
              </a:spcAft>
              <a:defRPr/>
            </a:pPr>
            <a:r>
              <a:rPr lang="en-NZ" dirty="0"/>
              <a:t>Initial signs that ‘something is wrong’ may be cognitive, behavioural, functional or physical changes:</a:t>
            </a:r>
          </a:p>
          <a:p>
            <a:pPr marL="539750" lvl="1" indent="-230400">
              <a:lnSpc>
                <a:spcPct val="114000"/>
              </a:lnSpc>
              <a:spcBef>
                <a:spcPts val="0"/>
              </a:spcBef>
              <a:spcAft>
                <a:spcPts val="300"/>
              </a:spcAft>
              <a:buFont typeface="Calibri" panose="020F0502020204030204" pitchFamily="34" charset="0"/>
              <a:buChar char="–"/>
              <a:defRPr/>
            </a:pPr>
            <a:r>
              <a:rPr lang="en-NZ" dirty="0">
                <a:cs typeface="Arial" panose="020B0604020202020204" pitchFamily="34" charset="0"/>
              </a:rPr>
              <a:t>confusion, not eating or drinking, reduced mobility or decline in ADL status, falling or vital sign changes.</a:t>
            </a:r>
          </a:p>
          <a:p>
            <a:pPr>
              <a:lnSpc>
                <a:spcPct val="114000"/>
              </a:lnSpc>
              <a:spcBef>
                <a:spcPts val="0"/>
              </a:spcBef>
              <a:spcAft>
                <a:spcPts val="600"/>
              </a:spcAft>
              <a:defRPr/>
            </a:pPr>
            <a:r>
              <a:rPr lang="en-NZ" dirty="0"/>
              <a:t>The diagnostic criteria for a UTI do not change, but detection is more challenging.</a:t>
            </a:r>
          </a:p>
        </p:txBody>
      </p:sp>
      <p:sp>
        <p:nvSpPr>
          <p:cNvPr id="8" name="Rectangle 7">
            <a:extLst>
              <a:ext uri="{FF2B5EF4-FFF2-40B4-BE49-F238E27FC236}">
                <a16:creationId xmlns:a16="http://schemas.microsoft.com/office/drawing/2014/main" id="{4BD888B0-937A-4C75-AAA4-8D08B24CA141}"/>
              </a:ext>
            </a:extLst>
          </p:cNvPr>
          <p:cNvSpPr/>
          <p:nvPr/>
        </p:nvSpPr>
        <p:spPr>
          <a:xfrm>
            <a:off x="8005721" y="2476887"/>
            <a:ext cx="3429000" cy="1660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0"/>
              </a:spcBef>
              <a:buNone/>
            </a:pPr>
            <a:r>
              <a:rPr lang="en-NZ" sz="1800" dirty="0">
                <a:cs typeface="Arial" panose="020B0604020202020204" pitchFamily="34" charset="0"/>
              </a:rPr>
              <a:t>Observe and record any signs that can help make a correct diagnosis. Resident-specific history may be important.</a:t>
            </a:r>
          </a:p>
        </p:txBody>
      </p:sp>
    </p:spTree>
    <p:extLst>
      <p:ext uri="{BB962C8B-B14F-4D97-AF65-F5344CB8AC3E}">
        <p14:creationId xmlns:p14="http://schemas.microsoft.com/office/powerpoint/2010/main" val="1114884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ECE833-E0CB-4BD1-9C12-56308E73072A}"/>
              </a:ext>
            </a:extLst>
          </p:cNvPr>
          <p:cNvSpPr txBox="1">
            <a:spLocks/>
          </p:cNvSpPr>
          <p:nvPr/>
        </p:nvSpPr>
        <p:spPr>
          <a:xfrm>
            <a:off x="611713" y="914401"/>
            <a:ext cx="10972800" cy="1170452"/>
          </a:xfrm>
          <a:prstGeom prst="rect">
            <a:avLst/>
          </a:prstGeom>
        </p:spPr>
        <p:txBody>
          <a:bodyPr/>
          <a:lstStyle>
            <a:lvl1pPr algn="ctr" defTabSz="457200" rtl="0" eaLnBrk="1" fontAlgn="base" hangingPunct="1">
              <a:spcBef>
                <a:spcPct val="0"/>
              </a:spcBef>
              <a:spcAft>
                <a:spcPct val="0"/>
              </a:spcAft>
              <a:defRPr sz="4000" b="1" kern="1200">
                <a:solidFill>
                  <a:schemeClr val="tx2"/>
                </a:solidFill>
                <a:latin typeface="Arial" panose="020B0604020202020204" pitchFamily="34" charset="0"/>
                <a:ea typeface="ＭＳ Ｐゴシック" pitchFamily="-65"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9pPr>
          </a:lstStyle>
          <a:p>
            <a:pPr algn="l"/>
            <a:endParaRPr lang="en-NZ" sz="4800" dirty="0"/>
          </a:p>
        </p:txBody>
      </p:sp>
      <p:sp>
        <p:nvSpPr>
          <p:cNvPr id="5" name="Content Placeholder 3">
            <a:extLst>
              <a:ext uri="{FF2B5EF4-FFF2-40B4-BE49-F238E27FC236}">
                <a16:creationId xmlns:a16="http://schemas.microsoft.com/office/drawing/2014/main" id="{34E4BD57-333A-4598-938D-00C0CE341CFD}"/>
              </a:ext>
            </a:extLst>
          </p:cNvPr>
          <p:cNvSpPr txBox="1">
            <a:spLocks/>
          </p:cNvSpPr>
          <p:nvPr/>
        </p:nvSpPr>
        <p:spPr>
          <a:xfrm>
            <a:off x="757279" y="1796819"/>
            <a:ext cx="10972800" cy="3991339"/>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000" kern="1200">
                <a:solidFill>
                  <a:schemeClr val="tx1"/>
                </a:solidFill>
                <a:latin typeface="Arial" panose="020B0604020202020204" pitchFamily="34" charset="0"/>
                <a:ea typeface="ＭＳ Ｐゴシック" pitchFamily="-65" charset="-128"/>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sz="2600" kern="1200">
                <a:solidFill>
                  <a:schemeClr val="tx1"/>
                </a:solidFill>
                <a:latin typeface="Arial" panose="020B0604020202020204" pitchFamily="34" charset="0"/>
                <a:ea typeface="ＭＳ Ｐゴシック" pitchFamily="-65" charset="-128"/>
                <a:cs typeface="Arial" panose="020B0604020202020204" pitchFamily="34" charset="0"/>
              </a:defRPr>
            </a:lvl2pPr>
            <a:lvl3pPr marL="1143000" indent="-22860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pitchFamily="-65" charset="-128"/>
                <a:cs typeface="Arial" panose="020B0604020202020204" pitchFamily="34" charset="0"/>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NZ" sz="2667" dirty="0"/>
          </a:p>
        </p:txBody>
      </p:sp>
      <p:sp>
        <p:nvSpPr>
          <p:cNvPr id="6" name="Title 2">
            <a:extLst>
              <a:ext uri="{FF2B5EF4-FFF2-40B4-BE49-F238E27FC236}">
                <a16:creationId xmlns:a16="http://schemas.microsoft.com/office/drawing/2014/main" id="{757372CC-C6BE-458D-9DA4-EB7AD25BC2BB}"/>
              </a:ext>
            </a:extLst>
          </p:cNvPr>
          <p:cNvSpPr txBox="1">
            <a:spLocks/>
          </p:cNvSpPr>
          <p:nvPr/>
        </p:nvSpPr>
        <p:spPr>
          <a:xfrm>
            <a:off x="819012" y="914401"/>
            <a:ext cx="10972800" cy="1170452"/>
          </a:xfrm>
          <a:prstGeom prst="rect">
            <a:avLst/>
          </a:prstGeom>
        </p:spPr>
        <p:txBody>
          <a:bodyPr/>
          <a:lstStyle>
            <a:lvl1pPr algn="ctr" defTabSz="457200" rtl="0" eaLnBrk="1" fontAlgn="base" hangingPunct="1">
              <a:spcBef>
                <a:spcPct val="0"/>
              </a:spcBef>
              <a:spcAft>
                <a:spcPct val="0"/>
              </a:spcAft>
              <a:defRPr sz="4000" b="1" kern="1200">
                <a:solidFill>
                  <a:schemeClr val="tx2"/>
                </a:solidFill>
                <a:latin typeface="Arial" panose="020B0604020202020204" pitchFamily="34" charset="0"/>
                <a:ea typeface="ＭＳ Ｐゴシック" pitchFamily="-65"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9pPr>
          </a:lstStyle>
          <a:p>
            <a:pPr algn="l"/>
            <a:r>
              <a:rPr lang="mi-NZ" sz="4800" dirty="0"/>
              <a:t> </a:t>
            </a:r>
            <a:endParaRPr lang="en-NZ" sz="4800" dirty="0"/>
          </a:p>
        </p:txBody>
      </p:sp>
      <p:sp>
        <p:nvSpPr>
          <p:cNvPr id="10" name="Title 9">
            <a:extLst>
              <a:ext uri="{FF2B5EF4-FFF2-40B4-BE49-F238E27FC236}">
                <a16:creationId xmlns:a16="http://schemas.microsoft.com/office/drawing/2014/main" id="{A69C4A9F-DA32-A2C4-1348-AFFEF682327C}"/>
              </a:ext>
            </a:extLst>
          </p:cNvPr>
          <p:cNvSpPr>
            <a:spLocks noGrp="1"/>
          </p:cNvSpPr>
          <p:nvPr>
            <p:ph type="title"/>
          </p:nvPr>
        </p:nvSpPr>
        <p:spPr>
          <a:xfrm>
            <a:off x="816447" y="365125"/>
            <a:ext cx="9931400" cy="1325563"/>
          </a:xfrm>
        </p:spPr>
        <p:txBody>
          <a:bodyPr>
            <a:noAutofit/>
          </a:bodyPr>
          <a:lstStyle/>
          <a:p>
            <a:r>
              <a:rPr lang="en-NZ" dirty="0"/>
              <a:t>Residents with dementia or unable to communicate</a:t>
            </a:r>
          </a:p>
        </p:txBody>
      </p:sp>
      <p:sp>
        <p:nvSpPr>
          <p:cNvPr id="11" name="Content Placeholder 10">
            <a:extLst>
              <a:ext uri="{FF2B5EF4-FFF2-40B4-BE49-F238E27FC236}">
                <a16:creationId xmlns:a16="http://schemas.microsoft.com/office/drawing/2014/main" id="{460DAE1E-A1D7-06E2-7515-C633E2BFD07D}"/>
              </a:ext>
            </a:extLst>
          </p:cNvPr>
          <p:cNvSpPr>
            <a:spLocks noGrp="1"/>
          </p:cNvSpPr>
          <p:nvPr>
            <p:ph sz="half" idx="1"/>
          </p:nvPr>
        </p:nvSpPr>
        <p:spPr>
          <a:xfrm>
            <a:off x="838200" y="1825625"/>
            <a:ext cx="6553200" cy="4351338"/>
          </a:xfrm>
        </p:spPr>
        <p:txBody>
          <a:bodyPr>
            <a:noAutofit/>
          </a:bodyPr>
          <a:lstStyle/>
          <a:p>
            <a:pPr marL="0" indent="0">
              <a:lnSpc>
                <a:spcPct val="114000"/>
              </a:lnSpc>
              <a:spcBef>
                <a:spcPts val="0"/>
              </a:spcBef>
              <a:buNone/>
              <a:defRPr/>
            </a:pPr>
            <a:r>
              <a:rPr lang="en-NZ" dirty="0">
                <a:solidFill>
                  <a:srgbClr val="121212"/>
                </a:solidFill>
                <a:cs typeface="Arial" panose="020B0604020202020204" pitchFamily="34" charset="0"/>
              </a:rPr>
              <a:t>Look for signs and symptoms:</a:t>
            </a:r>
          </a:p>
          <a:p>
            <a:pPr>
              <a:lnSpc>
                <a:spcPct val="114000"/>
              </a:lnSpc>
              <a:spcBef>
                <a:spcPts val="0"/>
              </a:spcBef>
              <a:spcAft>
                <a:spcPts val="600"/>
              </a:spcAft>
              <a:defRPr/>
            </a:pPr>
            <a:r>
              <a:rPr lang="en-NZ" dirty="0"/>
              <a:t>dysuria/urinary change</a:t>
            </a:r>
          </a:p>
          <a:p>
            <a:pPr marL="539750" lvl="1" indent="-230400">
              <a:lnSpc>
                <a:spcPct val="114000"/>
              </a:lnSpc>
              <a:spcBef>
                <a:spcPts val="0"/>
              </a:spcBef>
              <a:spcAft>
                <a:spcPts val="300"/>
              </a:spcAft>
              <a:buFont typeface="Calibri" panose="020F0502020204030204" pitchFamily="34" charset="0"/>
              <a:buChar char="–"/>
            </a:pPr>
            <a:r>
              <a:rPr lang="en-NZ" dirty="0">
                <a:cs typeface="Arial" panose="020B0604020202020204" pitchFamily="34" charset="0"/>
              </a:rPr>
              <a:t>changes to urination (frequency, urgency, grimacing with urination)</a:t>
            </a:r>
          </a:p>
          <a:p>
            <a:pPr marL="539750" lvl="1" indent="-230400">
              <a:lnSpc>
                <a:spcPct val="114000"/>
              </a:lnSpc>
              <a:spcBef>
                <a:spcPts val="0"/>
              </a:spcBef>
              <a:spcAft>
                <a:spcPts val="300"/>
              </a:spcAft>
              <a:buFont typeface="Calibri" panose="020F0502020204030204" pitchFamily="34" charset="0"/>
              <a:buChar char="–"/>
            </a:pPr>
            <a:r>
              <a:rPr lang="en-NZ" dirty="0">
                <a:cs typeface="Arial" panose="020B0604020202020204" pitchFamily="34" charset="0"/>
              </a:rPr>
              <a:t>increased or new urinary incontinence</a:t>
            </a:r>
          </a:p>
          <a:p>
            <a:pPr marL="539750" lvl="1" indent="-230400">
              <a:lnSpc>
                <a:spcPct val="114000"/>
              </a:lnSpc>
              <a:spcBef>
                <a:spcPts val="0"/>
              </a:spcBef>
              <a:spcAft>
                <a:spcPts val="300"/>
              </a:spcAft>
              <a:buFont typeface="Calibri" panose="020F0502020204030204" pitchFamily="34" charset="0"/>
              <a:buChar char="–"/>
            </a:pPr>
            <a:r>
              <a:rPr lang="en-NZ" dirty="0">
                <a:cs typeface="Arial" panose="020B0604020202020204" pitchFamily="34" charset="0"/>
              </a:rPr>
              <a:t>distress with passing urine</a:t>
            </a:r>
          </a:p>
          <a:p>
            <a:pPr>
              <a:lnSpc>
                <a:spcPct val="114000"/>
              </a:lnSpc>
              <a:spcBef>
                <a:spcPts val="0"/>
              </a:spcBef>
              <a:spcAft>
                <a:spcPts val="600"/>
              </a:spcAft>
              <a:defRPr/>
            </a:pPr>
            <a:r>
              <a:rPr lang="en-NZ" dirty="0"/>
              <a:t>suprapubic or flank pain </a:t>
            </a:r>
          </a:p>
          <a:p>
            <a:pPr marL="539750" lvl="1" indent="-230400">
              <a:lnSpc>
                <a:spcPct val="114000"/>
              </a:lnSpc>
              <a:spcBef>
                <a:spcPts val="0"/>
              </a:spcBef>
              <a:spcAft>
                <a:spcPts val="300"/>
              </a:spcAft>
              <a:buFont typeface="Calibri" panose="020F0502020204030204" pitchFamily="34" charset="0"/>
              <a:buChar char="–"/>
            </a:pPr>
            <a:r>
              <a:rPr lang="en-NZ" dirty="0">
                <a:cs typeface="Arial" panose="020B0604020202020204" pitchFamily="34" charset="0"/>
              </a:rPr>
              <a:t>protecting or massaging the area of discomfort</a:t>
            </a:r>
          </a:p>
          <a:p>
            <a:pPr marL="539750" lvl="1" indent="-230400">
              <a:lnSpc>
                <a:spcPct val="114000"/>
              </a:lnSpc>
              <a:spcBef>
                <a:spcPts val="0"/>
              </a:spcBef>
              <a:spcAft>
                <a:spcPts val="300"/>
              </a:spcAft>
              <a:buFont typeface="Calibri" panose="020F0502020204030204" pitchFamily="34" charset="0"/>
              <a:buChar char="–"/>
            </a:pPr>
            <a:r>
              <a:rPr lang="en-NZ" dirty="0">
                <a:cs typeface="Arial" panose="020B0604020202020204" pitchFamily="34" charset="0"/>
              </a:rPr>
              <a:t>reluctance to move    </a:t>
            </a:r>
          </a:p>
          <a:p>
            <a:pPr marL="539750" lvl="1" indent="-230400">
              <a:lnSpc>
                <a:spcPct val="114000"/>
              </a:lnSpc>
              <a:spcBef>
                <a:spcPts val="0"/>
              </a:spcBef>
              <a:spcAft>
                <a:spcPts val="300"/>
              </a:spcAft>
              <a:buFont typeface="Calibri" panose="020F0502020204030204" pitchFamily="34" charset="0"/>
              <a:buChar char="–"/>
            </a:pPr>
            <a:r>
              <a:rPr lang="en-NZ" dirty="0">
                <a:cs typeface="Arial" panose="020B0604020202020204" pitchFamily="34" charset="0"/>
              </a:rPr>
              <a:t>vocalisation or grimacing, agitation/restlessness.</a:t>
            </a:r>
          </a:p>
        </p:txBody>
      </p:sp>
      <p:sp>
        <p:nvSpPr>
          <p:cNvPr id="14" name="Rectangle 13">
            <a:extLst>
              <a:ext uri="{FF2B5EF4-FFF2-40B4-BE49-F238E27FC236}">
                <a16:creationId xmlns:a16="http://schemas.microsoft.com/office/drawing/2014/main" id="{C074B797-62D6-74DA-82AF-0D00DAFC6864}"/>
              </a:ext>
            </a:extLst>
          </p:cNvPr>
          <p:cNvSpPr/>
          <p:nvPr/>
        </p:nvSpPr>
        <p:spPr>
          <a:xfrm>
            <a:off x="8005721" y="2476887"/>
            <a:ext cx="3429000" cy="1660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0"/>
              </a:spcBef>
              <a:buNone/>
            </a:pPr>
            <a:r>
              <a:rPr lang="en-NZ" sz="1800" dirty="0">
                <a:cs typeface="Arial" panose="020B0604020202020204" pitchFamily="34" charset="0"/>
              </a:rPr>
              <a:t>Observe and record any signs that can help make a correct diagnosis. Resident-specific history may be important.</a:t>
            </a:r>
          </a:p>
        </p:txBody>
      </p:sp>
    </p:spTree>
    <p:extLst>
      <p:ext uri="{BB962C8B-B14F-4D97-AF65-F5344CB8AC3E}">
        <p14:creationId xmlns:p14="http://schemas.microsoft.com/office/powerpoint/2010/main" val="779063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ECE833-E0CB-4BD1-9C12-56308E73072A}"/>
              </a:ext>
            </a:extLst>
          </p:cNvPr>
          <p:cNvSpPr txBox="1">
            <a:spLocks/>
          </p:cNvSpPr>
          <p:nvPr/>
        </p:nvSpPr>
        <p:spPr>
          <a:xfrm>
            <a:off x="611713" y="914401"/>
            <a:ext cx="10972800" cy="1170452"/>
          </a:xfrm>
          <a:prstGeom prst="rect">
            <a:avLst/>
          </a:prstGeom>
        </p:spPr>
        <p:txBody>
          <a:bodyPr/>
          <a:lstStyle>
            <a:lvl1pPr algn="ctr" defTabSz="457200" rtl="0" eaLnBrk="1" fontAlgn="base" hangingPunct="1">
              <a:spcBef>
                <a:spcPct val="0"/>
              </a:spcBef>
              <a:spcAft>
                <a:spcPct val="0"/>
              </a:spcAft>
              <a:defRPr sz="4000" b="1" kern="1200">
                <a:solidFill>
                  <a:schemeClr val="tx2"/>
                </a:solidFill>
                <a:latin typeface="Arial" panose="020B0604020202020204" pitchFamily="34" charset="0"/>
                <a:ea typeface="ＭＳ Ｐゴシック" pitchFamily="-65"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9pPr>
          </a:lstStyle>
          <a:p>
            <a:pPr algn="l"/>
            <a:endParaRPr lang="en-NZ" sz="4800" dirty="0"/>
          </a:p>
        </p:txBody>
      </p:sp>
      <p:sp>
        <p:nvSpPr>
          <p:cNvPr id="7" name="Rectangle 6">
            <a:extLst>
              <a:ext uri="{FF2B5EF4-FFF2-40B4-BE49-F238E27FC236}">
                <a16:creationId xmlns:a16="http://schemas.microsoft.com/office/drawing/2014/main" id="{059FC9E3-D070-4489-900E-C669D2D0DBD3}"/>
              </a:ext>
            </a:extLst>
          </p:cNvPr>
          <p:cNvSpPr/>
          <p:nvPr/>
        </p:nvSpPr>
        <p:spPr>
          <a:xfrm>
            <a:off x="757279" y="1822718"/>
            <a:ext cx="8164724" cy="461665"/>
          </a:xfrm>
          <a:prstGeom prst="rect">
            <a:avLst/>
          </a:prstGeom>
        </p:spPr>
        <p:txBody>
          <a:bodyPr wrap="square">
            <a:spAutoFit/>
          </a:bodyPr>
          <a:lstStyle/>
          <a:p>
            <a:r>
              <a:rPr lang="en-NZ" sz="2400" dirty="0"/>
              <a:t> </a:t>
            </a:r>
          </a:p>
        </p:txBody>
      </p:sp>
      <p:sp>
        <p:nvSpPr>
          <p:cNvPr id="12" name="Title 11">
            <a:extLst>
              <a:ext uri="{FF2B5EF4-FFF2-40B4-BE49-F238E27FC236}">
                <a16:creationId xmlns:a16="http://schemas.microsoft.com/office/drawing/2014/main" id="{C066104E-9244-40D0-D44E-F58C65CA479A}"/>
              </a:ext>
            </a:extLst>
          </p:cNvPr>
          <p:cNvSpPr>
            <a:spLocks noGrp="1"/>
          </p:cNvSpPr>
          <p:nvPr>
            <p:ph type="title"/>
          </p:nvPr>
        </p:nvSpPr>
        <p:spPr>
          <a:xfrm>
            <a:off x="836561" y="858106"/>
            <a:ext cx="11133765" cy="823070"/>
          </a:xfrm>
        </p:spPr>
        <p:txBody>
          <a:bodyPr>
            <a:noAutofit/>
          </a:bodyPr>
          <a:lstStyle/>
          <a:p>
            <a:r>
              <a:rPr lang="en-NZ" dirty="0"/>
              <a:t>Situation, background, assessment, recommendation (SBAR)</a:t>
            </a:r>
          </a:p>
        </p:txBody>
      </p:sp>
      <p:sp>
        <p:nvSpPr>
          <p:cNvPr id="13" name="Content Placeholder 12">
            <a:extLst>
              <a:ext uri="{FF2B5EF4-FFF2-40B4-BE49-F238E27FC236}">
                <a16:creationId xmlns:a16="http://schemas.microsoft.com/office/drawing/2014/main" id="{89B5340F-15C1-3303-A809-B6862A36F43F}"/>
              </a:ext>
            </a:extLst>
          </p:cNvPr>
          <p:cNvSpPr>
            <a:spLocks noGrp="1"/>
          </p:cNvSpPr>
          <p:nvPr>
            <p:ph sz="half" idx="1"/>
          </p:nvPr>
        </p:nvSpPr>
        <p:spPr>
          <a:xfrm>
            <a:off x="836562" y="1769946"/>
            <a:ext cx="6948538" cy="4667250"/>
          </a:xfrm>
        </p:spPr>
        <p:txBody>
          <a:bodyPr>
            <a:noAutofit/>
          </a:bodyPr>
          <a:lstStyle/>
          <a:p>
            <a:pPr>
              <a:lnSpc>
                <a:spcPct val="114000"/>
              </a:lnSpc>
              <a:spcBef>
                <a:spcPts val="0"/>
              </a:spcBef>
              <a:spcAft>
                <a:spcPts val="600"/>
              </a:spcAft>
            </a:pPr>
            <a:r>
              <a:rPr lang="en-NZ" dirty="0"/>
              <a:t>SBAR provides a framework for communicating clearly about a resident’s condition. </a:t>
            </a:r>
          </a:p>
          <a:p>
            <a:pPr>
              <a:lnSpc>
                <a:spcPct val="114000"/>
              </a:lnSpc>
              <a:spcBef>
                <a:spcPts val="0"/>
              </a:spcBef>
              <a:spcAft>
                <a:spcPts val="600"/>
              </a:spcAft>
            </a:pPr>
            <a:r>
              <a:rPr lang="en-NZ" dirty="0"/>
              <a:t>Using SBAR will help remind nurses to check that the signs and symptoms meet the definition of a UTI before requesting general practitioner (GP) or nurse practitioner (NP) review.</a:t>
            </a:r>
          </a:p>
          <a:p>
            <a:pPr>
              <a:lnSpc>
                <a:spcPct val="114000"/>
              </a:lnSpc>
              <a:spcBef>
                <a:spcPts val="0"/>
              </a:spcBef>
              <a:spcAft>
                <a:spcPts val="600"/>
              </a:spcAft>
            </a:pPr>
            <a:r>
              <a:rPr lang="en-NZ" dirty="0"/>
              <a:t>It also reminds staff to check for other causes of symptoms and to document a plan of action.</a:t>
            </a:r>
          </a:p>
        </p:txBody>
      </p:sp>
    </p:spTree>
    <p:extLst>
      <p:ext uri="{BB962C8B-B14F-4D97-AF65-F5344CB8AC3E}">
        <p14:creationId xmlns:p14="http://schemas.microsoft.com/office/powerpoint/2010/main" val="400784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B7034F-972E-008E-54D9-18C4B902F61E}"/>
              </a:ext>
            </a:extLst>
          </p:cNvPr>
          <p:cNvSpPr>
            <a:spLocks noGrp="1"/>
          </p:cNvSpPr>
          <p:nvPr>
            <p:ph type="title"/>
          </p:nvPr>
        </p:nvSpPr>
        <p:spPr>
          <a:xfrm>
            <a:off x="819150" y="355600"/>
            <a:ext cx="8658340" cy="1325563"/>
          </a:xfrm>
        </p:spPr>
        <p:txBody>
          <a:bodyPr/>
          <a:lstStyle/>
          <a:p>
            <a:r>
              <a:rPr lang="en-NZ" dirty="0"/>
              <a:t>Health Quality &amp; Safety Commission</a:t>
            </a:r>
          </a:p>
        </p:txBody>
      </p:sp>
      <p:sp>
        <p:nvSpPr>
          <p:cNvPr id="6" name="Content Placeholder 5">
            <a:extLst>
              <a:ext uri="{FF2B5EF4-FFF2-40B4-BE49-F238E27FC236}">
                <a16:creationId xmlns:a16="http://schemas.microsoft.com/office/drawing/2014/main" id="{8220789E-197F-D982-131F-47A7EE8483C8}"/>
              </a:ext>
            </a:extLst>
          </p:cNvPr>
          <p:cNvSpPr>
            <a:spLocks noGrp="1"/>
          </p:cNvSpPr>
          <p:nvPr>
            <p:ph sz="half" idx="1"/>
          </p:nvPr>
        </p:nvSpPr>
        <p:spPr>
          <a:xfrm>
            <a:off x="838200" y="1825625"/>
            <a:ext cx="9448800" cy="4351338"/>
          </a:xfrm>
        </p:spPr>
        <p:txBody>
          <a:bodyPr>
            <a:noAutofit/>
          </a:bodyPr>
          <a:lstStyle/>
          <a:p>
            <a:pPr marL="0" indent="0">
              <a:lnSpc>
                <a:spcPct val="114000"/>
              </a:lnSpc>
              <a:spcBef>
                <a:spcPts val="600"/>
              </a:spcBef>
              <a:spcAft>
                <a:spcPts val="600"/>
              </a:spcAft>
              <a:buNone/>
            </a:pPr>
            <a:r>
              <a:rPr lang="en-NZ" sz="2400" dirty="0"/>
              <a:t>The Health Quality &amp; Safety Commission (the Commission) works with clinicians, providers and consumers to improve health and disability support services (</a:t>
            </a:r>
            <a:r>
              <a:rPr lang="en-NZ" sz="2400" dirty="0">
                <a:hlinkClick r:id="rId3">
                  <a:extLst>
                    <a:ext uri="{A12FA001-AC4F-418D-AE19-62706E023703}">
                      <ahyp:hlinkClr xmlns:ahyp="http://schemas.microsoft.com/office/drawing/2018/hyperlinkcolor" val="tx"/>
                    </a:ext>
                  </a:extLst>
                </a:hlinkClick>
              </a:rPr>
              <a:t>hqsc.govt.nz</a:t>
            </a:r>
            <a:r>
              <a:rPr lang="en-NZ" dirty="0"/>
              <a:t>).</a:t>
            </a:r>
            <a:endParaRPr lang="en-NZ" sz="2400" dirty="0"/>
          </a:p>
          <a:p>
            <a:pPr marL="0" indent="0">
              <a:lnSpc>
                <a:spcPct val="114000"/>
              </a:lnSpc>
              <a:spcBef>
                <a:spcPts val="600"/>
              </a:spcBef>
              <a:spcAft>
                <a:spcPts val="600"/>
              </a:spcAft>
              <a:buNone/>
            </a:pPr>
            <a:r>
              <a:rPr lang="en-NZ" sz="2400" dirty="0"/>
              <a:t>The Commission partnered with the aged residential care (ARC) sector to optimise the use of antibiotics for the treatment of </a:t>
            </a:r>
            <a:r>
              <a:rPr lang="en-NZ" dirty="0"/>
              <a:t>UTI in long-term care facilities.</a:t>
            </a:r>
          </a:p>
          <a:p>
            <a:pPr marL="0" indent="0">
              <a:lnSpc>
                <a:spcPct val="114000"/>
              </a:lnSpc>
              <a:spcBef>
                <a:spcPts val="600"/>
              </a:spcBef>
              <a:spcAft>
                <a:spcPts val="600"/>
              </a:spcAft>
              <a:buNone/>
            </a:pPr>
            <a:r>
              <a:rPr lang="en-NZ" sz="2400" dirty="0"/>
              <a:t>An evidence-based report for the project can be found here: </a:t>
            </a:r>
            <a:r>
              <a:rPr lang="en-NZ" u="sng" dirty="0"/>
              <a:t>https://www.hqsc.govt.nz/resources/resource-library/appropriate-medication-use-in-aged-residential-care/</a:t>
            </a:r>
            <a:r>
              <a:rPr lang="en-NZ" sz="2400" dirty="0"/>
              <a:t>.</a:t>
            </a:r>
            <a:endParaRPr lang="en-NZ" sz="2400" dirty="0">
              <a:solidFill>
                <a:srgbClr val="FF0000"/>
              </a:solidFill>
            </a:endParaRPr>
          </a:p>
        </p:txBody>
      </p:sp>
    </p:spTree>
    <p:extLst>
      <p:ext uri="{BB962C8B-B14F-4D97-AF65-F5344CB8AC3E}">
        <p14:creationId xmlns:p14="http://schemas.microsoft.com/office/powerpoint/2010/main" val="3257522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ECE833-E0CB-4BD1-9C12-56308E73072A}"/>
              </a:ext>
            </a:extLst>
          </p:cNvPr>
          <p:cNvSpPr txBox="1">
            <a:spLocks/>
          </p:cNvSpPr>
          <p:nvPr/>
        </p:nvSpPr>
        <p:spPr>
          <a:xfrm>
            <a:off x="611713" y="914401"/>
            <a:ext cx="10972800" cy="1170452"/>
          </a:xfrm>
          <a:prstGeom prst="rect">
            <a:avLst/>
          </a:prstGeom>
        </p:spPr>
        <p:txBody>
          <a:bodyPr/>
          <a:lstStyle>
            <a:lvl1pPr algn="ctr" defTabSz="457200" rtl="0" eaLnBrk="1" fontAlgn="base" hangingPunct="1">
              <a:spcBef>
                <a:spcPct val="0"/>
              </a:spcBef>
              <a:spcAft>
                <a:spcPct val="0"/>
              </a:spcAft>
              <a:defRPr sz="4000" b="1" kern="1200">
                <a:solidFill>
                  <a:schemeClr val="tx2"/>
                </a:solidFill>
                <a:latin typeface="Arial" panose="020B0604020202020204" pitchFamily="34" charset="0"/>
                <a:ea typeface="ＭＳ Ｐゴシック" pitchFamily="-65"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9pPr>
          </a:lstStyle>
          <a:p>
            <a:pPr algn="l"/>
            <a:endParaRPr lang="en-NZ" sz="4800" dirty="0"/>
          </a:p>
        </p:txBody>
      </p:sp>
      <p:sp>
        <p:nvSpPr>
          <p:cNvPr id="5" name="Content Placeholder 3">
            <a:extLst>
              <a:ext uri="{FF2B5EF4-FFF2-40B4-BE49-F238E27FC236}">
                <a16:creationId xmlns:a16="http://schemas.microsoft.com/office/drawing/2014/main" id="{34E4BD57-333A-4598-938D-00C0CE341CFD}"/>
              </a:ext>
            </a:extLst>
          </p:cNvPr>
          <p:cNvSpPr txBox="1">
            <a:spLocks/>
          </p:cNvSpPr>
          <p:nvPr/>
        </p:nvSpPr>
        <p:spPr>
          <a:xfrm>
            <a:off x="757279" y="1796819"/>
            <a:ext cx="10972800" cy="3991339"/>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000" kern="1200">
                <a:solidFill>
                  <a:schemeClr val="tx1"/>
                </a:solidFill>
                <a:latin typeface="Arial" panose="020B0604020202020204" pitchFamily="34" charset="0"/>
                <a:ea typeface="ＭＳ Ｐゴシック" pitchFamily="-65" charset="-128"/>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sz="2600" kern="1200">
                <a:solidFill>
                  <a:schemeClr val="tx1"/>
                </a:solidFill>
                <a:latin typeface="Arial" panose="020B0604020202020204" pitchFamily="34" charset="0"/>
                <a:ea typeface="ＭＳ Ｐゴシック" pitchFamily="-65" charset="-128"/>
                <a:cs typeface="Arial" panose="020B0604020202020204" pitchFamily="34" charset="0"/>
              </a:defRPr>
            </a:lvl2pPr>
            <a:lvl3pPr marL="1143000" indent="-22860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pitchFamily="-65" charset="-128"/>
                <a:cs typeface="Arial" panose="020B0604020202020204" pitchFamily="34" charset="0"/>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NZ" sz="2667" dirty="0"/>
          </a:p>
        </p:txBody>
      </p:sp>
      <p:sp>
        <p:nvSpPr>
          <p:cNvPr id="4" name="Title 3">
            <a:extLst>
              <a:ext uri="{FF2B5EF4-FFF2-40B4-BE49-F238E27FC236}">
                <a16:creationId xmlns:a16="http://schemas.microsoft.com/office/drawing/2014/main" id="{98082ADC-95CC-44AA-DE77-C830EBBB36D4}"/>
              </a:ext>
            </a:extLst>
          </p:cNvPr>
          <p:cNvSpPr>
            <a:spLocks noGrp="1"/>
          </p:cNvSpPr>
          <p:nvPr>
            <p:ph type="ctrTitle"/>
          </p:nvPr>
        </p:nvSpPr>
        <p:spPr/>
        <p:txBody>
          <a:bodyPr/>
          <a:lstStyle/>
          <a:p>
            <a:r>
              <a:rPr lang="en-NZ" dirty="0"/>
              <a:t>Module three</a:t>
            </a:r>
          </a:p>
        </p:txBody>
      </p:sp>
      <p:sp>
        <p:nvSpPr>
          <p:cNvPr id="12" name="Subtitle 11">
            <a:extLst>
              <a:ext uri="{FF2B5EF4-FFF2-40B4-BE49-F238E27FC236}">
                <a16:creationId xmlns:a16="http://schemas.microsoft.com/office/drawing/2014/main" id="{EA931DED-58BE-4DBC-7035-6E1DEFEE1FA3}"/>
              </a:ext>
            </a:extLst>
          </p:cNvPr>
          <p:cNvSpPr>
            <a:spLocks noGrp="1"/>
          </p:cNvSpPr>
          <p:nvPr>
            <p:ph type="subTitle" idx="1"/>
          </p:nvPr>
        </p:nvSpPr>
        <p:spPr/>
        <p:txBody>
          <a:bodyPr/>
          <a:lstStyle/>
          <a:p>
            <a:r>
              <a:rPr lang="en-NZ" dirty="0"/>
              <a:t>Use of dipsticks for UTI</a:t>
            </a:r>
          </a:p>
        </p:txBody>
      </p:sp>
    </p:spTree>
    <p:extLst>
      <p:ext uri="{BB962C8B-B14F-4D97-AF65-F5344CB8AC3E}">
        <p14:creationId xmlns:p14="http://schemas.microsoft.com/office/powerpoint/2010/main" val="3959913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34E4BD57-333A-4598-938D-00C0CE341CFD}"/>
              </a:ext>
            </a:extLst>
          </p:cNvPr>
          <p:cNvSpPr txBox="1">
            <a:spLocks/>
          </p:cNvSpPr>
          <p:nvPr/>
        </p:nvSpPr>
        <p:spPr>
          <a:xfrm>
            <a:off x="757279" y="1796819"/>
            <a:ext cx="10972800" cy="3991339"/>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000" kern="1200">
                <a:solidFill>
                  <a:schemeClr val="tx1"/>
                </a:solidFill>
                <a:latin typeface="Arial" panose="020B0604020202020204" pitchFamily="34" charset="0"/>
                <a:ea typeface="ＭＳ Ｐゴシック" pitchFamily="-65" charset="-128"/>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sz="2600" kern="1200">
                <a:solidFill>
                  <a:schemeClr val="tx1"/>
                </a:solidFill>
                <a:latin typeface="Arial" panose="020B0604020202020204" pitchFamily="34" charset="0"/>
                <a:ea typeface="ＭＳ Ｐゴシック" pitchFamily="-65" charset="-128"/>
                <a:cs typeface="Arial" panose="020B0604020202020204" pitchFamily="34" charset="0"/>
              </a:defRPr>
            </a:lvl2pPr>
            <a:lvl3pPr marL="1143000" indent="-22860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pitchFamily="-65" charset="-128"/>
                <a:cs typeface="Arial" panose="020B0604020202020204" pitchFamily="34" charset="0"/>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NZ" sz="2667" dirty="0"/>
          </a:p>
        </p:txBody>
      </p:sp>
      <p:sp>
        <p:nvSpPr>
          <p:cNvPr id="16" name="Content Placeholder 15">
            <a:extLst>
              <a:ext uri="{FF2B5EF4-FFF2-40B4-BE49-F238E27FC236}">
                <a16:creationId xmlns:a16="http://schemas.microsoft.com/office/drawing/2014/main" id="{CB8965D7-8940-8A4A-7B22-305A8AD847ED}"/>
              </a:ext>
            </a:extLst>
          </p:cNvPr>
          <p:cNvSpPr>
            <a:spLocks noGrp="1"/>
          </p:cNvSpPr>
          <p:nvPr>
            <p:ph sz="half" idx="1"/>
          </p:nvPr>
        </p:nvSpPr>
        <p:spPr>
          <a:xfrm>
            <a:off x="838200" y="1825625"/>
            <a:ext cx="10007600" cy="4351338"/>
          </a:xfrm>
        </p:spPr>
        <p:txBody>
          <a:bodyPr>
            <a:noAutofit/>
          </a:bodyPr>
          <a:lstStyle/>
          <a:p>
            <a:pPr>
              <a:lnSpc>
                <a:spcPct val="114000"/>
              </a:lnSpc>
              <a:spcBef>
                <a:spcPts val="0"/>
              </a:spcBef>
              <a:spcAft>
                <a:spcPts val="600"/>
              </a:spcAft>
            </a:pPr>
            <a:r>
              <a:rPr lang="en-NZ" dirty="0"/>
              <a:t>ASB is when bacteria are present in the urine but the person has no symptoms; up to half of older people have ASB. It is harmless and doesn’t need to be treated.</a:t>
            </a:r>
          </a:p>
          <a:p>
            <a:pPr>
              <a:lnSpc>
                <a:spcPct val="114000"/>
              </a:lnSpc>
              <a:spcBef>
                <a:spcPts val="0"/>
              </a:spcBef>
              <a:spcAft>
                <a:spcPts val="600"/>
              </a:spcAft>
            </a:pPr>
            <a:r>
              <a:rPr lang="en-NZ" dirty="0"/>
              <a:t>Many UTIs are diagnosed based on a positive dipstick result.</a:t>
            </a:r>
          </a:p>
          <a:p>
            <a:pPr>
              <a:lnSpc>
                <a:spcPct val="114000"/>
              </a:lnSpc>
              <a:spcBef>
                <a:spcPts val="0"/>
              </a:spcBef>
              <a:spcAft>
                <a:spcPts val="600"/>
              </a:spcAft>
            </a:pPr>
            <a:r>
              <a:rPr lang="en-NZ" dirty="0"/>
              <a:t>Residents with a long-term urinary catheter will almost always have bacteria in their urine with or without symptoms.</a:t>
            </a:r>
          </a:p>
          <a:p>
            <a:pPr>
              <a:lnSpc>
                <a:spcPct val="114000"/>
              </a:lnSpc>
              <a:spcBef>
                <a:spcPts val="0"/>
              </a:spcBef>
              <a:spcAft>
                <a:spcPts val="600"/>
              </a:spcAft>
            </a:pPr>
            <a:r>
              <a:rPr lang="en-NZ" dirty="0"/>
              <a:t>ASB is often picked up via dipsticks because all bacteria (harmful or not) will produce a positive result.</a:t>
            </a:r>
          </a:p>
          <a:p>
            <a:pPr>
              <a:lnSpc>
                <a:spcPct val="114000"/>
              </a:lnSpc>
              <a:spcBef>
                <a:spcPts val="0"/>
              </a:spcBef>
              <a:spcAft>
                <a:spcPts val="600"/>
              </a:spcAft>
            </a:pPr>
            <a:r>
              <a:rPr lang="en-NZ" dirty="0"/>
              <a:t>Use of dipsticks often leads to antibiotics being prescribed ‘just in case’.</a:t>
            </a:r>
          </a:p>
        </p:txBody>
      </p:sp>
      <p:sp>
        <p:nvSpPr>
          <p:cNvPr id="10" name="Title 12">
            <a:extLst>
              <a:ext uri="{FF2B5EF4-FFF2-40B4-BE49-F238E27FC236}">
                <a16:creationId xmlns:a16="http://schemas.microsoft.com/office/drawing/2014/main" id="{B732C9B4-5A9A-59C0-15D0-9BC312F5ED97}"/>
              </a:ext>
            </a:extLst>
          </p:cNvPr>
          <p:cNvSpPr txBox="1">
            <a:spLocks/>
          </p:cNvSpPr>
          <p:nvPr/>
        </p:nvSpPr>
        <p:spPr>
          <a:xfrm>
            <a:off x="849745" y="361667"/>
            <a:ext cx="865834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3600" b="1" i="0" u="none" strike="noStrike" kern="1200" cap="none" spc="0" normalizeH="0" baseline="0" noProof="0" dirty="0">
                <a:ln>
                  <a:noFill/>
                </a:ln>
                <a:solidFill>
                  <a:srgbClr val="283868"/>
                </a:solidFill>
                <a:effectLst/>
                <a:uLnTx/>
                <a:uFillTx/>
                <a:latin typeface="Calibri Light" panose="020F0302020204030204"/>
                <a:ea typeface="+mj-ea"/>
                <a:cs typeface="+mj-cs"/>
              </a:rPr>
              <a:t>Asymptomatic bacteriuria (ASB)</a:t>
            </a:r>
          </a:p>
        </p:txBody>
      </p:sp>
    </p:spTree>
    <p:extLst>
      <p:ext uri="{BB962C8B-B14F-4D97-AF65-F5344CB8AC3E}">
        <p14:creationId xmlns:p14="http://schemas.microsoft.com/office/powerpoint/2010/main" val="1252047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ECE833-E0CB-4BD1-9C12-56308E73072A}"/>
              </a:ext>
            </a:extLst>
          </p:cNvPr>
          <p:cNvSpPr txBox="1">
            <a:spLocks/>
          </p:cNvSpPr>
          <p:nvPr/>
        </p:nvSpPr>
        <p:spPr>
          <a:xfrm>
            <a:off x="611713" y="914401"/>
            <a:ext cx="10972800" cy="1170452"/>
          </a:xfrm>
          <a:prstGeom prst="rect">
            <a:avLst/>
          </a:prstGeom>
        </p:spPr>
        <p:txBody>
          <a:bodyPr/>
          <a:lstStyle>
            <a:lvl1pPr algn="ctr" defTabSz="457200" rtl="0" eaLnBrk="1" fontAlgn="base" hangingPunct="1">
              <a:spcBef>
                <a:spcPct val="0"/>
              </a:spcBef>
              <a:spcAft>
                <a:spcPct val="0"/>
              </a:spcAft>
              <a:defRPr sz="4000" b="1" kern="1200">
                <a:solidFill>
                  <a:schemeClr val="tx2"/>
                </a:solidFill>
                <a:latin typeface="Arial" panose="020B0604020202020204" pitchFamily="34" charset="0"/>
                <a:ea typeface="ＭＳ Ｐゴシック" pitchFamily="-65"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9pPr>
          </a:lstStyle>
          <a:p>
            <a:pPr algn="l"/>
            <a:endParaRPr lang="en-NZ" sz="4800" dirty="0"/>
          </a:p>
        </p:txBody>
      </p:sp>
      <p:sp>
        <p:nvSpPr>
          <p:cNvPr id="5" name="Content Placeholder 3">
            <a:extLst>
              <a:ext uri="{FF2B5EF4-FFF2-40B4-BE49-F238E27FC236}">
                <a16:creationId xmlns:a16="http://schemas.microsoft.com/office/drawing/2014/main" id="{34E4BD57-333A-4598-938D-00C0CE341CFD}"/>
              </a:ext>
            </a:extLst>
          </p:cNvPr>
          <p:cNvSpPr txBox="1">
            <a:spLocks/>
          </p:cNvSpPr>
          <p:nvPr/>
        </p:nvSpPr>
        <p:spPr>
          <a:xfrm>
            <a:off x="757279" y="1796819"/>
            <a:ext cx="10972800" cy="3991339"/>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000" kern="1200">
                <a:solidFill>
                  <a:schemeClr val="tx1"/>
                </a:solidFill>
                <a:latin typeface="Arial" panose="020B0604020202020204" pitchFamily="34" charset="0"/>
                <a:ea typeface="ＭＳ Ｐゴシック" pitchFamily="-65" charset="-128"/>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sz="2600" kern="1200">
                <a:solidFill>
                  <a:schemeClr val="tx1"/>
                </a:solidFill>
                <a:latin typeface="Arial" panose="020B0604020202020204" pitchFamily="34" charset="0"/>
                <a:ea typeface="ＭＳ Ｐゴシック" pitchFamily="-65" charset="-128"/>
                <a:cs typeface="Arial" panose="020B0604020202020204" pitchFamily="34" charset="0"/>
              </a:defRPr>
            </a:lvl2pPr>
            <a:lvl3pPr marL="1143000" indent="-22860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pitchFamily="-65" charset="-128"/>
                <a:cs typeface="Arial" panose="020B0604020202020204" pitchFamily="34" charset="0"/>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NZ" sz="2667" dirty="0"/>
          </a:p>
        </p:txBody>
      </p:sp>
      <p:sp>
        <p:nvSpPr>
          <p:cNvPr id="11" name="Title 12">
            <a:extLst>
              <a:ext uri="{FF2B5EF4-FFF2-40B4-BE49-F238E27FC236}">
                <a16:creationId xmlns:a16="http://schemas.microsoft.com/office/drawing/2014/main" id="{85CF9C5F-7756-9986-24B0-3193D3E59A6B}"/>
              </a:ext>
            </a:extLst>
          </p:cNvPr>
          <p:cNvSpPr txBox="1">
            <a:spLocks/>
          </p:cNvSpPr>
          <p:nvPr/>
        </p:nvSpPr>
        <p:spPr>
          <a:xfrm>
            <a:off x="847253" y="365125"/>
            <a:ext cx="865834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3600" b="1" i="0" u="none" strike="noStrike" kern="1200" cap="none" spc="0" normalizeH="0" baseline="0" noProof="0" dirty="0">
                <a:ln>
                  <a:noFill/>
                </a:ln>
                <a:solidFill>
                  <a:srgbClr val="283868"/>
                </a:solidFill>
                <a:effectLst/>
                <a:uLnTx/>
                <a:uFillTx/>
                <a:latin typeface="Calibri Light" panose="020F0302020204030204"/>
                <a:ea typeface="+mj-ea"/>
                <a:cs typeface="+mj-cs"/>
              </a:rPr>
              <a:t>ASB</a:t>
            </a:r>
          </a:p>
        </p:txBody>
      </p:sp>
      <p:sp>
        <p:nvSpPr>
          <p:cNvPr id="13" name="Content Placeholder 12">
            <a:extLst>
              <a:ext uri="{FF2B5EF4-FFF2-40B4-BE49-F238E27FC236}">
                <a16:creationId xmlns:a16="http://schemas.microsoft.com/office/drawing/2014/main" id="{48CEF4B1-A24A-C0E6-72C1-B4708677842F}"/>
              </a:ext>
            </a:extLst>
          </p:cNvPr>
          <p:cNvSpPr>
            <a:spLocks noGrp="1"/>
          </p:cNvSpPr>
          <p:nvPr>
            <p:ph sz="half" idx="1"/>
          </p:nvPr>
        </p:nvSpPr>
        <p:spPr>
          <a:xfrm>
            <a:off x="838200" y="1825625"/>
            <a:ext cx="8953500" cy="4351338"/>
          </a:xfrm>
        </p:spPr>
        <p:txBody>
          <a:bodyPr>
            <a:noAutofit/>
          </a:bodyPr>
          <a:lstStyle/>
          <a:p>
            <a:pPr>
              <a:lnSpc>
                <a:spcPct val="114000"/>
              </a:lnSpc>
              <a:spcBef>
                <a:spcPts val="0"/>
              </a:spcBef>
              <a:spcAft>
                <a:spcPts val="600"/>
              </a:spcAft>
            </a:pPr>
            <a:r>
              <a:rPr lang="en-NZ" dirty="0"/>
              <a:t>Treating ASB can lead to worse outcomes for the resident because antibiotics also kill ‘good’ bacteria that protect against more harmful bacteria.</a:t>
            </a:r>
          </a:p>
          <a:p>
            <a:pPr>
              <a:lnSpc>
                <a:spcPct val="114000"/>
              </a:lnSpc>
              <a:spcBef>
                <a:spcPts val="0"/>
              </a:spcBef>
              <a:spcAft>
                <a:spcPts val="600"/>
              </a:spcAft>
            </a:pPr>
            <a:r>
              <a:rPr lang="en-NZ" dirty="0"/>
              <a:t>Without this protection, the harmful bacteria can cause more severe infections.</a:t>
            </a:r>
          </a:p>
          <a:p>
            <a:pPr>
              <a:lnSpc>
                <a:spcPct val="114000"/>
              </a:lnSpc>
              <a:spcBef>
                <a:spcPts val="0"/>
              </a:spcBef>
              <a:spcAft>
                <a:spcPts val="600"/>
              </a:spcAft>
            </a:pPr>
            <a:r>
              <a:rPr lang="en-NZ" dirty="0"/>
              <a:t>Overusing antibiotics allows bacteria to develop defences (mutate) against antibiotics, making treatment less effective (AMR).</a:t>
            </a:r>
          </a:p>
          <a:p>
            <a:pPr>
              <a:lnSpc>
                <a:spcPct val="114000"/>
              </a:lnSpc>
              <a:spcBef>
                <a:spcPts val="0"/>
              </a:spcBef>
              <a:spcAft>
                <a:spcPts val="600"/>
              </a:spcAft>
            </a:pPr>
            <a:r>
              <a:rPr lang="en-NZ" dirty="0"/>
              <a:t>This means even simple infections are getting harder to treat, which is a problem for everyone.</a:t>
            </a:r>
          </a:p>
        </p:txBody>
      </p:sp>
    </p:spTree>
    <p:extLst>
      <p:ext uri="{BB962C8B-B14F-4D97-AF65-F5344CB8AC3E}">
        <p14:creationId xmlns:p14="http://schemas.microsoft.com/office/powerpoint/2010/main" val="428900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34E4BD57-333A-4598-938D-00C0CE341CFD}"/>
              </a:ext>
            </a:extLst>
          </p:cNvPr>
          <p:cNvSpPr txBox="1">
            <a:spLocks/>
          </p:cNvSpPr>
          <p:nvPr/>
        </p:nvSpPr>
        <p:spPr>
          <a:xfrm>
            <a:off x="757279" y="1796819"/>
            <a:ext cx="10972800" cy="3991339"/>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000" kern="1200">
                <a:solidFill>
                  <a:schemeClr val="tx1"/>
                </a:solidFill>
                <a:latin typeface="Arial" panose="020B0604020202020204" pitchFamily="34" charset="0"/>
                <a:ea typeface="ＭＳ Ｐゴシック" pitchFamily="-65" charset="-128"/>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sz="2600" kern="1200">
                <a:solidFill>
                  <a:schemeClr val="tx1"/>
                </a:solidFill>
                <a:latin typeface="Arial" panose="020B0604020202020204" pitchFamily="34" charset="0"/>
                <a:ea typeface="ＭＳ Ｐゴシック" pitchFamily="-65" charset="-128"/>
                <a:cs typeface="Arial" panose="020B0604020202020204" pitchFamily="34" charset="0"/>
              </a:defRPr>
            </a:lvl2pPr>
            <a:lvl3pPr marL="1143000" indent="-22860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pitchFamily="-65" charset="-128"/>
                <a:cs typeface="Arial" panose="020B0604020202020204" pitchFamily="34" charset="0"/>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NZ" sz="2667" dirty="0"/>
          </a:p>
        </p:txBody>
      </p:sp>
      <p:sp>
        <p:nvSpPr>
          <p:cNvPr id="11" name="Title 10">
            <a:extLst>
              <a:ext uri="{FF2B5EF4-FFF2-40B4-BE49-F238E27FC236}">
                <a16:creationId xmlns:a16="http://schemas.microsoft.com/office/drawing/2014/main" id="{BB617BFA-B22F-5044-69B9-4F896CD5443D}"/>
              </a:ext>
            </a:extLst>
          </p:cNvPr>
          <p:cNvSpPr>
            <a:spLocks noGrp="1"/>
          </p:cNvSpPr>
          <p:nvPr>
            <p:ph type="title"/>
          </p:nvPr>
        </p:nvSpPr>
        <p:spPr>
          <a:xfrm>
            <a:off x="828675" y="355600"/>
            <a:ext cx="8658340" cy="1325563"/>
          </a:xfrm>
        </p:spPr>
        <p:txBody>
          <a:bodyPr/>
          <a:lstStyle/>
          <a:p>
            <a:r>
              <a:rPr lang="en-NZ" dirty="0"/>
              <a:t>Use of dipsticks</a:t>
            </a:r>
          </a:p>
        </p:txBody>
      </p:sp>
      <p:sp>
        <p:nvSpPr>
          <p:cNvPr id="12" name="Content Placeholder 11">
            <a:extLst>
              <a:ext uri="{FF2B5EF4-FFF2-40B4-BE49-F238E27FC236}">
                <a16:creationId xmlns:a16="http://schemas.microsoft.com/office/drawing/2014/main" id="{1BFA7F4C-BE25-69F5-0E38-59F65112426D}"/>
              </a:ext>
            </a:extLst>
          </p:cNvPr>
          <p:cNvSpPr>
            <a:spLocks noGrp="1"/>
          </p:cNvSpPr>
          <p:nvPr>
            <p:ph sz="half" idx="1"/>
          </p:nvPr>
        </p:nvSpPr>
        <p:spPr>
          <a:xfrm>
            <a:off x="838200" y="1825625"/>
            <a:ext cx="9829800" cy="4351338"/>
          </a:xfrm>
        </p:spPr>
        <p:txBody>
          <a:bodyPr>
            <a:noAutofit/>
          </a:bodyPr>
          <a:lstStyle/>
          <a:p>
            <a:pPr>
              <a:lnSpc>
                <a:spcPct val="114000"/>
              </a:lnSpc>
              <a:spcBef>
                <a:spcPts val="0"/>
              </a:spcBef>
              <a:spcAft>
                <a:spcPts val="600"/>
              </a:spcAft>
            </a:pPr>
            <a:r>
              <a:rPr lang="en-NZ" dirty="0"/>
              <a:t>When a person is generally unwell and a dipstick is negative for leukocytes and nitrites, it is unlikely that the person has a UTI. In this situation, the dipstick result helps rule out UTI as a possible cause of symptoms.</a:t>
            </a:r>
            <a:r>
              <a:rPr lang="en-NZ" baseline="30000" dirty="0"/>
              <a:t>1,2</a:t>
            </a:r>
            <a:endParaRPr lang="en-NZ" dirty="0"/>
          </a:p>
          <a:p>
            <a:pPr>
              <a:lnSpc>
                <a:spcPct val="114000"/>
              </a:lnSpc>
              <a:spcBef>
                <a:spcPts val="0"/>
              </a:spcBef>
              <a:spcAft>
                <a:spcPts val="600"/>
              </a:spcAft>
            </a:pPr>
            <a:r>
              <a:rPr lang="en-NZ" dirty="0"/>
              <a:t>When a person is generally unwell but has no UTI symptoms, a positive dipstick can cause diagnostic confusion (up to half of ARC residents have leukocytes and nitrites in their urine without symptoms</a:t>
            </a:r>
            <a:r>
              <a:rPr lang="en-NZ" baseline="30000" dirty="0"/>
              <a:t>3,4</a:t>
            </a:r>
            <a:r>
              <a:rPr lang="en-NZ" dirty="0"/>
              <a:t>) and delay a thorough investigation for the true cause of symptoms.</a:t>
            </a:r>
          </a:p>
          <a:p>
            <a:pPr>
              <a:lnSpc>
                <a:spcPct val="114000"/>
              </a:lnSpc>
              <a:spcBef>
                <a:spcPts val="0"/>
              </a:spcBef>
              <a:spcAft>
                <a:spcPts val="600"/>
              </a:spcAft>
            </a:pPr>
            <a:r>
              <a:rPr lang="en-NZ" dirty="0"/>
              <a:t>Only use dipsticks to rule out, not diagnose, UTI.</a:t>
            </a:r>
          </a:p>
        </p:txBody>
      </p:sp>
      <p:sp>
        <p:nvSpPr>
          <p:cNvPr id="10" name="TextBox 9">
            <a:extLst>
              <a:ext uri="{FF2B5EF4-FFF2-40B4-BE49-F238E27FC236}">
                <a16:creationId xmlns:a16="http://schemas.microsoft.com/office/drawing/2014/main" id="{09E5E7E2-AA52-0845-DA4F-08A7A694C8E8}"/>
              </a:ext>
            </a:extLst>
          </p:cNvPr>
          <p:cNvSpPr txBox="1"/>
          <p:nvPr/>
        </p:nvSpPr>
        <p:spPr>
          <a:xfrm>
            <a:off x="847725" y="6468172"/>
            <a:ext cx="8813800" cy="276999"/>
          </a:xfrm>
          <a:prstGeom prst="rect">
            <a:avLst/>
          </a:prstGeom>
          <a:noFill/>
        </p:spPr>
        <p:txBody>
          <a:bodyPr wrap="square">
            <a:spAutoFit/>
          </a:bodyPr>
          <a:lstStyle/>
          <a:p>
            <a:r>
              <a:rPr lang="en-NZ" sz="1200" baseline="30000" dirty="0"/>
              <a:t>1</a:t>
            </a:r>
            <a:r>
              <a:rPr lang="en-NZ" sz="1200" dirty="0"/>
              <a:t>Devillé et al 2004; </a:t>
            </a:r>
            <a:r>
              <a:rPr lang="en-NZ" sz="1200" baseline="30000" dirty="0"/>
              <a:t>2</a:t>
            </a:r>
            <a:r>
              <a:rPr lang="en-NZ" sz="1200" dirty="0"/>
              <a:t>Bafna et al 2020; </a:t>
            </a:r>
            <a:r>
              <a:rPr lang="en-NZ" sz="1200" baseline="30000" dirty="0"/>
              <a:t>3</a:t>
            </a:r>
            <a:r>
              <a:rPr lang="en-NZ" sz="1200" dirty="0"/>
              <a:t>Best Practice Advocacy Centre New Zealand 2015; </a:t>
            </a:r>
            <a:r>
              <a:rPr lang="en-NZ" sz="1200" baseline="30000" dirty="0"/>
              <a:t>4</a:t>
            </a:r>
            <a:r>
              <a:rPr lang="en-NZ" sz="1200" dirty="0"/>
              <a:t>Givler and </a:t>
            </a:r>
            <a:r>
              <a:rPr lang="en-NZ" sz="1200" dirty="0" err="1"/>
              <a:t>Givler</a:t>
            </a:r>
            <a:r>
              <a:rPr lang="en-NZ" sz="1200" dirty="0"/>
              <a:t> 2022</a:t>
            </a:r>
          </a:p>
        </p:txBody>
      </p:sp>
    </p:spTree>
    <p:extLst>
      <p:ext uri="{BB962C8B-B14F-4D97-AF65-F5344CB8AC3E}">
        <p14:creationId xmlns:p14="http://schemas.microsoft.com/office/powerpoint/2010/main" val="255287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34E4BD57-333A-4598-938D-00C0CE341CFD}"/>
              </a:ext>
            </a:extLst>
          </p:cNvPr>
          <p:cNvSpPr txBox="1">
            <a:spLocks/>
          </p:cNvSpPr>
          <p:nvPr/>
        </p:nvSpPr>
        <p:spPr>
          <a:xfrm>
            <a:off x="757279" y="1796819"/>
            <a:ext cx="10972800" cy="3991339"/>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000" kern="1200">
                <a:solidFill>
                  <a:schemeClr val="tx1"/>
                </a:solidFill>
                <a:latin typeface="Arial" panose="020B0604020202020204" pitchFamily="34" charset="0"/>
                <a:ea typeface="ＭＳ Ｐゴシック" pitchFamily="-65" charset="-128"/>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sz="2600" kern="1200">
                <a:solidFill>
                  <a:schemeClr val="tx1"/>
                </a:solidFill>
                <a:latin typeface="Arial" panose="020B0604020202020204" pitchFamily="34" charset="0"/>
                <a:ea typeface="ＭＳ Ｐゴシック" pitchFamily="-65" charset="-128"/>
                <a:cs typeface="Arial" panose="020B0604020202020204" pitchFamily="34" charset="0"/>
              </a:defRPr>
            </a:lvl2pPr>
            <a:lvl3pPr marL="1143000" indent="-22860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pitchFamily="-65" charset="-128"/>
                <a:cs typeface="Arial" panose="020B0604020202020204" pitchFamily="34" charset="0"/>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NZ" sz="2667" dirty="0"/>
          </a:p>
        </p:txBody>
      </p:sp>
      <p:sp>
        <p:nvSpPr>
          <p:cNvPr id="4" name="Title 3">
            <a:extLst>
              <a:ext uri="{FF2B5EF4-FFF2-40B4-BE49-F238E27FC236}">
                <a16:creationId xmlns:a16="http://schemas.microsoft.com/office/drawing/2014/main" id="{4E6D33F0-296E-9026-F045-BEB394CC010D}"/>
              </a:ext>
            </a:extLst>
          </p:cNvPr>
          <p:cNvSpPr>
            <a:spLocks noGrp="1"/>
          </p:cNvSpPr>
          <p:nvPr>
            <p:ph type="ctrTitle"/>
          </p:nvPr>
        </p:nvSpPr>
        <p:spPr/>
        <p:txBody>
          <a:bodyPr/>
          <a:lstStyle/>
          <a:p>
            <a:r>
              <a:rPr lang="en-NZ" dirty="0"/>
              <a:t>Module four</a:t>
            </a:r>
          </a:p>
        </p:txBody>
      </p:sp>
      <p:sp>
        <p:nvSpPr>
          <p:cNvPr id="11" name="Subtitle 8">
            <a:extLst>
              <a:ext uri="{FF2B5EF4-FFF2-40B4-BE49-F238E27FC236}">
                <a16:creationId xmlns:a16="http://schemas.microsoft.com/office/drawing/2014/main" id="{D55246B6-27B4-1C57-017A-37CC09B4E31E}"/>
              </a:ext>
            </a:extLst>
          </p:cNvPr>
          <p:cNvSpPr txBox="1">
            <a:spLocks/>
          </p:cNvSpPr>
          <p:nvPr/>
        </p:nvSpPr>
        <p:spPr>
          <a:xfrm>
            <a:off x="4972832" y="3511225"/>
            <a:ext cx="5695167"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accent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NZ" dirty="0"/>
              <a:t>Urine sample collection, storage and reporting</a:t>
            </a:r>
          </a:p>
        </p:txBody>
      </p:sp>
    </p:spTree>
    <p:extLst>
      <p:ext uri="{BB962C8B-B14F-4D97-AF65-F5344CB8AC3E}">
        <p14:creationId xmlns:p14="http://schemas.microsoft.com/office/powerpoint/2010/main" val="643503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ECE833-E0CB-4BD1-9C12-56308E73072A}"/>
              </a:ext>
            </a:extLst>
          </p:cNvPr>
          <p:cNvSpPr txBox="1">
            <a:spLocks/>
          </p:cNvSpPr>
          <p:nvPr/>
        </p:nvSpPr>
        <p:spPr>
          <a:xfrm>
            <a:off x="611713" y="914401"/>
            <a:ext cx="10972800" cy="1170452"/>
          </a:xfrm>
          <a:prstGeom prst="rect">
            <a:avLst/>
          </a:prstGeom>
        </p:spPr>
        <p:txBody>
          <a:bodyPr/>
          <a:lstStyle>
            <a:lvl1pPr algn="ctr" defTabSz="457200" rtl="0" eaLnBrk="1" fontAlgn="base" hangingPunct="1">
              <a:spcBef>
                <a:spcPct val="0"/>
              </a:spcBef>
              <a:spcAft>
                <a:spcPct val="0"/>
              </a:spcAft>
              <a:defRPr sz="4000" b="1" kern="1200">
                <a:solidFill>
                  <a:schemeClr val="tx2"/>
                </a:solidFill>
                <a:latin typeface="Arial" panose="020B0604020202020204" pitchFamily="34" charset="0"/>
                <a:ea typeface="ＭＳ Ｐゴシック" pitchFamily="-65"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9pPr>
          </a:lstStyle>
          <a:p>
            <a:pPr algn="l"/>
            <a:endParaRPr lang="en-NZ" sz="4800" dirty="0"/>
          </a:p>
        </p:txBody>
      </p:sp>
      <p:sp>
        <p:nvSpPr>
          <p:cNvPr id="5" name="Content Placeholder 3">
            <a:extLst>
              <a:ext uri="{FF2B5EF4-FFF2-40B4-BE49-F238E27FC236}">
                <a16:creationId xmlns:a16="http://schemas.microsoft.com/office/drawing/2014/main" id="{34E4BD57-333A-4598-938D-00C0CE341CFD}"/>
              </a:ext>
            </a:extLst>
          </p:cNvPr>
          <p:cNvSpPr txBox="1">
            <a:spLocks/>
          </p:cNvSpPr>
          <p:nvPr/>
        </p:nvSpPr>
        <p:spPr>
          <a:xfrm>
            <a:off x="757281" y="1751737"/>
            <a:ext cx="10972800" cy="3991339"/>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000" kern="1200">
                <a:solidFill>
                  <a:schemeClr val="tx1"/>
                </a:solidFill>
                <a:latin typeface="Arial" panose="020B0604020202020204" pitchFamily="34" charset="0"/>
                <a:ea typeface="ＭＳ Ｐゴシック" pitchFamily="-65" charset="-128"/>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sz="2600" kern="1200">
                <a:solidFill>
                  <a:schemeClr val="tx1"/>
                </a:solidFill>
                <a:latin typeface="Arial" panose="020B0604020202020204" pitchFamily="34" charset="0"/>
                <a:ea typeface="ＭＳ Ｐゴシック" pitchFamily="-65" charset="-128"/>
                <a:cs typeface="Arial" panose="020B0604020202020204" pitchFamily="34" charset="0"/>
              </a:defRPr>
            </a:lvl2pPr>
            <a:lvl3pPr marL="1143000" indent="-22860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pitchFamily="-65" charset="-128"/>
                <a:cs typeface="Arial" panose="020B0604020202020204" pitchFamily="34" charset="0"/>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NZ" sz="2667" dirty="0"/>
          </a:p>
        </p:txBody>
      </p:sp>
      <p:sp>
        <p:nvSpPr>
          <p:cNvPr id="7" name="Rectangle 6">
            <a:extLst>
              <a:ext uri="{FF2B5EF4-FFF2-40B4-BE49-F238E27FC236}">
                <a16:creationId xmlns:a16="http://schemas.microsoft.com/office/drawing/2014/main" id="{059FC9E3-D070-4489-900E-C669D2D0DBD3}"/>
              </a:ext>
            </a:extLst>
          </p:cNvPr>
          <p:cNvSpPr/>
          <p:nvPr/>
        </p:nvSpPr>
        <p:spPr>
          <a:xfrm>
            <a:off x="757279" y="1822718"/>
            <a:ext cx="8164724" cy="461665"/>
          </a:xfrm>
          <a:prstGeom prst="rect">
            <a:avLst/>
          </a:prstGeom>
        </p:spPr>
        <p:txBody>
          <a:bodyPr wrap="square">
            <a:spAutoFit/>
          </a:bodyPr>
          <a:lstStyle/>
          <a:p>
            <a:r>
              <a:rPr lang="en-NZ" sz="2400" dirty="0"/>
              <a:t> </a:t>
            </a:r>
          </a:p>
        </p:txBody>
      </p:sp>
      <p:sp>
        <p:nvSpPr>
          <p:cNvPr id="2" name="Title 1">
            <a:extLst>
              <a:ext uri="{FF2B5EF4-FFF2-40B4-BE49-F238E27FC236}">
                <a16:creationId xmlns:a16="http://schemas.microsoft.com/office/drawing/2014/main" id="{72A893DA-8CCA-7BB9-E27F-4ACA102B568C}"/>
              </a:ext>
            </a:extLst>
          </p:cNvPr>
          <p:cNvSpPr>
            <a:spLocks noGrp="1"/>
          </p:cNvSpPr>
          <p:nvPr>
            <p:ph type="title"/>
          </p:nvPr>
        </p:nvSpPr>
        <p:spPr/>
        <p:txBody>
          <a:bodyPr/>
          <a:lstStyle/>
          <a:p>
            <a:r>
              <a:rPr lang="en-NZ" dirty="0"/>
              <a:t>Collecting urine samples</a:t>
            </a:r>
          </a:p>
        </p:txBody>
      </p:sp>
      <p:sp>
        <p:nvSpPr>
          <p:cNvPr id="4" name="Content Placeholder 3">
            <a:extLst>
              <a:ext uri="{FF2B5EF4-FFF2-40B4-BE49-F238E27FC236}">
                <a16:creationId xmlns:a16="http://schemas.microsoft.com/office/drawing/2014/main" id="{14BD7A4A-4270-D5FB-4689-ADE150D4E5CE}"/>
              </a:ext>
            </a:extLst>
          </p:cNvPr>
          <p:cNvSpPr>
            <a:spLocks noGrp="1"/>
          </p:cNvSpPr>
          <p:nvPr>
            <p:ph sz="half" idx="1"/>
          </p:nvPr>
        </p:nvSpPr>
        <p:spPr>
          <a:xfrm>
            <a:off x="838199" y="1825625"/>
            <a:ext cx="10412925" cy="4351338"/>
          </a:xfrm>
        </p:spPr>
        <p:txBody>
          <a:bodyPr vert="horz" lIns="91440" tIns="45720" rIns="91440" bIns="45720" rtlCol="0" anchor="t">
            <a:noAutofit/>
          </a:bodyPr>
          <a:lstStyle/>
          <a:p>
            <a:pPr>
              <a:lnSpc>
                <a:spcPct val="114000"/>
              </a:lnSpc>
              <a:spcBef>
                <a:spcPts val="0"/>
              </a:spcBef>
              <a:spcAft>
                <a:spcPts val="600"/>
              </a:spcAft>
            </a:pPr>
            <a:r>
              <a:rPr lang="en-NZ" dirty="0"/>
              <a:t>Collect urine samples if signs and symptoms meet the UTI criteria.</a:t>
            </a:r>
          </a:p>
          <a:p>
            <a:pPr>
              <a:lnSpc>
                <a:spcPct val="114000"/>
              </a:lnSpc>
              <a:spcBef>
                <a:spcPts val="0"/>
              </a:spcBef>
              <a:spcAft>
                <a:spcPts val="600"/>
              </a:spcAft>
            </a:pPr>
            <a:r>
              <a:rPr lang="en-NZ" dirty="0"/>
              <a:t>Collect samples </a:t>
            </a:r>
            <a:r>
              <a:rPr lang="en-NZ" b="1" dirty="0"/>
              <a:t>before</a:t>
            </a:r>
            <a:r>
              <a:rPr lang="en-NZ" dirty="0"/>
              <a:t> commencing antibiotics.</a:t>
            </a:r>
          </a:p>
          <a:p>
            <a:pPr>
              <a:lnSpc>
                <a:spcPct val="114000"/>
              </a:lnSpc>
              <a:spcBef>
                <a:spcPts val="0"/>
              </a:spcBef>
              <a:spcAft>
                <a:spcPts val="600"/>
              </a:spcAft>
            </a:pPr>
            <a:r>
              <a:rPr lang="en-NZ" dirty="0"/>
              <a:t>Use clean catch or mid-stream urine technique, or an in-out catheter may be appropriate.</a:t>
            </a:r>
          </a:p>
          <a:p>
            <a:pPr>
              <a:lnSpc>
                <a:spcPct val="114000"/>
              </a:lnSpc>
              <a:spcBef>
                <a:spcPts val="0"/>
              </a:spcBef>
              <a:spcAft>
                <a:spcPts val="600"/>
              </a:spcAft>
            </a:pPr>
            <a:r>
              <a:rPr lang="en-NZ" b="1" dirty="0"/>
              <a:t>Do not </a:t>
            </a:r>
            <a:r>
              <a:rPr lang="en-NZ" dirty="0"/>
              <a:t>collect samples from urinals, bedpans, continence products or catheter bags. This can contaminate the sample, which can lead to a false result.</a:t>
            </a:r>
          </a:p>
          <a:p>
            <a:pPr>
              <a:lnSpc>
                <a:spcPct val="114000"/>
              </a:lnSpc>
              <a:spcBef>
                <a:spcPts val="0"/>
              </a:spcBef>
              <a:spcAft>
                <a:spcPts val="600"/>
              </a:spcAft>
            </a:pPr>
            <a:r>
              <a:rPr lang="en-NZ" dirty="0"/>
              <a:t>Refrigerate the sample immediately – bacterial numbers continue to grow at room temperature, which can lead to false laboratory results.</a:t>
            </a:r>
          </a:p>
          <a:p>
            <a:pPr>
              <a:lnSpc>
                <a:spcPct val="114000"/>
              </a:lnSpc>
              <a:spcBef>
                <a:spcPts val="0"/>
              </a:spcBef>
              <a:spcAft>
                <a:spcPts val="600"/>
              </a:spcAft>
            </a:pPr>
            <a:r>
              <a:rPr lang="en-NZ" dirty="0"/>
              <a:t>Document signs and symptoms on the laboratory request form.</a:t>
            </a:r>
          </a:p>
          <a:p>
            <a:pPr>
              <a:lnSpc>
                <a:spcPct val="114000"/>
              </a:lnSpc>
              <a:spcBef>
                <a:spcPts val="0"/>
              </a:spcBef>
              <a:spcAft>
                <a:spcPts val="600"/>
              </a:spcAft>
            </a:pPr>
            <a:r>
              <a:rPr lang="en-NZ" dirty="0"/>
              <a:t>If a sample could not be collected, document the reason why.</a:t>
            </a:r>
          </a:p>
        </p:txBody>
      </p:sp>
    </p:spTree>
    <p:extLst>
      <p:ext uri="{BB962C8B-B14F-4D97-AF65-F5344CB8AC3E}">
        <p14:creationId xmlns:p14="http://schemas.microsoft.com/office/powerpoint/2010/main" val="3986352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ECE833-E0CB-4BD1-9C12-56308E73072A}"/>
              </a:ext>
            </a:extLst>
          </p:cNvPr>
          <p:cNvSpPr txBox="1">
            <a:spLocks/>
          </p:cNvSpPr>
          <p:nvPr/>
        </p:nvSpPr>
        <p:spPr>
          <a:xfrm>
            <a:off x="611713" y="914401"/>
            <a:ext cx="10972800" cy="1170452"/>
          </a:xfrm>
          <a:prstGeom prst="rect">
            <a:avLst/>
          </a:prstGeom>
        </p:spPr>
        <p:txBody>
          <a:bodyPr/>
          <a:lstStyle>
            <a:lvl1pPr algn="ctr" defTabSz="457200" rtl="0" eaLnBrk="1" fontAlgn="base" hangingPunct="1">
              <a:spcBef>
                <a:spcPct val="0"/>
              </a:spcBef>
              <a:spcAft>
                <a:spcPct val="0"/>
              </a:spcAft>
              <a:defRPr sz="4000" b="1" kern="1200">
                <a:solidFill>
                  <a:schemeClr val="tx2"/>
                </a:solidFill>
                <a:latin typeface="Arial" panose="020B0604020202020204" pitchFamily="34" charset="0"/>
                <a:ea typeface="ＭＳ Ｐゴシック" pitchFamily="-65"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9pPr>
          </a:lstStyle>
          <a:p>
            <a:pPr algn="l"/>
            <a:endParaRPr lang="en-NZ" sz="4800"/>
          </a:p>
        </p:txBody>
      </p:sp>
      <p:sp>
        <p:nvSpPr>
          <p:cNvPr id="5" name="Content Placeholder 3">
            <a:extLst>
              <a:ext uri="{FF2B5EF4-FFF2-40B4-BE49-F238E27FC236}">
                <a16:creationId xmlns:a16="http://schemas.microsoft.com/office/drawing/2014/main" id="{34E4BD57-333A-4598-938D-00C0CE341CFD}"/>
              </a:ext>
            </a:extLst>
          </p:cNvPr>
          <p:cNvSpPr txBox="1">
            <a:spLocks/>
          </p:cNvSpPr>
          <p:nvPr/>
        </p:nvSpPr>
        <p:spPr>
          <a:xfrm>
            <a:off x="757279" y="1796819"/>
            <a:ext cx="10972800" cy="3991339"/>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000" kern="1200">
                <a:solidFill>
                  <a:schemeClr val="tx1"/>
                </a:solidFill>
                <a:latin typeface="Arial" panose="020B0604020202020204" pitchFamily="34" charset="0"/>
                <a:ea typeface="ＭＳ Ｐゴシック" pitchFamily="-65" charset="-128"/>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sz="2600" kern="1200">
                <a:solidFill>
                  <a:schemeClr val="tx1"/>
                </a:solidFill>
                <a:latin typeface="Arial" panose="020B0604020202020204" pitchFamily="34" charset="0"/>
                <a:ea typeface="ＭＳ Ｐゴシック" pitchFamily="-65" charset="-128"/>
                <a:cs typeface="Arial" panose="020B0604020202020204" pitchFamily="34" charset="0"/>
              </a:defRPr>
            </a:lvl2pPr>
            <a:lvl3pPr marL="1143000" indent="-22860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pitchFamily="-65" charset="-128"/>
                <a:cs typeface="Arial" panose="020B0604020202020204" pitchFamily="34" charset="0"/>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NZ" sz="2667" dirty="0"/>
          </a:p>
        </p:txBody>
      </p:sp>
      <p:sp>
        <p:nvSpPr>
          <p:cNvPr id="7" name="Rectangle 6">
            <a:extLst>
              <a:ext uri="{FF2B5EF4-FFF2-40B4-BE49-F238E27FC236}">
                <a16:creationId xmlns:a16="http://schemas.microsoft.com/office/drawing/2014/main" id="{059FC9E3-D070-4489-900E-C669D2D0DBD3}"/>
              </a:ext>
            </a:extLst>
          </p:cNvPr>
          <p:cNvSpPr/>
          <p:nvPr/>
        </p:nvSpPr>
        <p:spPr>
          <a:xfrm>
            <a:off x="757279" y="1822718"/>
            <a:ext cx="8164724" cy="461665"/>
          </a:xfrm>
          <a:prstGeom prst="rect">
            <a:avLst/>
          </a:prstGeom>
        </p:spPr>
        <p:txBody>
          <a:bodyPr wrap="square">
            <a:spAutoFit/>
          </a:bodyPr>
          <a:lstStyle/>
          <a:p>
            <a:r>
              <a:rPr lang="en-NZ" sz="2400" dirty="0"/>
              <a:t> </a:t>
            </a:r>
          </a:p>
        </p:txBody>
      </p:sp>
      <p:sp>
        <p:nvSpPr>
          <p:cNvPr id="2" name="Title 1">
            <a:extLst>
              <a:ext uri="{FF2B5EF4-FFF2-40B4-BE49-F238E27FC236}">
                <a16:creationId xmlns:a16="http://schemas.microsoft.com/office/drawing/2014/main" id="{1DF8C92D-B3D7-5A33-BEBF-A2B4349014E8}"/>
              </a:ext>
            </a:extLst>
          </p:cNvPr>
          <p:cNvSpPr>
            <a:spLocks noGrp="1"/>
          </p:cNvSpPr>
          <p:nvPr>
            <p:ph type="title"/>
          </p:nvPr>
        </p:nvSpPr>
        <p:spPr>
          <a:xfrm>
            <a:off x="820094" y="365125"/>
            <a:ext cx="9745300" cy="1325563"/>
          </a:xfrm>
        </p:spPr>
        <p:txBody>
          <a:bodyPr/>
          <a:lstStyle/>
          <a:p>
            <a:r>
              <a:rPr lang="en-NZ" dirty="0"/>
              <a:t>Reading and responding to the laboratory report</a:t>
            </a:r>
          </a:p>
        </p:txBody>
      </p:sp>
      <p:sp>
        <p:nvSpPr>
          <p:cNvPr id="4" name="Content Placeholder 3">
            <a:extLst>
              <a:ext uri="{FF2B5EF4-FFF2-40B4-BE49-F238E27FC236}">
                <a16:creationId xmlns:a16="http://schemas.microsoft.com/office/drawing/2014/main" id="{8DA04FB0-4DA7-8353-0216-53D1FC694FB9}"/>
              </a:ext>
            </a:extLst>
          </p:cNvPr>
          <p:cNvSpPr>
            <a:spLocks noGrp="1"/>
          </p:cNvSpPr>
          <p:nvPr>
            <p:ph sz="half" idx="1"/>
          </p:nvPr>
        </p:nvSpPr>
        <p:spPr>
          <a:xfrm>
            <a:off x="838200" y="1825625"/>
            <a:ext cx="9550400" cy="3089275"/>
          </a:xfrm>
        </p:spPr>
        <p:txBody>
          <a:bodyPr>
            <a:noAutofit/>
          </a:bodyPr>
          <a:lstStyle/>
          <a:p>
            <a:pPr>
              <a:lnSpc>
                <a:spcPct val="114000"/>
              </a:lnSpc>
              <a:spcBef>
                <a:spcPts val="0"/>
              </a:spcBef>
              <a:spcAft>
                <a:spcPts val="600"/>
              </a:spcAft>
            </a:pPr>
            <a:r>
              <a:rPr lang="en-NZ" dirty="0"/>
              <a:t>A positive culture alone is not enough to diagnose a UTI because ASB is common in older adults.</a:t>
            </a:r>
            <a:r>
              <a:rPr lang="en-NZ" baseline="30000" dirty="0"/>
              <a:t>1</a:t>
            </a:r>
          </a:p>
          <a:p>
            <a:pPr>
              <a:lnSpc>
                <a:spcPct val="114000"/>
              </a:lnSpc>
              <a:spcBef>
                <a:spcPts val="0"/>
              </a:spcBef>
              <a:spcAft>
                <a:spcPts val="600"/>
              </a:spcAft>
            </a:pPr>
            <a:r>
              <a:rPr lang="en-NZ" dirty="0"/>
              <a:t>Confirm diagnosis based on diagnostic criteria and positive laboratory result, and check antibiotic sensitivities:</a:t>
            </a:r>
          </a:p>
          <a:p>
            <a:pPr marL="539750" lvl="1" indent="-230400">
              <a:lnSpc>
                <a:spcPct val="114000"/>
              </a:lnSpc>
              <a:spcBef>
                <a:spcPts val="0"/>
              </a:spcBef>
              <a:spcAft>
                <a:spcPts val="300"/>
              </a:spcAft>
              <a:buFont typeface="Calibri" panose="020F0502020204030204" pitchFamily="34" charset="0"/>
              <a:buChar char="–"/>
            </a:pPr>
            <a:r>
              <a:rPr lang="en-NZ" dirty="0">
                <a:cs typeface="Arial" panose="020B0604020202020204" pitchFamily="34" charset="0"/>
              </a:rPr>
              <a:t>bacterial count 10</a:t>
            </a:r>
            <a:r>
              <a:rPr lang="en-NZ" baseline="30000" dirty="0">
                <a:cs typeface="Arial" panose="020B0604020202020204" pitchFamily="34" charset="0"/>
              </a:rPr>
              <a:t>8</a:t>
            </a:r>
            <a:r>
              <a:rPr lang="en-NZ" dirty="0">
                <a:cs typeface="Arial" panose="020B0604020202020204" pitchFamily="34" charset="0"/>
              </a:rPr>
              <a:t> CFU/L with signs and symptoms</a:t>
            </a:r>
          </a:p>
          <a:p>
            <a:pPr marL="539750" lvl="1" indent="-230400">
              <a:lnSpc>
                <a:spcPct val="114000"/>
              </a:lnSpc>
              <a:spcBef>
                <a:spcPts val="0"/>
              </a:spcBef>
              <a:spcAft>
                <a:spcPts val="300"/>
              </a:spcAft>
              <a:buFont typeface="Calibri" panose="020F0502020204030204" pitchFamily="34" charset="0"/>
              <a:buChar char="–"/>
            </a:pPr>
            <a:r>
              <a:rPr lang="en-NZ" dirty="0">
                <a:cs typeface="Arial" panose="020B0604020202020204" pitchFamily="34" charset="0"/>
              </a:rPr>
              <a:t>bacterial count 10</a:t>
            </a:r>
            <a:r>
              <a:rPr lang="en-NZ" baseline="30000" dirty="0">
                <a:cs typeface="Arial" panose="020B0604020202020204" pitchFamily="34" charset="0"/>
              </a:rPr>
              <a:t>5</a:t>
            </a:r>
            <a:r>
              <a:rPr lang="en-NZ" dirty="0">
                <a:cs typeface="Arial" panose="020B0604020202020204" pitchFamily="34" charset="0"/>
              </a:rPr>
              <a:t> CFU/L if urinary catheter in situ.</a:t>
            </a:r>
          </a:p>
        </p:txBody>
      </p:sp>
      <p:sp>
        <p:nvSpPr>
          <p:cNvPr id="13" name="TextBox 12">
            <a:extLst>
              <a:ext uri="{FF2B5EF4-FFF2-40B4-BE49-F238E27FC236}">
                <a16:creationId xmlns:a16="http://schemas.microsoft.com/office/drawing/2014/main" id="{85CA5EE8-F0F1-229A-31F8-1F41ACDBBFEE}"/>
              </a:ext>
            </a:extLst>
          </p:cNvPr>
          <p:cNvSpPr txBox="1"/>
          <p:nvPr/>
        </p:nvSpPr>
        <p:spPr>
          <a:xfrm>
            <a:off x="853577" y="6467475"/>
            <a:ext cx="6096000" cy="276999"/>
          </a:xfrm>
          <a:prstGeom prst="rect">
            <a:avLst/>
          </a:prstGeom>
          <a:noFill/>
        </p:spPr>
        <p:txBody>
          <a:bodyPr wrap="square">
            <a:spAutoFit/>
          </a:bodyPr>
          <a:lstStyle/>
          <a:p>
            <a:r>
              <a:rPr lang="en-NZ" sz="1200" baseline="30000" dirty="0"/>
              <a:t>1 </a:t>
            </a:r>
            <a:r>
              <a:rPr lang="en-NZ" sz="1200" dirty="0"/>
              <a:t>Godbole et al 2020</a:t>
            </a:r>
          </a:p>
        </p:txBody>
      </p:sp>
    </p:spTree>
    <p:extLst>
      <p:ext uri="{BB962C8B-B14F-4D97-AF65-F5344CB8AC3E}">
        <p14:creationId xmlns:p14="http://schemas.microsoft.com/office/powerpoint/2010/main" val="2922080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ECE833-E0CB-4BD1-9C12-56308E73072A}"/>
              </a:ext>
            </a:extLst>
          </p:cNvPr>
          <p:cNvSpPr txBox="1">
            <a:spLocks/>
          </p:cNvSpPr>
          <p:nvPr/>
        </p:nvSpPr>
        <p:spPr>
          <a:xfrm>
            <a:off x="611713" y="914401"/>
            <a:ext cx="10972800" cy="1170452"/>
          </a:xfrm>
          <a:prstGeom prst="rect">
            <a:avLst/>
          </a:prstGeom>
        </p:spPr>
        <p:txBody>
          <a:bodyPr/>
          <a:lstStyle>
            <a:lvl1pPr algn="ctr" defTabSz="457200" rtl="0" eaLnBrk="1" fontAlgn="base" hangingPunct="1">
              <a:spcBef>
                <a:spcPct val="0"/>
              </a:spcBef>
              <a:spcAft>
                <a:spcPct val="0"/>
              </a:spcAft>
              <a:defRPr sz="4000" b="1" kern="1200">
                <a:solidFill>
                  <a:schemeClr val="tx2"/>
                </a:solidFill>
                <a:latin typeface="Arial" panose="020B0604020202020204" pitchFamily="34" charset="0"/>
                <a:ea typeface="ＭＳ Ｐゴシック" pitchFamily="-65"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9pPr>
          </a:lstStyle>
          <a:p>
            <a:pPr algn="l"/>
            <a:endParaRPr lang="en-NZ" sz="4800"/>
          </a:p>
        </p:txBody>
      </p:sp>
      <p:sp>
        <p:nvSpPr>
          <p:cNvPr id="5" name="Content Placeholder 3">
            <a:extLst>
              <a:ext uri="{FF2B5EF4-FFF2-40B4-BE49-F238E27FC236}">
                <a16:creationId xmlns:a16="http://schemas.microsoft.com/office/drawing/2014/main" id="{34E4BD57-333A-4598-938D-00C0CE341CFD}"/>
              </a:ext>
            </a:extLst>
          </p:cNvPr>
          <p:cNvSpPr txBox="1">
            <a:spLocks/>
          </p:cNvSpPr>
          <p:nvPr/>
        </p:nvSpPr>
        <p:spPr>
          <a:xfrm>
            <a:off x="757279" y="1796819"/>
            <a:ext cx="10972800" cy="3991339"/>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000" kern="1200">
                <a:solidFill>
                  <a:schemeClr val="tx1"/>
                </a:solidFill>
                <a:latin typeface="Arial" panose="020B0604020202020204" pitchFamily="34" charset="0"/>
                <a:ea typeface="ＭＳ Ｐゴシック" pitchFamily="-65" charset="-128"/>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sz="2600" kern="1200">
                <a:solidFill>
                  <a:schemeClr val="tx1"/>
                </a:solidFill>
                <a:latin typeface="Arial" panose="020B0604020202020204" pitchFamily="34" charset="0"/>
                <a:ea typeface="ＭＳ Ｐゴシック" pitchFamily="-65" charset="-128"/>
                <a:cs typeface="Arial" panose="020B0604020202020204" pitchFamily="34" charset="0"/>
              </a:defRPr>
            </a:lvl2pPr>
            <a:lvl3pPr marL="1143000" indent="-22860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pitchFamily="-65" charset="-128"/>
                <a:cs typeface="Arial" panose="020B0604020202020204" pitchFamily="34" charset="0"/>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NZ" sz="2667" dirty="0"/>
          </a:p>
        </p:txBody>
      </p:sp>
      <p:sp>
        <p:nvSpPr>
          <p:cNvPr id="7" name="Rectangle 6">
            <a:extLst>
              <a:ext uri="{FF2B5EF4-FFF2-40B4-BE49-F238E27FC236}">
                <a16:creationId xmlns:a16="http://schemas.microsoft.com/office/drawing/2014/main" id="{059FC9E3-D070-4489-900E-C669D2D0DBD3}"/>
              </a:ext>
            </a:extLst>
          </p:cNvPr>
          <p:cNvSpPr/>
          <p:nvPr/>
        </p:nvSpPr>
        <p:spPr>
          <a:xfrm>
            <a:off x="757279" y="1822718"/>
            <a:ext cx="8164724" cy="461665"/>
          </a:xfrm>
          <a:prstGeom prst="rect">
            <a:avLst/>
          </a:prstGeom>
        </p:spPr>
        <p:txBody>
          <a:bodyPr wrap="square">
            <a:spAutoFit/>
          </a:bodyPr>
          <a:lstStyle/>
          <a:p>
            <a:r>
              <a:rPr lang="en-NZ" sz="2400" dirty="0"/>
              <a:t> </a:t>
            </a:r>
          </a:p>
        </p:txBody>
      </p:sp>
      <p:sp>
        <p:nvSpPr>
          <p:cNvPr id="2" name="Title 1">
            <a:extLst>
              <a:ext uri="{FF2B5EF4-FFF2-40B4-BE49-F238E27FC236}">
                <a16:creationId xmlns:a16="http://schemas.microsoft.com/office/drawing/2014/main" id="{1DF8C92D-B3D7-5A33-BEBF-A2B4349014E8}"/>
              </a:ext>
            </a:extLst>
          </p:cNvPr>
          <p:cNvSpPr>
            <a:spLocks noGrp="1"/>
          </p:cNvSpPr>
          <p:nvPr>
            <p:ph type="title"/>
          </p:nvPr>
        </p:nvSpPr>
        <p:spPr>
          <a:xfrm>
            <a:off x="820094" y="365125"/>
            <a:ext cx="9745300" cy="1325563"/>
          </a:xfrm>
        </p:spPr>
        <p:txBody>
          <a:bodyPr/>
          <a:lstStyle/>
          <a:p>
            <a:r>
              <a:rPr lang="en-NZ" dirty="0"/>
              <a:t>Reading and responding to the laboratory report</a:t>
            </a:r>
          </a:p>
        </p:txBody>
      </p:sp>
      <p:sp>
        <p:nvSpPr>
          <p:cNvPr id="4" name="Content Placeholder 3">
            <a:extLst>
              <a:ext uri="{FF2B5EF4-FFF2-40B4-BE49-F238E27FC236}">
                <a16:creationId xmlns:a16="http://schemas.microsoft.com/office/drawing/2014/main" id="{8DA04FB0-4DA7-8353-0216-53D1FC694FB9}"/>
              </a:ext>
            </a:extLst>
          </p:cNvPr>
          <p:cNvSpPr>
            <a:spLocks noGrp="1"/>
          </p:cNvSpPr>
          <p:nvPr>
            <p:ph sz="half" idx="1"/>
          </p:nvPr>
        </p:nvSpPr>
        <p:spPr>
          <a:xfrm>
            <a:off x="838200" y="1825625"/>
            <a:ext cx="9550400" cy="4351338"/>
          </a:xfrm>
        </p:spPr>
        <p:txBody>
          <a:bodyPr>
            <a:noAutofit/>
          </a:bodyPr>
          <a:lstStyle/>
          <a:p>
            <a:pPr>
              <a:lnSpc>
                <a:spcPct val="114000"/>
              </a:lnSpc>
              <a:spcBef>
                <a:spcPts val="0"/>
              </a:spcBef>
              <a:spcAft>
                <a:spcPts val="600"/>
              </a:spcAft>
            </a:pPr>
            <a:r>
              <a:rPr lang="en-NZ" dirty="0"/>
              <a:t>Consult with GP or NP if:</a:t>
            </a:r>
          </a:p>
          <a:p>
            <a:pPr marL="539750" lvl="1" indent="-230400">
              <a:lnSpc>
                <a:spcPct val="114000"/>
              </a:lnSpc>
              <a:spcBef>
                <a:spcPts val="0"/>
              </a:spcBef>
              <a:spcAft>
                <a:spcPts val="300"/>
              </a:spcAft>
              <a:buFont typeface="Calibri" panose="020F0502020204030204" pitchFamily="34" charset="0"/>
              <a:buChar char="–"/>
            </a:pPr>
            <a:r>
              <a:rPr lang="en-NZ" dirty="0">
                <a:cs typeface="Arial" panose="020B0604020202020204" pitchFamily="34" charset="0"/>
              </a:rPr>
              <a:t>antibiotic not commenced/prescribed</a:t>
            </a:r>
          </a:p>
          <a:p>
            <a:pPr marL="539750" lvl="1" indent="-230400">
              <a:lnSpc>
                <a:spcPct val="114000"/>
              </a:lnSpc>
              <a:spcBef>
                <a:spcPts val="0"/>
              </a:spcBef>
              <a:spcAft>
                <a:spcPts val="300"/>
              </a:spcAft>
              <a:buFont typeface="Calibri" panose="020F0502020204030204" pitchFamily="34" charset="0"/>
              <a:buChar char="–"/>
            </a:pPr>
            <a:r>
              <a:rPr lang="en-NZ" dirty="0">
                <a:cs typeface="Arial" panose="020B0604020202020204" pitchFamily="34" charset="0"/>
              </a:rPr>
              <a:t>sensitivities do not match prescribed antibiotic</a:t>
            </a:r>
          </a:p>
          <a:p>
            <a:pPr marL="539750" lvl="1" indent="-230400">
              <a:lnSpc>
                <a:spcPct val="114000"/>
              </a:lnSpc>
              <a:spcBef>
                <a:spcPts val="0"/>
              </a:spcBef>
              <a:spcAft>
                <a:spcPts val="300"/>
              </a:spcAft>
              <a:buFont typeface="Calibri" panose="020F0502020204030204" pitchFamily="34" charset="0"/>
              <a:buChar char="–"/>
            </a:pPr>
            <a:r>
              <a:rPr lang="en-NZ" dirty="0">
                <a:cs typeface="Arial" panose="020B0604020202020204" pitchFamily="34" charset="0"/>
              </a:rPr>
              <a:t>bacterial count does not match criteria</a:t>
            </a:r>
          </a:p>
          <a:p>
            <a:pPr marL="539750" lvl="1" indent="-230400">
              <a:lnSpc>
                <a:spcPct val="114000"/>
              </a:lnSpc>
              <a:spcBef>
                <a:spcPts val="0"/>
              </a:spcBef>
              <a:spcAft>
                <a:spcPts val="300"/>
              </a:spcAft>
              <a:buFont typeface="Calibri" panose="020F0502020204030204" pitchFamily="34" charset="0"/>
              <a:buChar char="–"/>
            </a:pPr>
            <a:r>
              <a:rPr lang="en-NZ" dirty="0">
                <a:cs typeface="Arial" panose="020B0604020202020204" pitchFamily="34" charset="0"/>
              </a:rPr>
              <a:t>you have any other concerns</a:t>
            </a:r>
          </a:p>
          <a:p>
            <a:pPr marL="539750" lvl="1" indent="-230400">
              <a:lnSpc>
                <a:spcPct val="114000"/>
              </a:lnSpc>
              <a:spcBef>
                <a:spcPts val="0"/>
              </a:spcBef>
              <a:spcAft>
                <a:spcPts val="300"/>
              </a:spcAft>
              <a:buFont typeface="Calibri" panose="020F0502020204030204" pitchFamily="34" charset="0"/>
              <a:buChar char="–"/>
            </a:pPr>
            <a:r>
              <a:rPr lang="en-NZ" dirty="0">
                <a:cs typeface="Arial" panose="020B0604020202020204" pitchFamily="34" charset="0"/>
              </a:rPr>
              <a:t>the patient continues to deteriorate.</a:t>
            </a:r>
          </a:p>
        </p:txBody>
      </p:sp>
    </p:spTree>
    <p:extLst>
      <p:ext uri="{BB962C8B-B14F-4D97-AF65-F5344CB8AC3E}">
        <p14:creationId xmlns:p14="http://schemas.microsoft.com/office/powerpoint/2010/main" val="14645857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ECE833-E0CB-4BD1-9C12-56308E73072A}"/>
              </a:ext>
            </a:extLst>
          </p:cNvPr>
          <p:cNvSpPr txBox="1">
            <a:spLocks/>
          </p:cNvSpPr>
          <p:nvPr/>
        </p:nvSpPr>
        <p:spPr>
          <a:xfrm>
            <a:off x="611713" y="914401"/>
            <a:ext cx="10972800" cy="1170452"/>
          </a:xfrm>
          <a:prstGeom prst="rect">
            <a:avLst/>
          </a:prstGeom>
        </p:spPr>
        <p:txBody>
          <a:bodyPr/>
          <a:lstStyle>
            <a:lvl1pPr algn="ctr" defTabSz="457200" rtl="0" eaLnBrk="1" fontAlgn="base" hangingPunct="1">
              <a:spcBef>
                <a:spcPct val="0"/>
              </a:spcBef>
              <a:spcAft>
                <a:spcPct val="0"/>
              </a:spcAft>
              <a:defRPr sz="4000" b="1" kern="1200">
                <a:solidFill>
                  <a:schemeClr val="tx2"/>
                </a:solidFill>
                <a:latin typeface="Arial" panose="020B0604020202020204" pitchFamily="34" charset="0"/>
                <a:ea typeface="ＭＳ Ｐゴシック" pitchFamily="-65"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9pPr>
          </a:lstStyle>
          <a:p>
            <a:pPr algn="l"/>
            <a:endParaRPr lang="en-NZ" sz="4800" dirty="0"/>
          </a:p>
        </p:txBody>
      </p:sp>
      <p:sp>
        <p:nvSpPr>
          <p:cNvPr id="5" name="Content Placeholder 3">
            <a:extLst>
              <a:ext uri="{FF2B5EF4-FFF2-40B4-BE49-F238E27FC236}">
                <a16:creationId xmlns:a16="http://schemas.microsoft.com/office/drawing/2014/main" id="{34E4BD57-333A-4598-938D-00C0CE341CFD}"/>
              </a:ext>
            </a:extLst>
          </p:cNvPr>
          <p:cNvSpPr txBox="1">
            <a:spLocks/>
          </p:cNvSpPr>
          <p:nvPr/>
        </p:nvSpPr>
        <p:spPr>
          <a:xfrm>
            <a:off x="757279" y="1796819"/>
            <a:ext cx="10972800" cy="3991339"/>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000" kern="1200">
                <a:solidFill>
                  <a:schemeClr val="tx1"/>
                </a:solidFill>
                <a:latin typeface="Arial" panose="020B0604020202020204" pitchFamily="34" charset="0"/>
                <a:ea typeface="ＭＳ Ｐゴシック" pitchFamily="-65" charset="-128"/>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sz="2600" kern="1200">
                <a:solidFill>
                  <a:schemeClr val="tx1"/>
                </a:solidFill>
                <a:latin typeface="Arial" panose="020B0604020202020204" pitchFamily="34" charset="0"/>
                <a:ea typeface="ＭＳ Ｐゴシック" pitchFamily="-65" charset="-128"/>
                <a:cs typeface="Arial" panose="020B0604020202020204" pitchFamily="34" charset="0"/>
              </a:defRPr>
            </a:lvl2pPr>
            <a:lvl3pPr marL="1143000" indent="-22860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pitchFamily="-65" charset="-128"/>
                <a:cs typeface="Arial" panose="020B0604020202020204" pitchFamily="34" charset="0"/>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NZ" sz="2667" dirty="0"/>
          </a:p>
        </p:txBody>
      </p:sp>
      <p:sp>
        <p:nvSpPr>
          <p:cNvPr id="4" name="Title 3">
            <a:extLst>
              <a:ext uri="{FF2B5EF4-FFF2-40B4-BE49-F238E27FC236}">
                <a16:creationId xmlns:a16="http://schemas.microsoft.com/office/drawing/2014/main" id="{AEF332B5-2C1B-91DA-4E11-64715EF97CB0}"/>
              </a:ext>
            </a:extLst>
          </p:cNvPr>
          <p:cNvSpPr>
            <a:spLocks noGrp="1"/>
          </p:cNvSpPr>
          <p:nvPr>
            <p:ph type="ctrTitle"/>
          </p:nvPr>
        </p:nvSpPr>
        <p:spPr/>
        <p:txBody>
          <a:bodyPr/>
          <a:lstStyle/>
          <a:p>
            <a:r>
              <a:rPr lang="en-NZ" dirty="0"/>
              <a:t>Module five</a:t>
            </a:r>
          </a:p>
        </p:txBody>
      </p:sp>
      <p:sp>
        <p:nvSpPr>
          <p:cNvPr id="9" name="Subtitle 8">
            <a:extLst>
              <a:ext uri="{FF2B5EF4-FFF2-40B4-BE49-F238E27FC236}">
                <a16:creationId xmlns:a16="http://schemas.microsoft.com/office/drawing/2014/main" id="{168A1D4F-4FA1-71C7-9F13-D6055AD7298A}"/>
              </a:ext>
            </a:extLst>
          </p:cNvPr>
          <p:cNvSpPr>
            <a:spLocks noGrp="1"/>
          </p:cNvSpPr>
          <p:nvPr>
            <p:ph type="subTitle" idx="1"/>
          </p:nvPr>
        </p:nvSpPr>
        <p:spPr/>
        <p:txBody>
          <a:bodyPr/>
          <a:lstStyle/>
          <a:p>
            <a:r>
              <a:rPr lang="en-NZ" dirty="0"/>
              <a:t>Risk factors and ways to help prevent UTI</a:t>
            </a:r>
          </a:p>
        </p:txBody>
      </p:sp>
    </p:spTree>
    <p:extLst>
      <p:ext uri="{BB962C8B-B14F-4D97-AF65-F5344CB8AC3E}">
        <p14:creationId xmlns:p14="http://schemas.microsoft.com/office/powerpoint/2010/main" val="18705405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ECE833-E0CB-4BD1-9C12-56308E73072A}"/>
              </a:ext>
            </a:extLst>
          </p:cNvPr>
          <p:cNvSpPr txBox="1">
            <a:spLocks/>
          </p:cNvSpPr>
          <p:nvPr/>
        </p:nvSpPr>
        <p:spPr>
          <a:xfrm>
            <a:off x="611713" y="914401"/>
            <a:ext cx="10972800" cy="1170452"/>
          </a:xfrm>
          <a:prstGeom prst="rect">
            <a:avLst/>
          </a:prstGeom>
        </p:spPr>
        <p:txBody>
          <a:bodyPr/>
          <a:lstStyle>
            <a:lvl1pPr algn="ctr" defTabSz="457200" rtl="0" eaLnBrk="1" fontAlgn="base" hangingPunct="1">
              <a:spcBef>
                <a:spcPct val="0"/>
              </a:spcBef>
              <a:spcAft>
                <a:spcPct val="0"/>
              </a:spcAft>
              <a:defRPr sz="4000" b="1" kern="1200">
                <a:solidFill>
                  <a:schemeClr val="tx2"/>
                </a:solidFill>
                <a:latin typeface="Arial" panose="020B0604020202020204" pitchFamily="34" charset="0"/>
                <a:ea typeface="ＭＳ Ｐゴシック" pitchFamily="-65"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9pPr>
          </a:lstStyle>
          <a:p>
            <a:pPr algn="l"/>
            <a:endParaRPr lang="en-NZ" sz="4800" dirty="0"/>
          </a:p>
        </p:txBody>
      </p:sp>
      <p:sp>
        <p:nvSpPr>
          <p:cNvPr id="5" name="Content Placeholder 3">
            <a:extLst>
              <a:ext uri="{FF2B5EF4-FFF2-40B4-BE49-F238E27FC236}">
                <a16:creationId xmlns:a16="http://schemas.microsoft.com/office/drawing/2014/main" id="{34E4BD57-333A-4598-938D-00C0CE341CFD}"/>
              </a:ext>
            </a:extLst>
          </p:cNvPr>
          <p:cNvSpPr txBox="1">
            <a:spLocks/>
          </p:cNvSpPr>
          <p:nvPr/>
        </p:nvSpPr>
        <p:spPr>
          <a:xfrm>
            <a:off x="757279" y="1796819"/>
            <a:ext cx="10972800" cy="3991339"/>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000" kern="1200">
                <a:solidFill>
                  <a:schemeClr val="tx1"/>
                </a:solidFill>
                <a:latin typeface="Arial" panose="020B0604020202020204" pitchFamily="34" charset="0"/>
                <a:ea typeface="ＭＳ Ｐゴシック" pitchFamily="-65" charset="-128"/>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sz="2600" kern="1200">
                <a:solidFill>
                  <a:schemeClr val="tx1"/>
                </a:solidFill>
                <a:latin typeface="Arial" panose="020B0604020202020204" pitchFamily="34" charset="0"/>
                <a:ea typeface="ＭＳ Ｐゴシック" pitchFamily="-65" charset="-128"/>
                <a:cs typeface="Arial" panose="020B0604020202020204" pitchFamily="34" charset="0"/>
              </a:defRPr>
            </a:lvl2pPr>
            <a:lvl3pPr marL="1143000" indent="-22860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pitchFamily="-65" charset="-128"/>
                <a:cs typeface="Arial" panose="020B0604020202020204" pitchFamily="34" charset="0"/>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NZ" sz="2667" dirty="0"/>
          </a:p>
        </p:txBody>
      </p:sp>
      <p:sp>
        <p:nvSpPr>
          <p:cNvPr id="7" name="Rectangle 6">
            <a:extLst>
              <a:ext uri="{FF2B5EF4-FFF2-40B4-BE49-F238E27FC236}">
                <a16:creationId xmlns:a16="http://schemas.microsoft.com/office/drawing/2014/main" id="{059FC9E3-D070-4489-900E-C669D2D0DBD3}"/>
              </a:ext>
            </a:extLst>
          </p:cNvPr>
          <p:cNvSpPr/>
          <p:nvPr/>
        </p:nvSpPr>
        <p:spPr>
          <a:xfrm>
            <a:off x="757278" y="1822718"/>
            <a:ext cx="10263023" cy="461665"/>
          </a:xfrm>
          <a:prstGeom prst="rect">
            <a:avLst/>
          </a:prstGeom>
        </p:spPr>
        <p:txBody>
          <a:bodyPr wrap="square">
            <a:spAutoFit/>
          </a:bodyPr>
          <a:lstStyle/>
          <a:p>
            <a:r>
              <a:rPr lang="en-NZ" sz="2400" dirty="0"/>
              <a:t> </a:t>
            </a:r>
          </a:p>
        </p:txBody>
      </p:sp>
      <p:sp>
        <p:nvSpPr>
          <p:cNvPr id="2" name="Title 1">
            <a:extLst>
              <a:ext uri="{FF2B5EF4-FFF2-40B4-BE49-F238E27FC236}">
                <a16:creationId xmlns:a16="http://schemas.microsoft.com/office/drawing/2014/main" id="{B900C4A3-4078-0078-49E4-068E266010A3}"/>
              </a:ext>
            </a:extLst>
          </p:cNvPr>
          <p:cNvSpPr>
            <a:spLocks noGrp="1"/>
          </p:cNvSpPr>
          <p:nvPr>
            <p:ph type="title"/>
          </p:nvPr>
        </p:nvSpPr>
        <p:spPr>
          <a:xfrm>
            <a:off x="820094" y="365125"/>
            <a:ext cx="8658340" cy="1325563"/>
          </a:xfrm>
        </p:spPr>
        <p:txBody>
          <a:bodyPr/>
          <a:lstStyle/>
          <a:p>
            <a:r>
              <a:rPr lang="en-NZ" dirty="0"/>
              <a:t>Risk factors for UTI</a:t>
            </a:r>
          </a:p>
        </p:txBody>
      </p:sp>
      <p:sp>
        <p:nvSpPr>
          <p:cNvPr id="4" name="Content Placeholder 3">
            <a:extLst>
              <a:ext uri="{FF2B5EF4-FFF2-40B4-BE49-F238E27FC236}">
                <a16:creationId xmlns:a16="http://schemas.microsoft.com/office/drawing/2014/main" id="{5DC20038-188E-7F6D-965D-1680734FE071}"/>
              </a:ext>
            </a:extLst>
          </p:cNvPr>
          <p:cNvSpPr>
            <a:spLocks noGrp="1"/>
          </p:cNvSpPr>
          <p:nvPr>
            <p:ph sz="half" idx="1"/>
          </p:nvPr>
        </p:nvSpPr>
        <p:spPr>
          <a:xfrm>
            <a:off x="838200" y="3082925"/>
            <a:ext cx="5181600" cy="3008866"/>
          </a:xfrm>
        </p:spPr>
        <p:txBody>
          <a:bodyPr>
            <a:noAutofit/>
          </a:bodyPr>
          <a:lstStyle/>
          <a:p>
            <a:pPr>
              <a:lnSpc>
                <a:spcPct val="114000"/>
              </a:lnSpc>
              <a:spcBef>
                <a:spcPts val="0"/>
              </a:spcBef>
              <a:spcAft>
                <a:spcPts val="600"/>
              </a:spcAft>
            </a:pPr>
            <a:r>
              <a:rPr lang="en-NZ" dirty="0"/>
              <a:t>history of repeated UTIs</a:t>
            </a:r>
          </a:p>
          <a:p>
            <a:pPr>
              <a:lnSpc>
                <a:spcPct val="114000"/>
              </a:lnSpc>
              <a:spcBef>
                <a:spcPts val="0"/>
              </a:spcBef>
              <a:spcAft>
                <a:spcPts val="600"/>
              </a:spcAft>
            </a:pPr>
            <a:r>
              <a:rPr lang="en-NZ" dirty="0"/>
              <a:t>urinary incontinence </a:t>
            </a:r>
          </a:p>
          <a:p>
            <a:pPr>
              <a:lnSpc>
                <a:spcPct val="114000"/>
              </a:lnSpc>
              <a:spcBef>
                <a:spcPts val="0"/>
              </a:spcBef>
              <a:spcAft>
                <a:spcPts val="600"/>
              </a:spcAft>
            </a:pPr>
            <a:r>
              <a:rPr lang="en-NZ" dirty="0"/>
              <a:t>bowel incontinence, diarrhoea or constipation</a:t>
            </a:r>
          </a:p>
          <a:p>
            <a:pPr>
              <a:lnSpc>
                <a:spcPct val="114000"/>
              </a:lnSpc>
              <a:spcBef>
                <a:spcPts val="0"/>
              </a:spcBef>
              <a:spcAft>
                <a:spcPts val="600"/>
              </a:spcAft>
            </a:pPr>
            <a:r>
              <a:rPr lang="en-NZ" dirty="0"/>
              <a:t>loss of function due to a stroke or disease such as Parkinson’s</a:t>
            </a:r>
          </a:p>
        </p:txBody>
      </p:sp>
      <p:sp>
        <p:nvSpPr>
          <p:cNvPr id="13" name="Content Placeholder 3">
            <a:extLst>
              <a:ext uri="{FF2B5EF4-FFF2-40B4-BE49-F238E27FC236}">
                <a16:creationId xmlns:a16="http://schemas.microsoft.com/office/drawing/2014/main" id="{5D358711-F51D-CD4C-49A0-011360CA0FE6}"/>
              </a:ext>
            </a:extLst>
          </p:cNvPr>
          <p:cNvSpPr txBox="1">
            <a:spLocks/>
          </p:cNvSpPr>
          <p:nvPr/>
        </p:nvSpPr>
        <p:spPr>
          <a:xfrm>
            <a:off x="6245791" y="3082925"/>
            <a:ext cx="5188930" cy="29216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7030A0"/>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7030A0"/>
              </a:buClr>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7030A0"/>
              </a:buClr>
              <a:buFont typeface="Calibri" panose="020F050202020403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0"/>
              </a:spcBef>
              <a:spcAft>
                <a:spcPts val="600"/>
              </a:spcAft>
            </a:pPr>
            <a:r>
              <a:rPr lang="en-NZ" dirty="0"/>
              <a:t>urinary catheter</a:t>
            </a:r>
          </a:p>
          <a:p>
            <a:pPr>
              <a:lnSpc>
                <a:spcPct val="114000"/>
              </a:lnSpc>
              <a:spcBef>
                <a:spcPts val="0"/>
              </a:spcBef>
              <a:spcAft>
                <a:spcPts val="600"/>
              </a:spcAft>
            </a:pPr>
            <a:r>
              <a:rPr lang="en-NZ" dirty="0"/>
              <a:t>uncontrolled diabetes</a:t>
            </a:r>
          </a:p>
          <a:p>
            <a:pPr>
              <a:lnSpc>
                <a:spcPct val="114000"/>
              </a:lnSpc>
              <a:spcBef>
                <a:spcPts val="0"/>
              </a:spcBef>
              <a:spcAft>
                <a:spcPts val="600"/>
              </a:spcAft>
            </a:pPr>
            <a:r>
              <a:rPr lang="en-NZ" dirty="0"/>
              <a:t>enlarged prostate</a:t>
            </a:r>
          </a:p>
          <a:p>
            <a:pPr>
              <a:lnSpc>
                <a:spcPct val="114000"/>
              </a:lnSpc>
              <a:spcBef>
                <a:spcPts val="0"/>
              </a:spcBef>
              <a:spcAft>
                <a:spcPts val="600"/>
              </a:spcAft>
            </a:pPr>
            <a:r>
              <a:rPr lang="en-NZ" dirty="0"/>
              <a:t>dementia</a:t>
            </a:r>
          </a:p>
          <a:p>
            <a:pPr>
              <a:lnSpc>
                <a:spcPct val="114000"/>
              </a:lnSpc>
              <a:spcBef>
                <a:spcPts val="0"/>
              </a:spcBef>
              <a:spcAft>
                <a:spcPts val="600"/>
              </a:spcAft>
            </a:pPr>
            <a:r>
              <a:rPr lang="en-NZ" dirty="0"/>
              <a:t>exposure to infections in the facility.</a:t>
            </a:r>
          </a:p>
        </p:txBody>
      </p:sp>
      <p:sp>
        <p:nvSpPr>
          <p:cNvPr id="14" name="Content Placeholder 3">
            <a:extLst>
              <a:ext uri="{FF2B5EF4-FFF2-40B4-BE49-F238E27FC236}">
                <a16:creationId xmlns:a16="http://schemas.microsoft.com/office/drawing/2014/main" id="{F3E298DE-C4E3-DC34-602B-92FB9644B4A1}"/>
              </a:ext>
            </a:extLst>
          </p:cNvPr>
          <p:cNvSpPr txBox="1">
            <a:spLocks/>
          </p:cNvSpPr>
          <p:nvPr/>
        </p:nvSpPr>
        <p:spPr>
          <a:xfrm>
            <a:off x="848539" y="1789314"/>
            <a:ext cx="10317328" cy="10772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7030A0"/>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7030A0"/>
              </a:buClr>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7030A0"/>
              </a:buClr>
              <a:buFont typeface="Calibri" panose="020F050202020403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4000"/>
              </a:lnSpc>
              <a:spcBef>
                <a:spcPts val="0"/>
              </a:spcBef>
              <a:buFont typeface="Arial" panose="020B0604020202020204" pitchFamily="34" charset="0"/>
              <a:buNone/>
            </a:pPr>
            <a:r>
              <a:rPr lang="en-NZ" dirty="0"/>
              <a:t>Older adults are more at risk of UTI because of the physiological changes of ageing. Other factors that increase the risk of UTI:</a:t>
            </a:r>
          </a:p>
        </p:txBody>
      </p:sp>
    </p:spTree>
    <p:extLst>
      <p:ext uri="{BB962C8B-B14F-4D97-AF65-F5344CB8AC3E}">
        <p14:creationId xmlns:p14="http://schemas.microsoft.com/office/powerpoint/2010/main" val="678142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61602-BAEF-4A37-B62A-A5E658029A5D}"/>
              </a:ext>
            </a:extLst>
          </p:cNvPr>
          <p:cNvSpPr>
            <a:spLocks noGrp="1"/>
          </p:cNvSpPr>
          <p:nvPr>
            <p:ph type="title"/>
          </p:nvPr>
        </p:nvSpPr>
        <p:spPr>
          <a:xfrm>
            <a:off x="819728" y="365125"/>
            <a:ext cx="8658340" cy="1325563"/>
          </a:xfrm>
        </p:spPr>
        <p:txBody>
          <a:bodyPr vert="horz" lIns="91440" tIns="45720" rIns="91440" bIns="45720" rtlCol="0" anchor="b">
            <a:normAutofit/>
          </a:bodyPr>
          <a:lstStyle/>
          <a:p>
            <a:pPr defTabSz="457200" fontAlgn="base">
              <a:spcAft>
                <a:spcPct val="0"/>
              </a:spcAft>
            </a:pPr>
            <a:r>
              <a:rPr lang="en-NZ" dirty="0">
                <a:ea typeface="ＭＳ Ｐゴシック" pitchFamily="-65" charset="-128"/>
                <a:cs typeface="Arial" panose="020B0604020202020204" pitchFamily="34" charset="0"/>
              </a:rPr>
              <a:t>Project objectives</a:t>
            </a:r>
          </a:p>
        </p:txBody>
      </p:sp>
      <p:sp>
        <p:nvSpPr>
          <p:cNvPr id="3" name="Content Placeholder 2">
            <a:extLst>
              <a:ext uri="{FF2B5EF4-FFF2-40B4-BE49-F238E27FC236}">
                <a16:creationId xmlns:a16="http://schemas.microsoft.com/office/drawing/2014/main" id="{5C101437-8AB8-4092-820C-847D9B52C028}"/>
              </a:ext>
            </a:extLst>
          </p:cNvPr>
          <p:cNvSpPr>
            <a:spLocks noGrp="1"/>
          </p:cNvSpPr>
          <p:nvPr>
            <p:ph sz="half" idx="1"/>
          </p:nvPr>
        </p:nvSpPr>
        <p:spPr>
          <a:xfrm>
            <a:off x="838200" y="1825625"/>
            <a:ext cx="8658340" cy="4351338"/>
          </a:xfrm>
        </p:spPr>
        <p:txBody>
          <a:bodyPr>
            <a:normAutofit/>
          </a:bodyPr>
          <a:lstStyle/>
          <a:p>
            <a:pPr>
              <a:lnSpc>
                <a:spcPct val="114000"/>
              </a:lnSpc>
              <a:spcBef>
                <a:spcPts val="0"/>
              </a:spcBef>
              <a:spcAft>
                <a:spcPts val="600"/>
              </a:spcAft>
            </a:pPr>
            <a:r>
              <a:rPr lang="en-NZ" dirty="0"/>
              <a:t>Reduce the use of urinary antibiotic prescriptions for residents whose symptoms do not meet clinical criteria for UTI.</a:t>
            </a:r>
          </a:p>
          <a:p>
            <a:pPr>
              <a:lnSpc>
                <a:spcPct val="114000"/>
              </a:lnSpc>
              <a:spcBef>
                <a:spcPts val="0"/>
              </a:spcBef>
              <a:spcAft>
                <a:spcPts val="600"/>
              </a:spcAft>
            </a:pPr>
            <a:r>
              <a:rPr lang="en-NZ" dirty="0"/>
              <a:t>Prevent and reduce UTI.</a:t>
            </a:r>
          </a:p>
          <a:p>
            <a:pPr>
              <a:lnSpc>
                <a:spcPct val="114000"/>
              </a:lnSpc>
              <a:spcBef>
                <a:spcPts val="0"/>
              </a:spcBef>
              <a:spcAft>
                <a:spcPts val="600"/>
              </a:spcAft>
            </a:pPr>
            <a:r>
              <a:rPr lang="en-NZ" dirty="0"/>
              <a:t>Strengthen capability for infection prevention and control.</a:t>
            </a:r>
          </a:p>
          <a:p>
            <a:pPr>
              <a:lnSpc>
                <a:spcPct val="114000"/>
              </a:lnSpc>
              <a:spcBef>
                <a:spcPts val="0"/>
              </a:spcBef>
              <a:spcAft>
                <a:spcPts val="600"/>
              </a:spcAft>
            </a:pPr>
            <a:r>
              <a:rPr lang="en-NZ" dirty="0"/>
              <a:t>Improve reporting and monitoring.</a:t>
            </a:r>
          </a:p>
          <a:p>
            <a:pPr>
              <a:lnSpc>
                <a:spcPct val="114000"/>
              </a:lnSpc>
              <a:spcBef>
                <a:spcPts val="0"/>
              </a:spcBef>
              <a:spcAft>
                <a:spcPts val="600"/>
              </a:spcAft>
            </a:pPr>
            <a:r>
              <a:rPr lang="en-NZ" dirty="0"/>
              <a:t>Increase staff knowledge and awareness on antibiotic use and UTI.</a:t>
            </a:r>
          </a:p>
        </p:txBody>
      </p:sp>
    </p:spTree>
    <p:extLst>
      <p:ext uri="{BB962C8B-B14F-4D97-AF65-F5344CB8AC3E}">
        <p14:creationId xmlns:p14="http://schemas.microsoft.com/office/powerpoint/2010/main" val="707486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ECE833-E0CB-4BD1-9C12-56308E73072A}"/>
              </a:ext>
            </a:extLst>
          </p:cNvPr>
          <p:cNvSpPr txBox="1">
            <a:spLocks/>
          </p:cNvSpPr>
          <p:nvPr/>
        </p:nvSpPr>
        <p:spPr>
          <a:xfrm>
            <a:off x="611713" y="914401"/>
            <a:ext cx="10972800" cy="1170452"/>
          </a:xfrm>
          <a:prstGeom prst="rect">
            <a:avLst/>
          </a:prstGeom>
        </p:spPr>
        <p:txBody>
          <a:bodyPr/>
          <a:lstStyle>
            <a:lvl1pPr algn="ctr" defTabSz="457200" rtl="0" eaLnBrk="1" fontAlgn="base" hangingPunct="1">
              <a:spcBef>
                <a:spcPct val="0"/>
              </a:spcBef>
              <a:spcAft>
                <a:spcPct val="0"/>
              </a:spcAft>
              <a:defRPr sz="4000" b="1" kern="1200">
                <a:solidFill>
                  <a:schemeClr val="tx2"/>
                </a:solidFill>
                <a:latin typeface="Arial" panose="020B0604020202020204" pitchFamily="34" charset="0"/>
                <a:ea typeface="ＭＳ Ｐゴシック" pitchFamily="-65"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9pPr>
          </a:lstStyle>
          <a:p>
            <a:pPr algn="l"/>
            <a:endParaRPr lang="en-NZ" sz="4800" dirty="0"/>
          </a:p>
        </p:txBody>
      </p:sp>
      <p:sp>
        <p:nvSpPr>
          <p:cNvPr id="5" name="Content Placeholder 3">
            <a:extLst>
              <a:ext uri="{FF2B5EF4-FFF2-40B4-BE49-F238E27FC236}">
                <a16:creationId xmlns:a16="http://schemas.microsoft.com/office/drawing/2014/main" id="{34E4BD57-333A-4598-938D-00C0CE341CFD}"/>
              </a:ext>
            </a:extLst>
          </p:cNvPr>
          <p:cNvSpPr txBox="1">
            <a:spLocks/>
          </p:cNvSpPr>
          <p:nvPr/>
        </p:nvSpPr>
        <p:spPr>
          <a:xfrm>
            <a:off x="757279" y="1796819"/>
            <a:ext cx="10972800" cy="3991339"/>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000" kern="1200">
                <a:solidFill>
                  <a:schemeClr val="tx1"/>
                </a:solidFill>
                <a:latin typeface="Arial" panose="020B0604020202020204" pitchFamily="34" charset="0"/>
                <a:ea typeface="ＭＳ Ｐゴシック" pitchFamily="-65" charset="-128"/>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sz="2600" kern="1200">
                <a:solidFill>
                  <a:schemeClr val="tx1"/>
                </a:solidFill>
                <a:latin typeface="Arial" panose="020B0604020202020204" pitchFamily="34" charset="0"/>
                <a:ea typeface="ＭＳ Ｐゴシック" pitchFamily="-65" charset="-128"/>
                <a:cs typeface="Arial" panose="020B0604020202020204" pitchFamily="34" charset="0"/>
              </a:defRPr>
            </a:lvl2pPr>
            <a:lvl3pPr marL="1143000" indent="-22860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pitchFamily="-65" charset="-128"/>
                <a:cs typeface="Arial" panose="020B0604020202020204" pitchFamily="34" charset="0"/>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NZ" sz="2667" dirty="0"/>
          </a:p>
        </p:txBody>
      </p:sp>
      <p:sp>
        <p:nvSpPr>
          <p:cNvPr id="7" name="Rectangle 6">
            <a:extLst>
              <a:ext uri="{FF2B5EF4-FFF2-40B4-BE49-F238E27FC236}">
                <a16:creationId xmlns:a16="http://schemas.microsoft.com/office/drawing/2014/main" id="{059FC9E3-D070-4489-900E-C669D2D0DBD3}"/>
              </a:ext>
            </a:extLst>
          </p:cNvPr>
          <p:cNvSpPr/>
          <p:nvPr/>
        </p:nvSpPr>
        <p:spPr>
          <a:xfrm>
            <a:off x="757278" y="1822718"/>
            <a:ext cx="10263023" cy="461665"/>
          </a:xfrm>
          <a:prstGeom prst="rect">
            <a:avLst/>
          </a:prstGeom>
        </p:spPr>
        <p:txBody>
          <a:bodyPr wrap="square">
            <a:spAutoFit/>
          </a:bodyPr>
          <a:lstStyle/>
          <a:p>
            <a:r>
              <a:rPr lang="en-NZ" sz="2400" dirty="0"/>
              <a:t> </a:t>
            </a:r>
          </a:p>
        </p:txBody>
      </p:sp>
      <p:sp>
        <p:nvSpPr>
          <p:cNvPr id="2" name="Title 1">
            <a:extLst>
              <a:ext uri="{FF2B5EF4-FFF2-40B4-BE49-F238E27FC236}">
                <a16:creationId xmlns:a16="http://schemas.microsoft.com/office/drawing/2014/main" id="{83C86AF5-A073-EEB3-A9BB-5EF482F18B47}"/>
              </a:ext>
            </a:extLst>
          </p:cNvPr>
          <p:cNvSpPr>
            <a:spLocks noGrp="1"/>
          </p:cNvSpPr>
          <p:nvPr>
            <p:ph type="title"/>
          </p:nvPr>
        </p:nvSpPr>
        <p:spPr>
          <a:xfrm>
            <a:off x="819150" y="355600"/>
            <a:ext cx="8658340" cy="1325563"/>
          </a:xfrm>
        </p:spPr>
        <p:txBody>
          <a:bodyPr/>
          <a:lstStyle/>
          <a:p>
            <a:r>
              <a:rPr lang="en-NZ" dirty="0"/>
              <a:t>Preventing UTI</a:t>
            </a:r>
          </a:p>
        </p:txBody>
      </p:sp>
      <p:sp>
        <p:nvSpPr>
          <p:cNvPr id="4" name="Content Placeholder 3">
            <a:extLst>
              <a:ext uri="{FF2B5EF4-FFF2-40B4-BE49-F238E27FC236}">
                <a16:creationId xmlns:a16="http://schemas.microsoft.com/office/drawing/2014/main" id="{319A1A9B-AFC1-7FDB-3A6E-D35BF4F8DDED}"/>
              </a:ext>
            </a:extLst>
          </p:cNvPr>
          <p:cNvSpPr>
            <a:spLocks noGrp="1"/>
          </p:cNvSpPr>
          <p:nvPr>
            <p:ph sz="half" idx="1"/>
          </p:nvPr>
        </p:nvSpPr>
        <p:spPr>
          <a:xfrm>
            <a:off x="838200" y="1825625"/>
            <a:ext cx="7762875" cy="4351338"/>
          </a:xfrm>
        </p:spPr>
        <p:txBody>
          <a:bodyPr>
            <a:noAutofit/>
          </a:bodyPr>
          <a:lstStyle/>
          <a:p>
            <a:pPr>
              <a:lnSpc>
                <a:spcPct val="114000"/>
              </a:lnSpc>
              <a:spcBef>
                <a:spcPts val="0"/>
              </a:spcBef>
            </a:pPr>
            <a:r>
              <a:rPr lang="en-NZ" dirty="0"/>
              <a:t>Cranberry supplements may have some benefit in recurrent UTI (although larger-scale trials are recommended).</a:t>
            </a:r>
            <a:r>
              <a:rPr lang="en-NZ" baseline="30000" dirty="0"/>
              <a:t>1</a:t>
            </a:r>
          </a:p>
          <a:p>
            <a:pPr>
              <a:lnSpc>
                <a:spcPct val="114000"/>
              </a:lnSpc>
              <a:spcBef>
                <a:spcPts val="0"/>
              </a:spcBef>
            </a:pPr>
            <a:r>
              <a:rPr lang="en-US" dirty="0"/>
              <a:t>Estrogen cream has been shown to be beneficial in recurrent UTI, but cream can cause local inflammatory response and application is invasive.</a:t>
            </a:r>
            <a:r>
              <a:rPr lang="en-US" baseline="30000" dirty="0"/>
              <a:t>2</a:t>
            </a:r>
          </a:p>
          <a:p>
            <a:pPr>
              <a:lnSpc>
                <a:spcPct val="114000"/>
              </a:lnSpc>
              <a:spcBef>
                <a:spcPts val="0"/>
              </a:spcBef>
              <a:spcAft>
                <a:spcPts val="600"/>
              </a:spcAft>
            </a:pPr>
            <a:r>
              <a:rPr lang="en-NZ" dirty="0"/>
              <a:t>If urinary catheters cannot be avoided, adhere strictly to infection control practices.</a:t>
            </a:r>
          </a:p>
          <a:p>
            <a:pPr>
              <a:lnSpc>
                <a:spcPct val="114000"/>
              </a:lnSpc>
              <a:spcBef>
                <a:spcPts val="0"/>
              </a:spcBef>
              <a:spcAft>
                <a:spcPts val="600"/>
              </a:spcAft>
            </a:pPr>
            <a:r>
              <a:rPr lang="en-NZ" dirty="0"/>
              <a:t>Encourage full bladder emptying using the double void technique (sit to urinate, stand, then sit again).</a:t>
            </a:r>
          </a:p>
        </p:txBody>
      </p:sp>
      <p:sp>
        <p:nvSpPr>
          <p:cNvPr id="13" name="TextBox 12">
            <a:extLst>
              <a:ext uri="{FF2B5EF4-FFF2-40B4-BE49-F238E27FC236}">
                <a16:creationId xmlns:a16="http://schemas.microsoft.com/office/drawing/2014/main" id="{8EED00FB-8E04-6D4B-CF19-39FA08EC53FE}"/>
              </a:ext>
            </a:extLst>
          </p:cNvPr>
          <p:cNvSpPr txBox="1"/>
          <p:nvPr/>
        </p:nvSpPr>
        <p:spPr>
          <a:xfrm>
            <a:off x="853577" y="6467590"/>
            <a:ext cx="6096000" cy="276999"/>
          </a:xfrm>
          <a:prstGeom prst="rect">
            <a:avLst/>
          </a:prstGeom>
          <a:noFill/>
        </p:spPr>
        <p:txBody>
          <a:bodyPr wrap="square">
            <a:spAutoFit/>
          </a:bodyPr>
          <a:lstStyle/>
          <a:p>
            <a:r>
              <a:rPr lang="en-NZ" sz="1200" baseline="30000" dirty="0"/>
              <a:t>1</a:t>
            </a:r>
            <a:r>
              <a:rPr lang="en-NZ" sz="1200" dirty="0"/>
              <a:t>Sihra et al 2018; </a:t>
            </a:r>
            <a:r>
              <a:rPr lang="en-NZ" sz="1200" baseline="30000" dirty="0"/>
              <a:t>2</a:t>
            </a:r>
            <a:r>
              <a:rPr lang="en-NZ" sz="1200" dirty="0"/>
              <a:t>Best Practice Advocacy Centre New Zealand 2019</a:t>
            </a:r>
          </a:p>
        </p:txBody>
      </p:sp>
    </p:spTree>
    <p:extLst>
      <p:ext uri="{BB962C8B-B14F-4D97-AF65-F5344CB8AC3E}">
        <p14:creationId xmlns:p14="http://schemas.microsoft.com/office/powerpoint/2010/main" val="11899801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ECE833-E0CB-4BD1-9C12-56308E73072A}"/>
              </a:ext>
            </a:extLst>
          </p:cNvPr>
          <p:cNvSpPr txBox="1">
            <a:spLocks/>
          </p:cNvSpPr>
          <p:nvPr/>
        </p:nvSpPr>
        <p:spPr>
          <a:xfrm>
            <a:off x="611713" y="914401"/>
            <a:ext cx="10972800" cy="1170452"/>
          </a:xfrm>
          <a:prstGeom prst="rect">
            <a:avLst/>
          </a:prstGeom>
        </p:spPr>
        <p:txBody>
          <a:bodyPr/>
          <a:lstStyle>
            <a:lvl1pPr algn="ctr" defTabSz="457200" rtl="0" eaLnBrk="1" fontAlgn="base" hangingPunct="1">
              <a:spcBef>
                <a:spcPct val="0"/>
              </a:spcBef>
              <a:spcAft>
                <a:spcPct val="0"/>
              </a:spcAft>
              <a:defRPr sz="4000" b="1" kern="1200">
                <a:solidFill>
                  <a:schemeClr val="tx2"/>
                </a:solidFill>
                <a:latin typeface="Arial" panose="020B0604020202020204" pitchFamily="34" charset="0"/>
                <a:ea typeface="ＭＳ Ｐゴシック" pitchFamily="-65"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9pPr>
          </a:lstStyle>
          <a:p>
            <a:pPr algn="l"/>
            <a:endParaRPr lang="en-NZ" sz="4800" dirty="0"/>
          </a:p>
        </p:txBody>
      </p:sp>
      <p:sp>
        <p:nvSpPr>
          <p:cNvPr id="5" name="Content Placeholder 3">
            <a:extLst>
              <a:ext uri="{FF2B5EF4-FFF2-40B4-BE49-F238E27FC236}">
                <a16:creationId xmlns:a16="http://schemas.microsoft.com/office/drawing/2014/main" id="{34E4BD57-333A-4598-938D-00C0CE341CFD}"/>
              </a:ext>
            </a:extLst>
          </p:cNvPr>
          <p:cNvSpPr txBox="1">
            <a:spLocks/>
          </p:cNvSpPr>
          <p:nvPr/>
        </p:nvSpPr>
        <p:spPr>
          <a:xfrm>
            <a:off x="757279" y="1796819"/>
            <a:ext cx="10972800" cy="3991339"/>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000" kern="1200">
                <a:solidFill>
                  <a:schemeClr val="tx1"/>
                </a:solidFill>
                <a:latin typeface="Arial" panose="020B0604020202020204" pitchFamily="34" charset="0"/>
                <a:ea typeface="ＭＳ Ｐゴシック" pitchFamily="-65" charset="-128"/>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sz="2600" kern="1200">
                <a:solidFill>
                  <a:schemeClr val="tx1"/>
                </a:solidFill>
                <a:latin typeface="Arial" panose="020B0604020202020204" pitchFamily="34" charset="0"/>
                <a:ea typeface="ＭＳ Ｐゴシック" pitchFamily="-65" charset="-128"/>
                <a:cs typeface="Arial" panose="020B0604020202020204" pitchFamily="34" charset="0"/>
              </a:defRPr>
            </a:lvl2pPr>
            <a:lvl3pPr marL="1143000" indent="-22860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pitchFamily="-65" charset="-128"/>
                <a:cs typeface="Arial" panose="020B0604020202020204" pitchFamily="34" charset="0"/>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NZ" sz="2667" dirty="0"/>
          </a:p>
        </p:txBody>
      </p:sp>
      <p:sp>
        <p:nvSpPr>
          <p:cNvPr id="7" name="Rectangle 6">
            <a:extLst>
              <a:ext uri="{FF2B5EF4-FFF2-40B4-BE49-F238E27FC236}">
                <a16:creationId xmlns:a16="http://schemas.microsoft.com/office/drawing/2014/main" id="{059FC9E3-D070-4489-900E-C669D2D0DBD3}"/>
              </a:ext>
            </a:extLst>
          </p:cNvPr>
          <p:cNvSpPr/>
          <p:nvPr/>
        </p:nvSpPr>
        <p:spPr>
          <a:xfrm>
            <a:off x="757278" y="1822718"/>
            <a:ext cx="10263023" cy="461665"/>
          </a:xfrm>
          <a:prstGeom prst="rect">
            <a:avLst/>
          </a:prstGeom>
        </p:spPr>
        <p:txBody>
          <a:bodyPr wrap="square">
            <a:spAutoFit/>
          </a:bodyPr>
          <a:lstStyle/>
          <a:p>
            <a:r>
              <a:rPr lang="en-NZ" sz="2400" dirty="0"/>
              <a:t> </a:t>
            </a:r>
          </a:p>
        </p:txBody>
      </p:sp>
      <p:sp>
        <p:nvSpPr>
          <p:cNvPr id="2" name="Title 1">
            <a:extLst>
              <a:ext uri="{FF2B5EF4-FFF2-40B4-BE49-F238E27FC236}">
                <a16:creationId xmlns:a16="http://schemas.microsoft.com/office/drawing/2014/main" id="{83C86AF5-A073-EEB3-A9BB-5EF482F18B47}"/>
              </a:ext>
            </a:extLst>
          </p:cNvPr>
          <p:cNvSpPr>
            <a:spLocks noGrp="1"/>
          </p:cNvSpPr>
          <p:nvPr>
            <p:ph type="title"/>
          </p:nvPr>
        </p:nvSpPr>
        <p:spPr>
          <a:xfrm>
            <a:off x="820094" y="365125"/>
            <a:ext cx="8658340" cy="1325563"/>
          </a:xfrm>
        </p:spPr>
        <p:txBody>
          <a:bodyPr/>
          <a:lstStyle/>
          <a:p>
            <a:r>
              <a:rPr lang="en-NZ" dirty="0"/>
              <a:t>Preventing UTI</a:t>
            </a:r>
          </a:p>
        </p:txBody>
      </p:sp>
      <p:sp>
        <p:nvSpPr>
          <p:cNvPr id="4" name="Content Placeholder 3">
            <a:extLst>
              <a:ext uri="{FF2B5EF4-FFF2-40B4-BE49-F238E27FC236}">
                <a16:creationId xmlns:a16="http://schemas.microsoft.com/office/drawing/2014/main" id="{319A1A9B-AFC1-7FDB-3A6E-D35BF4F8DDED}"/>
              </a:ext>
            </a:extLst>
          </p:cNvPr>
          <p:cNvSpPr>
            <a:spLocks noGrp="1"/>
          </p:cNvSpPr>
          <p:nvPr>
            <p:ph sz="half" idx="1"/>
          </p:nvPr>
        </p:nvSpPr>
        <p:spPr>
          <a:xfrm>
            <a:off x="838200" y="1825625"/>
            <a:ext cx="6791326" cy="4351338"/>
          </a:xfrm>
        </p:spPr>
        <p:txBody>
          <a:bodyPr>
            <a:noAutofit/>
          </a:bodyPr>
          <a:lstStyle/>
          <a:p>
            <a:pPr>
              <a:lnSpc>
                <a:spcPct val="114000"/>
              </a:lnSpc>
              <a:spcBef>
                <a:spcPts val="0"/>
              </a:spcBef>
              <a:spcAft>
                <a:spcPts val="600"/>
              </a:spcAft>
            </a:pPr>
            <a:r>
              <a:rPr lang="en-NZ" dirty="0"/>
              <a:t>Assess and manage urinary incontinence with products and techniques.</a:t>
            </a:r>
          </a:p>
          <a:p>
            <a:pPr>
              <a:lnSpc>
                <a:spcPct val="114000"/>
              </a:lnSpc>
              <a:spcBef>
                <a:spcPts val="0"/>
              </a:spcBef>
              <a:spcAft>
                <a:spcPts val="600"/>
              </a:spcAft>
            </a:pPr>
            <a:r>
              <a:rPr lang="en-NZ" dirty="0"/>
              <a:t>Avoid dehydration – consider interventions such as fluid rounds.</a:t>
            </a:r>
            <a:r>
              <a:rPr lang="en-NZ" baseline="30000" dirty="0"/>
              <a:t>1</a:t>
            </a:r>
            <a:endParaRPr lang="en-NZ" dirty="0"/>
          </a:p>
          <a:p>
            <a:pPr>
              <a:lnSpc>
                <a:spcPct val="114000"/>
              </a:lnSpc>
              <a:spcBef>
                <a:spcPts val="0"/>
              </a:spcBef>
              <a:spcAft>
                <a:spcPts val="600"/>
              </a:spcAft>
            </a:pPr>
            <a:r>
              <a:rPr lang="en-NZ" dirty="0"/>
              <a:t>Practice good hand hygiene – use the five moments.</a:t>
            </a:r>
          </a:p>
          <a:p>
            <a:pPr>
              <a:lnSpc>
                <a:spcPct val="114000"/>
              </a:lnSpc>
              <a:spcBef>
                <a:spcPts val="0"/>
              </a:spcBef>
              <a:spcAft>
                <a:spcPts val="600"/>
              </a:spcAft>
            </a:pPr>
            <a:r>
              <a:rPr lang="en-NZ" dirty="0"/>
              <a:t>The use of antibiotics is not recommended to prevent UTI as it can lead to antibiotic resistance.</a:t>
            </a:r>
            <a:r>
              <a:rPr lang="en-NZ" baseline="30000" dirty="0"/>
              <a:t>2</a:t>
            </a:r>
            <a:endParaRPr lang="en-NZ" dirty="0"/>
          </a:p>
        </p:txBody>
      </p:sp>
      <p:sp>
        <p:nvSpPr>
          <p:cNvPr id="13" name="TextBox 12">
            <a:extLst>
              <a:ext uri="{FF2B5EF4-FFF2-40B4-BE49-F238E27FC236}">
                <a16:creationId xmlns:a16="http://schemas.microsoft.com/office/drawing/2014/main" id="{8EED00FB-8E04-6D4B-CF19-39FA08EC53FE}"/>
              </a:ext>
            </a:extLst>
          </p:cNvPr>
          <p:cNvSpPr txBox="1"/>
          <p:nvPr/>
        </p:nvSpPr>
        <p:spPr>
          <a:xfrm>
            <a:off x="859589" y="6467590"/>
            <a:ext cx="6096000" cy="276999"/>
          </a:xfrm>
          <a:prstGeom prst="rect">
            <a:avLst/>
          </a:prstGeom>
          <a:noFill/>
        </p:spPr>
        <p:txBody>
          <a:bodyPr wrap="square">
            <a:spAutoFit/>
          </a:bodyPr>
          <a:lstStyle/>
          <a:p>
            <a:r>
              <a:rPr lang="en-NZ" sz="1200" baseline="30000" dirty="0"/>
              <a:t>1</a:t>
            </a:r>
            <a:r>
              <a:rPr lang="en-NZ" sz="1200" dirty="0"/>
              <a:t>Lean et al 2019; </a:t>
            </a:r>
            <a:r>
              <a:rPr lang="en-NZ" sz="1200" baseline="30000" dirty="0"/>
              <a:t>2</a:t>
            </a:r>
            <a:r>
              <a:rPr lang="en-NZ" sz="1200" dirty="0"/>
              <a:t>Godbole et al 2020</a:t>
            </a:r>
          </a:p>
        </p:txBody>
      </p:sp>
    </p:spTree>
    <p:extLst>
      <p:ext uri="{BB962C8B-B14F-4D97-AF65-F5344CB8AC3E}">
        <p14:creationId xmlns:p14="http://schemas.microsoft.com/office/powerpoint/2010/main" val="771368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34E4BD57-333A-4598-938D-00C0CE341CFD}"/>
              </a:ext>
            </a:extLst>
          </p:cNvPr>
          <p:cNvSpPr txBox="1">
            <a:spLocks/>
          </p:cNvSpPr>
          <p:nvPr/>
        </p:nvSpPr>
        <p:spPr>
          <a:xfrm>
            <a:off x="757279" y="1796819"/>
            <a:ext cx="10972800" cy="3991339"/>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000" kern="1200">
                <a:solidFill>
                  <a:schemeClr val="tx1"/>
                </a:solidFill>
                <a:latin typeface="Arial" panose="020B0604020202020204" pitchFamily="34" charset="0"/>
                <a:ea typeface="ＭＳ Ｐゴシック" pitchFamily="-65" charset="-128"/>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sz="2600" kern="1200">
                <a:solidFill>
                  <a:schemeClr val="tx1"/>
                </a:solidFill>
                <a:latin typeface="Arial" panose="020B0604020202020204" pitchFamily="34" charset="0"/>
                <a:ea typeface="ＭＳ Ｐゴシック" pitchFamily="-65" charset="-128"/>
                <a:cs typeface="Arial" panose="020B0604020202020204" pitchFamily="34" charset="0"/>
              </a:defRPr>
            </a:lvl2pPr>
            <a:lvl3pPr marL="1143000" indent="-22860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pitchFamily="-65" charset="-128"/>
                <a:cs typeface="Arial" panose="020B0604020202020204" pitchFamily="34" charset="0"/>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NZ" sz="2667" dirty="0"/>
          </a:p>
        </p:txBody>
      </p:sp>
      <p:sp>
        <p:nvSpPr>
          <p:cNvPr id="12" name="Title 11">
            <a:extLst>
              <a:ext uri="{FF2B5EF4-FFF2-40B4-BE49-F238E27FC236}">
                <a16:creationId xmlns:a16="http://schemas.microsoft.com/office/drawing/2014/main" id="{73935C4F-D66C-35F3-8A0B-D34C23B02E8C}"/>
              </a:ext>
            </a:extLst>
          </p:cNvPr>
          <p:cNvSpPr>
            <a:spLocks noGrp="1"/>
          </p:cNvSpPr>
          <p:nvPr>
            <p:ph type="ctrTitle"/>
          </p:nvPr>
        </p:nvSpPr>
        <p:spPr/>
        <p:txBody>
          <a:bodyPr/>
          <a:lstStyle/>
          <a:p>
            <a:r>
              <a:rPr lang="en-NZ" dirty="0"/>
              <a:t>Module six</a:t>
            </a:r>
          </a:p>
        </p:txBody>
      </p:sp>
      <p:sp>
        <p:nvSpPr>
          <p:cNvPr id="14" name="Subtitle 13">
            <a:extLst>
              <a:ext uri="{FF2B5EF4-FFF2-40B4-BE49-F238E27FC236}">
                <a16:creationId xmlns:a16="http://schemas.microsoft.com/office/drawing/2014/main" id="{1D96886C-F57E-B23E-EDFA-B34D9C1B9049}"/>
              </a:ext>
            </a:extLst>
          </p:cNvPr>
          <p:cNvSpPr>
            <a:spLocks noGrp="1"/>
          </p:cNvSpPr>
          <p:nvPr>
            <p:ph type="subTitle" idx="1"/>
          </p:nvPr>
        </p:nvSpPr>
        <p:spPr/>
        <p:txBody>
          <a:bodyPr/>
          <a:lstStyle/>
          <a:p>
            <a:r>
              <a:rPr lang="en-NZ" dirty="0"/>
              <a:t>Process surveillance</a:t>
            </a:r>
          </a:p>
        </p:txBody>
      </p:sp>
    </p:spTree>
    <p:extLst>
      <p:ext uri="{BB962C8B-B14F-4D97-AF65-F5344CB8AC3E}">
        <p14:creationId xmlns:p14="http://schemas.microsoft.com/office/powerpoint/2010/main" val="23064703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ECE833-E0CB-4BD1-9C12-56308E73072A}"/>
              </a:ext>
            </a:extLst>
          </p:cNvPr>
          <p:cNvSpPr txBox="1">
            <a:spLocks/>
          </p:cNvSpPr>
          <p:nvPr/>
        </p:nvSpPr>
        <p:spPr>
          <a:xfrm>
            <a:off x="611713" y="914401"/>
            <a:ext cx="10972800" cy="1170452"/>
          </a:xfrm>
          <a:prstGeom prst="rect">
            <a:avLst/>
          </a:prstGeom>
        </p:spPr>
        <p:txBody>
          <a:bodyPr/>
          <a:lstStyle>
            <a:lvl1pPr algn="ctr" defTabSz="457200" rtl="0" eaLnBrk="1" fontAlgn="base" hangingPunct="1">
              <a:spcBef>
                <a:spcPct val="0"/>
              </a:spcBef>
              <a:spcAft>
                <a:spcPct val="0"/>
              </a:spcAft>
              <a:defRPr sz="4000" b="1" kern="1200">
                <a:solidFill>
                  <a:schemeClr val="tx2"/>
                </a:solidFill>
                <a:latin typeface="Arial" panose="020B0604020202020204" pitchFamily="34" charset="0"/>
                <a:ea typeface="ＭＳ Ｐゴシック" pitchFamily="-65"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9pPr>
          </a:lstStyle>
          <a:p>
            <a:pPr algn="l"/>
            <a:endParaRPr lang="en-NZ" sz="4800" dirty="0"/>
          </a:p>
        </p:txBody>
      </p:sp>
      <p:sp>
        <p:nvSpPr>
          <p:cNvPr id="5" name="Content Placeholder 3">
            <a:extLst>
              <a:ext uri="{FF2B5EF4-FFF2-40B4-BE49-F238E27FC236}">
                <a16:creationId xmlns:a16="http://schemas.microsoft.com/office/drawing/2014/main" id="{34E4BD57-333A-4598-938D-00C0CE341CFD}"/>
              </a:ext>
            </a:extLst>
          </p:cNvPr>
          <p:cNvSpPr txBox="1">
            <a:spLocks/>
          </p:cNvSpPr>
          <p:nvPr/>
        </p:nvSpPr>
        <p:spPr>
          <a:xfrm>
            <a:off x="757279" y="1796819"/>
            <a:ext cx="10972800" cy="3991339"/>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000" kern="1200">
                <a:solidFill>
                  <a:schemeClr val="tx1"/>
                </a:solidFill>
                <a:latin typeface="Arial" panose="020B0604020202020204" pitchFamily="34" charset="0"/>
                <a:ea typeface="ＭＳ Ｐゴシック" pitchFamily="-65" charset="-128"/>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sz="2600" kern="1200">
                <a:solidFill>
                  <a:schemeClr val="tx1"/>
                </a:solidFill>
                <a:latin typeface="Arial" panose="020B0604020202020204" pitchFamily="34" charset="0"/>
                <a:ea typeface="ＭＳ Ｐゴシック" pitchFamily="-65" charset="-128"/>
                <a:cs typeface="Arial" panose="020B0604020202020204" pitchFamily="34" charset="0"/>
              </a:defRPr>
            </a:lvl2pPr>
            <a:lvl3pPr marL="1143000" indent="-22860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pitchFamily="-65" charset="-128"/>
                <a:cs typeface="Arial" panose="020B0604020202020204" pitchFamily="34" charset="0"/>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NZ" sz="2667" dirty="0"/>
          </a:p>
        </p:txBody>
      </p:sp>
      <p:pic>
        <p:nvPicPr>
          <p:cNvPr id="10" name="Picture 9" descr="Table&#10;&#10;Description automatically generated">
            <a:extLst>
              <a:ext uri="{FF2B5EF4-FFF2-40B4-BE49-F238E27FC236}">
                <a16:creationId xmlns:a16="http://schemas.microsoft.com/office/drawing/2014/main" id="{3CEB57DC-8193-0CF2-478B-E3E19F49F5DE}"/>
              </a:ext>
            </a:extLst>
          </p:cNvPr>
          <p:cNvPicPr>
            <a:picLocks noChangeAspect="1"/>
          </p:cNvPicPr>
          <p:nvPr/>
        </p:nvPicPr>
        <p:blipFill rotWithShape="1">
          <a:blip r:embed="rId3">
            <a:extLst>
              <a:ext uri="{28A0092B-C50C-407E-A947-70E740481C1C}">
                <a14:useLocalDpi xmlns:a14="http://schemas.microsoft.com/office/drawing/2010/main" val="0"/>
              </a:ext>
            </a:extLst>
          </a:blip>
          <a:srcRect l="1563" t="49252" r="14791" b="31752"/>
          <a:stretch/>
        </p:blipFill>
        <p:spPr bwMode="auto">
          <a:xfrm>
            <a:off x="145472" y="5006008"/>
            <a:ext cx="11878673" cy="1466188"/>
          </a:xfrm>
          <a:prstGeom prst="rect">
            <a:avLst/>
          </a:prstGeom>
          <a:ln>
            <a:noFill/>
          </a:ln>
          <a:extLst>
            <a:ext uri="{53640926-AAD7-44D8-BBD7-CCE9431645EC}">
              <a14:shadowObscured xmlns:a14="http://schemas.microsoft.com/office/drawing/2010/main"/>
            </a:ext>
          </a:extLst>
        </p:spPr>
      </p:pic>
      <p:sp>
        <p:nvSpPr>
          <p:cNvPr id="16" name="Title 7">
            <a:extLst>
              <a:ext uri="{FF2B5EF4-FFF2-40B4-BE49-F238E27FC236}">
                <a16:creationId xmlns:a16="http://schemas.microsoft.com/office/drawing/2014/main" id="{ECD6F848-9C3A-8DEC-B1E1-364AF9BF494A}"/>
              </a:ext>
            </a:extLst>
          </p:cNvPr>
          <p:cNvSpPr>
            <a:spLocks noGrp="1"/>
          </p:cNvSpPr>
          <p:nvPr>
            <p:ph type="title" idx="4294967295"/>
          </p:nvPr>
        </p:nvSpPr>
        <p:spPr>
          <a:xfrm>
            <a:off x="815975" y="365919"/>
            <a:ext cx="7880350" cy="1325563"/>
          </a:xfrm>
        </p:spPr>
        <p:txBody>
          <a:bodyPr>
            <a:normAutofit/>
          </a:bodyPr>
          <a:lstStyle/>
          <a:p>
            <a:r>
              <a:rPr lang="en-NZ" sz="3600" dirty="0"/>
              <a:t>Process surveillance</a:t>
            </a:r>
          </a:p>
        </p:txBody>
      </p:sp>
      <p:sp>
        <p:nvSpPr>
          <p:cNvPr id="17" name="Content Placeholder 10">
            <a:extLst>
              <a:ext uri="{FF2B5EF4-FFF2-40B4-BE49-F238E27FC236}">
                <a16:creationId xmlns:a16="http://schemas.microsoft.com/office/drawing/2014/main" id="{38975C1C-5481-12BC-FFA0-1FB0C909238A}"/>
              </a:ext>
            </a:extLst>
          </p:cNvPr>
          <p:cNvSpPr txBox="1">
            <a:spLocks/>
          </p:cNvSpPr>
          <p:nvPr/>
        </p:nvSpPr>
        <p:spPr>
          <a:xfrm>
            <a:off x="838199" y="1825625"/>
            <a:ext cx="10742088" cy="2780738"/>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nSpc>
                <a:spcPct val="114000"/>
              </a:lnSpc>
              <a:spcBef>
                <a:spcPts val="0"/>
              </a:spcBef>
            </a:pPr>
            <a:r>
              <a:rPr lang="en-NZ" sz="2400" dirty="0">
                <a:cs typeface="Arial" panose="020B0604020202020204" pitchFamily="34" charset="0"/>
              </a:rPr>
              <a:t>Process surveillance is a way to track how suspected UTIs are managed:   </a:t>
            </a:r>
          </a:p>
          <a:p>
            <a:pPr marL="228600" indent="-228600">
              <a:lnSpc>
                <a:spcPct val="114000"/>
              </a:lnSpc>
              <a:spcBef>
                <a:spcPts val="0"/>
              </a:spcBef>
              <a:spcAft>
                <a:spcPts val="600"/>
              </a:spcAft>
              <a:buClr>
                <a:srgbClr val="7030A0"/>
              </a:buClr>
              <a:buFont typeface="Arial" panose="020B0604020202020204" pitchFamily="34" charset="0"/>
              <a:buChar char="•"/>
            </a:pPr>
            <a:r>
              <a:rPr lang="en-NZ" sz="2400" dirty="0"/>
              <a:t>what symptoms were identified?</a:t>
            </a:r>
          </a:p>
          <a:p>
            <a:pPr marL="228600" indent="-228600">
              <a:lnSpc>
                <a:spcPct val="114000"/>
              </a:lnSpc>
              <a:spcBef>
                <a:spcPts val="0"/>
              </a:spcBef>
              <a:spcAft>
                <a:spcPts val="600"/>
              </a:spcAft>
              <a:buClr>
                <a:srgbClr val="7030A0"/>
              </a:buClr>
              <a:buFont typeface="Arial" panose="020B0604020202020204" pitchFamily="34" charset="0"/>
              <a:buChar char="•"/>
            </a:pPr>
            <a:r>
              <a:rPr lang="en-NZ" sz="2400" dirty="0"/>
              <a:t>was a dipstick rather than clinical symptoms used to diagnose?</a:t>
            </a:r>
          </a:p>
          <a:p>
            <a:pPr marL="228600" indent="-228600">
              <a:lnSpc>
                <a:spcPct val="114000"/>
              </a:lnSpc>
              <a:spcBef>
                <a:spcPts val="0"/>
              </a:spcBef>
              <a:spcAft>
                <a:spcPts val="600"/>
              </a:spcAft>
              <a:buClr>
                <a:srgbClr val="7030A0"/>
              </a:buClr>
              <a:buFont typeface="Arial" panose="020B0604020202020204" pitchFamily="34" charset="0"/>
              <a:buChar char="•"/>
            </a:pPr>
            <a:r>
              <a:rPr lang="en-NZ" sz="2400" dirty="0"/>
              <a:t>was a urine sample collected; if not, why not?</a:t>
            </a:r>
          </a:p>
          <a:p>
            <a:pPr marL="228600" indent="-228600">
              <a:lnSpc>
                <a:spcPct val="114000"/>
              </a:lnSpc>
              <a:spcBef>
                <a:spcPts val="0"/>
              </a:spcBef>
              <a:spcAft>
                <a:spcPts val="600"/>
              </a:spcAft>
              <a:buClr>
                <a:srgbClr val="7030A0"/>
              </a:buClr>
              <a:buFont typeface="Arial" panose="020B0604020202020204" pitchFamily="34" charset="0"/>
              <a:buChar char="•"/>
            </a:pPr>
            <a:r>
              <a:rPr lang="en-NZ" sz="2400" dirty="0"/>
              <a:t>was treatment reviewed once the laboratory result became available?  </a:t>
            </a:r>
          </a:p>
          <a:p>
            <a:pPr marL="228600" indent="-228600">
              <a:lnSpc>
                <a:spcPct val="114000"/>
              </a:lnSpc>
              <a:spcBef>
                <a:spcPts val="0"/>
              </a:spcBef>
              <a:spcAft>
                <a:spcPts val="600"/>
              </a:spcAft>
              <a:buClr>
                <a:srgbClr val="7030A0"/>
              </a:buClr>
              <a:buFont typeface="Arial" panose="020B0604020202020204" pitchFamily="34" charset="0"/>
              <a:buChar char="•"/>
            </a:pPr>
            <a:r>
              <a:rPr lang="en-NZ" sz="2400" dirty="0"/>
              <a:t>what was the outcome for the resident?</a:t>
            </a:r>
          </a:p>
        </p:txBody>
      </p:sp>
    </p:spTree>
    <p:extLst>
      <p:ext uri="{BB962C8B-B14F-4D97-AF65-F5344CB8AC3E}">
        <p14:creationId xmlns:p14="http://schemas.microsoft.com/office/powerpoint/2010/main" val="1696485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ECE833-E0CB-4BD1-9C12-56308E73072A}"/>
              </a:ext>
            </a:extLst>
          </p:cNvPr>
          <p:cNvSpPr txBox="1">
            <a:spLocks/>
          </p:cNvSpPr>
          <p:nvPr/>
        </p:nvSpPr>
        <p:spPr>
          <a:xfrm>
            <a:off x="611713" y="914401"/>
            <a:ext cx="10972800" cy="1170452"/>
          </a:xfrm>
          <a:prstGeom prst="rect">
            <a:avLst/>
          </a:prstGeom>
        </p:spPr>
        <p:txBody>
          <a:bodyPr/>
          <a:lstStyle>
            <a:lvl1pPr algn="ctr" defTabSz="457200" rtl="0" eaLnBrk="1" fontAlgn="base" hangingPunct="1">
              <a:spcBef>
                <a:spcPct val="0"/>
              </a:spcBef>
              <a:spcAft>
                <a:spcPct val="0"/>
              </a:spcAft>
              <a:defRPr sz="4000" b="1" kern="1200">
                <a:solidFill>
                  <a:schemeClr val="tx2"/>
                </a:solidFill>
                <a:latin typeface="Arial" panose="020B0604020202020204" pitchFamily="34" charset="0"/>
                <a:ea typeface="ＭＳ Ｐゴシック" pitchFamily="-65"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9pPr>
          </a:lstStyle>
          <a:p>
            <a:pPr algn="l"/>
            <a:endParaRPr lang="en-NZ" sz="4800" dirty="0"/>
          </a:p>
        </p:txBody>
      </p:sp>
      <p:sp>
        <p:nvSpPr>
          <p:cNvPr id="5" name="Content Placeholder 3">
            <a:extLst>
              <a:ext uri="{FF2B5EF4-FFF2-40B4-BE49-F238E27FC236}">
                <a16:creationId xmlns:a16="http://schemas.microsoft.com/office/drawing/2014/main" id="{34E4BD57-333A-4598-938D-00C0CE341CFD}"/>
              </a:ext>
            </a:extLst>
          </p:cNvPr>
          <p:cNvSpPr txBox="1">
            <a:spLocks/>
          </p:cNvSpPr>
          <p:nvPr/>
        </p:nvSpPr>
        <p:spPr>
          <a:xfrm>
            <a:off x="757279" y="1796819"/>
            <a:ext cx="10972800" cy="3991339"/>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000" kern="1200">
                <a:solidFill>
                  <a:schemeClr val="tx1"/>
                </a:solidFill>
                <a:latin typeface="Arial" panose="020B0604020202020204" pitchFamily="34" charset="0"/>
                <a:ea typeface="ＭＳ Ｐゴシック" pitchFamily="-65" charset="-128"/>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sz="2600" kern="1200">
                <a:solidFill>
                  <a:schemeClr val="tx1"/>
                </a:solidFill>
                <a:latin typeface="Arial" panose="020B0604020202020204" pitchFamily="34" charset="0"/>
                <a:ea typeface="ＭＳ Ｐゴシック" pitchFamily="-65" charset="-128"/>
                <a:cs typeface="Arial" panose="020B0604020202020204" pitchFamily="34" charset="0"/>
              </a:defRPr>
            </a:lvl2pPr>
            <a:lvl3pPr marL="1143000" indent="-22860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pitchFamily="-65" charset="-128"/>
                <a:cs typeface="Arial" panose="020B0604020202020204" pitchFamily="34" charset="0"/>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NZ" sz="2667" dirty="0"/>
          </a:p>
        </p:txBody>
      </p:sp>
      <p:sp>
        <p:nvSpPr>
          <p:cNvPr id="9" name="Rectangle 8">
            <a:extLst>
              <a:ext uri="{FF2B5EF4-FFF2-40B4-BE49-F238E27FC236}">
                <a16:creationId xmlns:a16="http://schemas.microsoft.com/office/drawing/2014/main" id="{C1A93917-B2DA-46AB-9867-F77478550471}"/>
              </a:ext>
            </a:extLst>
          </p:cNvPr>
          <p:cNvSpPr/>
          <p:nvPr/>
        </p:nvSpPr>
        <p:spPr>
          <a:xfrm>
            <a:off x="757279" y="1514941"/>
            <a:ext cx="10615709" cy="1938992"/>
          </a:xfrm>
          <a:prstGeom prst="rect">
            <a:avLst/>
          </a:prstGeom>
        </p:spPr>
        <p:txBody>
          <a:bodyPr wrap="square">
            <a:spAutoFit/>
          </a:bodyPr>
          <a:lstStyle/>
          <a:p>
            <a:pPr marL="380990" indent="-380990">
              <a:buFont typeface="Arial" panose="020B0604020202020204" pitchFamily="34" charset="0"/>
              <a:buChar char="•"/>
            </a:pPr>
            <a:endParaRPr lang="en-NZ" sz="2400" dirty="0">
              <a:solidFill>
                <a:schemeClr val="tx2">
                  <a:lumMod val="75000"/>
                </a:schemeClr>
              </a:solidFill>
            </a:endParaRPr>
          </a:p>
          <a:p>
            <a:pPr marL="380990" indent="-380990">
              <a:buFont typeface="Arial" panose="020B0604020202020204" pitchFamily="34" charset="0"/>
              <a:buChar char="•"/>
            </a:pPr>
            <a:endParaRPr lang="en-NZ" sz="2400" dirty="0">
              <a:solidFill>
                <a:schemeClr val="tx2">
                  <a:lumMod val="75000"/>
                </a:schemeClr>
              </a:solidFill>
            </a:endParaRPr>
          </a:p>
          <a:p>
            <a:pPr marL="380990" indent="-380990">
              <a:buFont typeface="Arial" panose="020B0604020202020204" pitchFamily="34" charset="0"/>
              <a:buChar char="•"/>
            </a:pPr>
            <a:endParaRPr lang="en-NZ" sz="2400" dirty="0">
              <a:solidFill>
                <a:schemeClr val="tx2">
                  <a:lumMod val="75000"/>
                </a:schemeClr>
              </a:solidFill>
            </a:endParaRPr>
          </a:p>
          <a:p>
            <a:pPr marL="380990" indent="-380990">
              <a:buFont typeface="Arial" panose="020B0604020202020204" pitchFamily="34" charset="0"/>
              <a:buChar char="•"/>
            </a:pPr>
            <a:endParaRPr lang="en-NZ" sz="2400" dirty="0">
              <a:solidFill>
                <a:schemeClr val="tx2">
                  <a:lumMod val="75000"/>
                </a:schemeClr>
              </a:solidFill>
            </a:endParaRPr>
          </a:p>
          <a:p>
            <a:r>
              <a:rPr lang="en-NZ" sz="2400" dirty="0"/>
              <a:t> </a:t>
            </a:r>
          </a:p>
        </p:txBody>
      </p:sp>
      <p:sp>
        <p:nvSpPr>
          <p:cNvPr id="2" name="Title 1">
            <a:extLst>
              <a:ext uri="{FF2B5EF4-FFF2-40B4-BE49-F238E27FC236}">
                <a16:creationId xmlns:a16="http://schemas.microsoft.com/office/drawing/2014/main" id="{F5A1E029-5319-BA3E-52AE-A1DD19FF628A}"/>
              </a:ext>
            </a:extLst>
          </p:cNvPr>
          <p:cNvSpPr>
            <a:spLocks noGrp="1"/>
          </p:cNvSpPr>
          <p:nvPr>
            <p:ph type="title"/>
          </p:nvPr>
        </p:nvSpPr>
        <p:spPr>
          <a:xfrm>
            <a:off x="820094" y="365125"/>
            <a:ext cx="8658340" cy="1325563"/>
          </a:xfrm>
        </p:spPr>
        <p:txBody>
          <a:bodyPr/>
          <a:lstStyle/>
          <a:p>
            <a:r>
              <a:rPr lang="en-NZ" dirty="0"/>
              <a:t>Key messages</a:t>
            </a:r>
          </a:p>
        </p:txBody>
      </p:sp>
      <p:sp>
        <p:nvSpPr>
          <p:cNvPr id="4" name="Content Placeholder 3">
            <a:extLst>
              <a:ext uri="{FF2B5EF4-FFF2-40B4-BE49-F238E27FC236}">
                <a16:creationId xmlns:a16="http://schemas.microsoft.com/office/drawing/2014/main" id="{C95E9971-8A4C-2DC7-6895-A12C17544A8C}"/>
              </a:ext>
            </a:extLst>
          </p:cNvPr>
          <p:cNvSpPr>
            <a:spLocks noGrp="1"/>
          </p:cNvSpPr>
          <p:nvPr>
            <p:ph sz="half" idx="1"/>
          </p:nvPr>
        </p:nvSpPr>
        <p:spPr>
          <a:xfrm>
            <a:off x="838200" y="1825625"/>
            <a:ext cx="10680354" cy="4351338"/>
          </a:xfrm>
        </p:spPr>
        <p:txBody>
          <a:bodyPr>
            <a:noAutofit/>
          </a:bodyPr>
          <a:lstStyle/>
          <a:p>
            <a:pPr>
              <a:lnSpc>
                <a:spcPct val="114000"/>
              </a:lnSpc>
              <a:spcBef>
                <a:spcPts val="0"/>
              </a:spcBef>
              <a:spcAft>
                <a:spcPts val="600"/>
              </a:spcAft>
            </a:pPr>
            <a:r>
              <a:rPr lang="en-NZ" dirty="0"/>
              <a:t>Antibiotics are not harmless</a:t>
            </a:r>
          </a:p>
          <a:p>
            <a:pPr>
              <a:lnSpc>
                <a:spcPct val="114000"/>
              </a:lnSpc>
              <a:spcBef>
                <a:spcPts val="0"/>
              </a:spcBef>
              <a:spcAft>
                <a:spcPts val="600"/>
              </a:spcAft>
            </a:pPr>
            <a:r>
              <a:rPr lang="en-NZ" dirty="0"/>
              <a:t>Inappropriate use can lead to avoidable harm and contribute to AMR.</a:t>
            </a:r>
          </a:p>
          <a:p>
            <a:pPr>
              <a:lnSpc>
                <a:spcPct val="114000"/>
              </a:lnSpc>
              <a:spcBef>
                <a:spcPts val="0"/>
              </a:spcBef>
              <a:spcAft>
                <a:spcPts val="600"/>
              </a:spcAft>
            </a:pPr>
            <a:r>
              <a:rPr lang="en-NZ" dirty="0"/>
              <a:t>Use diagnostic criteria to assess for UTI.</a:t>
            </a:r>
          </a:p>
          <a:p>
            <a:pPr>
              <a:lnSpc>
                <a:spcPct val="114000"/>
              </a:lnSpc>
              <a:spcBef>
                <a:spcPts val="0"/>
              </a:spcBef>
              <a:spcAft>
                <a:spcPts val="600"/>
              </a:spcAft>
            </a:pPr>
            <a:r>
              <a:rPr lang="en-NZ" dirty="0"/>
              <a:t>Only collect urine samples when diagnostic criteria are met.</a:t>
            </a:r>
          </a:p>
          <a:p>
            <a:pPr>
              <a:lnSpc>
                <a:spcPct val="114000"/>
              </a:lnSpc>
              <a:spcBef>
                <a:spcPts val="0"/>
              </a:spcBef>
              <a:spcAft>
                <a:spcPts val="600"/>
              </a:spcAft>
            </a:pPr>
            <a:r>
              <a:rPr lang="en-NZ" dirty="0"/>
              <a:t>Collect and store urine samples correctly.</a:t>
            </a:r>
          </a:p>
          <a:p>
            <a:pPr>
              <a:lnSpc>
                <a:spcPct val="114000"/>
              </a:lnSpc>
              <a:spcBef>
                <a:spcPts val="0"/>
              </a:spcBef>
              <a:spcAft>
                <a:spcPts val="600"/>
              </a:spcAft>
            </a:pPr>
            <a:r>
              <a:rPr lang="en-NZ" dirty="0"/>
              <a:t>Stop using dipsticks to diagnose UTI (only to rule it out).</a:t>
            </a:r>
          </a:p>
          <a:p>
            <a:pPr>
              <a:lnSpc>
                <a:spcPct val="114000"/>
              </a:lnSpc>
              <a:spcBef>
                <a:spcPts val="0"/>
              </a:spcBef>
              <a:spcAft>
                <a:spcPts val="600"/>
              </a:spcAft>
            </a:pPr>
            <a:r>
              <a:rPr lang="en-NZ" dirty="0"/>
              <a:t>Only request treatment when diagnostic criteria are met.</a:t>
            </a:r>
          </a:p>
          <a:p>
            <a:pPr>
              <a:lnSpc>
                <a:spcPct val="114000"/>
              </a:lnSpc>
              <a:spcBef>
                <a:spcPts val="0"/>
              </a:spcBef>
              <a:spcAft>
                <a:spcPts val="600"/>
              </a:spcAft>
            </a:pPr>
            <a:r>
              <a:rPr lang="en-NZ" dirty="0"/>
              <a:t>Review treatment when the laboratory result is available.</a:t>
            </a:r>
          </a:p>
          <a:p>
            <a:pPr>
              <a:lnSpc>
                <a:spcPct val="114000"/>
              </a:lnSpc>
              <a:spcBef>
                <a:spcPts val="0"/>
              </a:spcBef>
              <a:spcAft>
                <a:spcPts val="600"/>
              </a:spcAft>
            </a:pPr>
            <a:r>
              <a:rPr lang="en-NZ" dirty="0"/>
              <a:t>Act on laboratory result: record and continue or contact GP/NP for stop or change.</a:t>
            </a:r>
          </a:p>
          <a:p>
            <a:pPr>
              <a:lnSpc>
                <a:spcPct val="114000"/>
              </a:lnSpc>
              <a:spcBef>
                <a:spcPts val="0"/>
              </a:spcBef>
              <a:spcAft>
                <a:spcPts val="600"/>
              </a:spcAft>
            </a:pPr>
            <a:r>
              <a:rPr lang="en-NZ" dirty="0"/>
              <a:t>Maintain process surveillance.</a:t>
            </a:r>
          </a:p>
        </p:txBody>
      </p:sp>
    </p:spTree>
    <p:extLst>
      <p:ext uri="{BB962C8B-B14F-4D97-AF65-F5344CB8AC3E}">
        <p14:creationId xmlns:p14="http://schemas.microsoft.com/office/powerpoint/2010/main" val="18654670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ECE833-E0CB-4BD1-9C12-56308E73072A}"/>
              </a:ext>
            </a:extLst>
          </p:cNvPr>
          <p:cNvSpPr txBox="1">
            <a:spLocks/>
          </p:cNvSpPr>
          <p:nvPr/>
        </p:nvSpPr>
        <p:spPr>
          <a:xfrm>
            <a:off x="611713" y="914401"/>
            <a:ext cx="10972800" cy="1170452"/>
          </a:xfrm>
          <a:prstGeom prst="rect">
            <a:avLst/>
          </a:prstGeom>
        </p:spPr>
        <p:txBody>
          <a:bodyPr/>
          <a:lstStyle>
            <a:lvl1pPr algn="ctr" defTabSz="457200" rtl="0" eaLnBrk="1" fontAlgn="base" hangingPunct="1">
              <a:spcBef>
                <a:spcPct val="0"/>
              </a:spcBef>
              <a:spcAft>
                <a:spcPct val="0"/>
              </a:spcAft>
              <a:defRPr sz="4000" b="1" kern="1200">
                <a:solidFill>
                  <a:schemeClr val="tx2"/>
                </a:solidFill>
                <a:latin typeface="Arial" panose="020B0604020202020204" pitchFamily="34" charset="0"/>
                <a:ea typeface="ＭＳ Ｐゴシック" pitchFamily="-65"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9pPr>
          </a:lstStyle>
          <a:p>
            <a:pPr algn="l"/>
            <a:endParaRPr lang="en-NZ" sz="4800" dirty="0"/>
          </a:p>
        </p:txBody>
      </p:sp>
      <p:sp>
        <p:nvSpPr>
          <p:cNvPr id="5" name="Content Placeholder 3">
            <a:extLst>
              <a:ext uri="{FF2B5EF4-FFF2-40B4-BE49-F238E27FC236}">
                <a16:creationId xmlns:a16="http://schemas.microsoft.com/office/drawing/2014/main" id="{34E4BD57-333A-4598-938D-00C0CE341CFD}"/>
              </a:ext>
            </a:extLst>
          </p:cNvPr>
          <p:cNvSpPr txBox="1">
            <a:spLocks/>
          </p:cNvSpPr>
          <p:nvPr/>
        </p:nvSpPr>
        <p:spPr>
          <a:xfrm>
            <a:off x="757279" y="1796819"/>
            <a:ext cx="10972800" cy="3991339"/>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000" kern="1200">
                <a:solidFill>
                  <a:schemeClr val="tx1"/>
                </a:solidFill>
                <a:latin typeface="Arial" panose="020B0604020202020204" pitchFamily="34" charset="0"/>
                <a:ea typeface="ＭＳ Ｐゴシック" pitchFamily="-65" charset="-128"/>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sz="2600" kern="1200">
                <a:solidFill>
                  <a:schemeClr val="tx1"/>
                </a:solidFill>
                <a:latin typeface="Arial" panose="020B0604020202020204" pitchFamily="34" charset="0"/>
                <a:ea typeface="ＭＳ Ｐゴシック" pitchFamily="-65" charset="-128"/>
                <a:cs typeface="Arial" panose="020B0604020202020204" pitchFamily="34" charset="0"/>
              </a:defRPr>
            </a:lvl2pPr>
            <a:lvl3pPr marL="1143000" indent="-22860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pitchFamily="-65" charset="-128"/>
                <a:cs typeface="Arial" panose="020B0604020202020204" pitchFamily="34" charset="0"/>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NZ" sz="2667" dirty="0"/>
          </a:p>
        </p:txBody>
      </p:sp>
      <p:sp>
        <p:nvSpPr>
          <p:cNvPr id="2" name="Title 1">
            <a:extLst>
              <a:ext uri="{FF2B5EF4-FFF2-40B4-BE49-F238E27FC236}">
                <a16:creationId xmlns:a16="http://schemas.microsoft.com/office/drawing/2014/main" id="{6A26C75E-ACB8-FF89-217D-DD142D77E8E1}"/>
              </a:ext>
            </a:extLst>
          </p:cNvPr>
          <p:cNvSpPr>
            <a:spLocks noGrp="1"/>
          </p:cNvSpPr>
          <p:nvPr>
            <p:ph type="title"/>
          </p:nvPr>
        </p:nvSpPr>
        <p:spPr/>
        <p:txBody>
          <a:bodyPr/>
          <a:lstStyle/>
          <a:p>
            <a:r>
              <a:rPr lang="en-NZ" dirty="0"/>
              <a:t>Sustaining improvement</a:t>
            </a:r>
          </a:p>
        </p:txBody>
      </p:sp>
      <p:sp>
        <p:nvSpPr>
          <p:cNvPr id="4" name="Content Placeholder 3">
            <a:extLst>
              <a:ext uri="{FF2B5EF4-FFF2-40B4-BE49-F238E27FC236}">
                <a16:creationId xmlns:a16="http://schemas.microsoft.com/office/drawing/2014/main" id="{AF0808FF-C1F1-1530-2A8F-A69C7CDF8E12}"/>
              </a:ext>
            </a:extLst>
          </p:cNvPr>
          <p:cNvSpPr>
            <a:spLocks noGrp="1"/>
          </p:cNvSpPr>
          <p:nvPr>
            <p:ph sz="half" idx="1"/>
          </p:nvPr>
        </p:nvSpPr>
        <p:spPr>
          <a:xfrm>
            <a:off x="838199" y="1825625"/>
            <a:ext cx="9591675" cy="4351338"/>
          </a:xfrm>
        </p:spPr>
        <p:txBody>
          <a:bodyPr>
            <a:noAutofit/>
          </a:bodyPr>
          <a:lstStyle/>
          <a:p>
            <a:pPr marL="0" indent="0">
              <a:lnSpc>
                <a:spcPct val="114000"/>
              </a:lnSpc>
              <a:spcBef>
                <a:spcPts val="0"/>
              </a:spcBef>
              <a:buNone/>
            </a:pPr>
            <a:r>
              <a:rPr lang="en-NZ" dirty="0">
                <a:cs typeface="Arial" panose="020B0604020202020204" pitchFamily="34" charset="0"/>
              </a:rPr>
              <a:t>To make sure we continue to improve, we will:  </a:t>
            </a:r>
          </a:p>
          <a:p>
            <a:pPr>
              <a:lnSpc>
                <a:spcPct val="114000"/>
              </a:lnSpc>
              <a:spcBef>
                <a:spcPts val="0"/>
              </a:spcBef>
              <a:spcAft>
                <a:spcPts val="600"/>
              </a:spcAft>
            </a:pPr>
            <a:r>
              <a:rPr lang="en-NZ" dirty="0"/>
              <a:t>continue monthly reporting on UTI and antibiotic use </a:t>
            </a:r>
          </a:p>
          <a:p>
            <a:pPr>
              <a:lnSpc>
                <a:spcPct val="114000"/>
              </a:lnSpc>
              <a:spcBef>
                <a:spcPts val="0"/>
              </a:spcBef>
              <a:spcAft>
                <a:spcPts val="600"/>
              </a:spcAft>
            </a:pPr>
            <a:r>
              <a:rPr lang="en-NZ" dirty="0"/>
              <a:t>include ways to track the process in everyday systems (process surveillance)</a:t>
            </a:r>
          </a:p>
          <a:p>
            <a:pPr>
              <a:lnSpc>
                <a:spcPct val="114000"/>
              </a:lnSpc>
              <a:spcBef>
                <a:spcPts val="0"/>
              </a:spcBef>
              <a:spcAft>
                <a:spcPts val="600"/>
              </a:spcAft>
            </a:pPr>
            <a:r>
              <a:rPr lang="en-NZ" dirty="0"/>
              <a:t>include the topic as an agenda item for quality or infection prevention and control meetings</a:t>
            </a:r>
          </a:p>
          <a:p>
            <a:pPr>
              <a:lnSpc>
                <a:spcPct val="114000"/>
              </a:lnSpc>
              <a:spcBef>
                <a:spcPts val="0"/>
              </a:spcBef>
              <a:spcAft>
                <a:spcPts val="600"/>
              </a:spcAft>
            </a:pPr>
            <a:r>
              <a:rPr lang="en-NZ" dirty="0"/>
              <a:t>update policies and procedures</a:t>
            </a:r>
          </a:p>
          <a:p>
            <a:pPr>
              <a:lnSpc>
                <a:spcPct val="114000"/>
              </a:lnSpc>
              <a:spcBef>
                <a:spcPts val="0"/>
              </a:spcBef>
              <a:spcAft>
                <a:spcPts val="600"/>
              </a:spcAft>
            </a:pPr>
            <a:r>
              <a:rPr lang="en-NZ" dirty="0"/>
              <a:t>update staff and resident education/awareness resources</a:t>
            </a:r>
          </a:p>
          <a:p>
            <a:pPr>
              <a:lnSpc>
                <a:spcPct val="114000"/>
              </a:lnSpc>
              <a:spcBef>
                <a:spcPts val="0"/>
              </a:spcBef>
              <a:spcAft>
                <a:spcPts val="600"/>
              </a:spcAft>
            </a:pPr>
            <a:r>
              <a:rPr lang="en-NZ" dirty="0"/>
              <a:t>update staff orientation</a:t>
            </a:r>
          </a:p>
          <a:p>
            <a:pPr>
              <a:lnSpc>
                <a:spcPct val="114000"/>
              </a:lnSpc>
              <a:spcBef>
                <a:spcPts val="0"/>
              </a:spcBef>
              <a:spcAft>
                <a:spcPts val="600"/>
              </a:spcAft>
            </a:pPr>
            <a:r>
              <a:rPr lang="en-NZ" dirty="0"/>
              <a:t>appoint antimicrobial stewardship ‘champions’.</a:t>
            </a:r>
          </a:p>
        </p:txBody>
      </p:sp>
    </p:spTree>
    <p:extLst>
      <p:ext uri="{BB962C8B-B14F-4D97-AF65-F5344CB8AC3E}">
        <p14:creationId xmlns:p14="http://schemas.microsoft.com/office/powerpoint/2010/main" val="30021486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ECE833-E0CB-4BD1-9C12-56308E73072A}"/>
              </a:ext>
            </a:extLst>
          </p:cNvPr>
          <p:cNvSpPr txBox="1">
            <a:spLocks/>
          </p:cNvSpPr>
          <p:nvPr/>
        </p:nvSpPr>
        <p:spPr>
          <a:xfrm>
            <a:off x="611713" y="914401"/>
            <a:ext cx="10972800" cy="1170452"/>
          </a:xfrm>
          <a:prstGeom prst="rect">
            <a:avLst/>
          </a:prstGeom>
        </p:spPr>
        <p:txBody>
          <a:bodyPr/>
          <a:lstStyle>
            <a:lvl1pPr algn="ctr" defTabSz="457200" rtl="0" eaLnBrk="1" fontAlgn="base" hangingPunct="1">
              <a:spcBef>
                <a:spcPct val="0"/>
              </a:spcBef>
              <a:spcAft>
                <a:spcPct val="0"/>
              </a:spcAft>
              <a:defRPr sz="4000" b="1" kern="1200">
                <a:solidFill>
                  <a:schemeClr val="tx2"/>
                </a:solidFill>
                <a:latin typeface="Arial" panose="020B0604020202020204" pitchFamily="34" charset="0"/>
                <a:ea typeface="ＭＳ Ｐゴシック" pitchFamily="-65"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9pPr>
          </a:lstStyle>
          <a:p>
            <a:pPr algn="l"/>
            <a:endParaRPr lang="en-NZ" sz="4800" dirty="0"/>
          </a:p>
        </p:txBody>
      </p:sp>
      <p:sp>
        <p:nvSpPr>
          <p:cNvPr id="2" name="Title 1">
            <a:extLst>
              <a:ext uri="{FF2B5EF4-FFF2-40B4-BE49-F238E27FC236}">
                <a16:creationId xmlns:a16="http://schemas.microsoft.com/office/drawing/2014/main" id="{2372BF2C-47BB-B1E8-D25A-2B131D147D48}"/>
              </a:ext>
            </a:extLst>
          </p:cNvPr>
          <p:cNvSpPr>
            <a:spLocks noGrp="1"/>
          </p:cNvSpPr>
          <p:nvPr>
            <p:ph type="title"/>
          </p:nvPr>
        </p:nvSpPr>
        <p:spPr>
          <a:xfrm>
            <a:off x="819150" y="355600"/>
            <a:ext cx="8658340" cy="1325563"/>
          </a:xfrm>
        </p:spPr>
        <p:txBody>
          <a:bodyPr/>
          <a:lstStyle/>
          <a:p>
            <a:r>
              <a:rPr lang="en-NZ" dirty="0"/>
              <a:t>References</a:t>
            </a:r>
          </a:p>
        </p:txBody>
      </p:sp>
      <p:sp>
        <p:nvSpPr>
          <p:cNvPr id="4" name="Content Placeholder 3">
            <a:extLst>
              <a:ext uri="{FF2B5EF4-FFF2-40B4-BE49-F238E27FC236}">
                <a16:creationId xmlns:a16="http://schemas.microsoft.com/office/drawing/2014/main" id="{EE4231E7-47AF-9FE5-FAA3-6EAA4BA4A246}"/>
              </a:ext>
            </a:extLst>
          </p:cNvPr>
          <p:cNvSpPr>
            <a:spLocks noGrp="1"/>
          </p:cNvSpPr>
          <p:nvPr>
            <p:ph sz="half" idx="1"/>
          </p:nvPr>
        </p:nvSpPr>
        <p:spPr>
          <a:xfrm>
            <a:off x="838200" y="1825625"/>
            <a:ext cx="10153650" cy="4351338"/>
          </a:xfrm>
        </p:spPr>
        <p:txBody>
          <a:bodyPr>
            <a:noAutofit/>
          </a:bodyPr>
          <a:lstStyle/>
          <a:p>
            <a:pPr marL="0" indent="0">
              <a:lnSpc>
                <a:spcPct val="114000"/>
              </a:lnSpc>
              <a:spcBef>
                <a:spcPts val="600"/>
              </a:spcBef>
              <a:spcAft>
                <a:spcPts val="600"/>
              </a:spcAft>
              <a:buNone/>
            </a:pPr>
            <a:r>
              <a:rPr lang="en-NZ" sz="2000" dirty="0" err="1"/>
              <a:t>Bafna</a:t>
            </a:r>
            <a:r>
              <a:rPr lang="en-NZ" sz="2000" dirty="0"/>
              <a:t> P, </a:t>
            </a:r>
            <a:r>
              <a:rPr lang="en-NZ" sz="2000" dirty="0" err="1"/>
              <a:t>Deepanjali</a:t>
            </a:r>
            <a:r>
              <a:rPr lang="en-NZ" sz="2000" dirty="0"/>
              <a:t> S, Mandal J, et al. 2020. </a:t>
            </a:r>
            <a:r>
              <a:rPr lang="en-NZ" sz="2000" dirty="0" err="1"/>
              <a:t>Reevaluating</a:t>
            </a:r>
            <a:r>
              <a:rPr lang="en-NZ" sz="2000" dirty="0"/>
              <a:t> the true diagnostic accuracy of dipstick tests to diagnose urinary tract infection using Bayesian latent class analysis. </a:t>
            </a:r>
            <a:r>
              <a:rPr lang="en-NZ" sz="2000" i="1" dirty="0" err="1"/>
              <a:t>PLoS</a:t>
            </a:r>
            <a:r>
              <a:rPr lang="en-NZ" sz="2000" i="1" dirty="0"/>
              <a:t> One</a:t>
            </a:r>
            <a:r>
              <a:rPr lang="en-NZ" sz="2000" dirty="0"/>
              <a:t> 15(12): e0244870. </a:t>
            </a:r>
            <a:r>
              <a:rPr lang="en-NZ" sz="2000" dirty="0" err="1"/>
              <a:t>doi</a:t>
            </a:r>
            <a:r>
              <a:rPr lang="en-NZ" sz="2000" dirty="0"/>
              <a:t>: 10.1371/journal.pone.0244870.</a:t>
            </a:r>
          </a:p>
          <a:p>
            <a:pPr marL="0" indent="0">
              <a:lnSpc>
                <a:spcPct val="114000"/>
              </a:lnSpc>
              <a:spcBef>
                <a:spcPts val="600"/>
              </a:spcBef>
              <a:spcAft>
                <a:spcPts val="600"/>
              </a:spcAft>
              <a:buNone/>
            </a:pPr>
            <a:r>
              <a:rPr lang="en-NZ" sz="2000" dirty="0"/>
              <a:t>Best Practice Advocacy Centre New Zealand. 2015. </a:t>
            </a:r>
            <a:r>
              <a:rPr lang="en-NZ" sz="2000" i="1" dirty="0"/>
              <a:t>A Pragmatic Guide to Asymptomatic Bacteriuria and Testing for Urinary Tract Infections (UTIs) in People Aged Over 65 Years. </a:t>
            </a:r>
            <a:r>
              <a:rPr lang="en-NZ" sz="2000" dirty="0"/>
              <a:t>Best Practice Advocacy Centre New Zealand. URL: </a:t>
            </a:r>
            <a:r>
              <a:rPr lang="en-NZ" sz="2000" dirty="0">
                <a:hlinkClick r:id="rId2">
                  <a:extLst>
                    <a:ext uri="{A12FA001-AC4F-418D-AE19-62706E023703}">
                      <ahyp:hlinkClr xmlns:ahyp="http://schemas.microsoft.com/office/drawing/2018/hyperlinkcolor" val="tx"/>
                    </a:ext>
                  </a:extLst>
                </a:hlinkClick>
              </a:rPr>
              <a:t>https://bpac.org.nz/BT/2015/July/guide.aspx</a:t>
            </a:r>
            <a:r>
              <a:rPr lang="en-NZ" sz="2000" dirty="0"/>
              <a:t> (accessed 4 April 2020).</a:t>
            </a:r>
          </a:p>
          <a:p>
            <a:pPr marL="0" indent="0">
              <a:lnSpc>
                <a:spcPct val="114000"/>
              </a:lnSpc>
              <a:spcBef>
                <a:spcPts val="600"/>
              </a:spcBef>
              <a:spcAft>
                <a:spcPts val="600"/>
              </a:spcAft>
              <a:buNone/>
            </a:pPr>
            <a:r>
              <a:rPr lang="en-NZ" sz="2000" dirty="0">
                <a:effectLst/>
                <a:ea typeface="Calibri" panose="020F0502020204030204" pitchFamily="34" charset="0"/>
              </a:rPr>
              <a:t>Best Practice Advocacy Centre New Zealand. 2019.  </a:t>
            </a:r>
            <a:r>
              <a:rPr lang="en-NZ" sz="2000" i="1" dirty="0">
                <a:effectLst/>
                <a:ea typeface="Calibri" panose="020F0502020204030204" pitchFamily="34" charset="0"/>
              </a:rPr>
              <a:t>Menopausal Hormone Therapy: Where are we now? </a:t>
            </a:r>
            <a:r>
              <a:rPr lang="en-NZ" sz="2000" dirty="0">
                <a:effectLst/>
                <a:ea typeface="Calibri" panose="020F0502020204030204" pitchFamily="34" charset="0"/>
              </a:rPr>
              <a:t>Best Practice Advocacy Centre New Zealand. URL: </a:t>
            </a:r>
            <a:r>
              <a:rPr lang="en-NZ" sz="2000" u="sng" dirty="0">
                <a:effectLst/>
                <a:ea typeface="Calibri" panose="020F0502020204030204" pitchFamily="34" charset="0"/>
                <a:hlinkClick r:id="rId3">
                  <a:extLst>
                    <a:ext uri="{A12FA001-AC4F-418D-AE19-62706E023703}">
                      <ahyp:hlinkClr xmlns:ahyp="http://schemas.microsoft.com/office/drawing/2018/hyperlinkcolor" val="tx"/>
                    </a:ext>
                  </a:extLst>
                </a:hlinkClick>
              </a:rPr>
              <a:t>https://bpac.org.nz/2019/mht.aspx</a:t>
            </a:r>
            <a:r>
              <a:rPr lang="en-NZ" sz="2000" dirty="0">
                <a:effectLst/>
                <a:ea typeface="Calibri" panose="020F0502020204030204" pitchFamily="34" charset="0"/>
              </a:rPr>
              <a:t> (accessed 27 August 2022).</a:t>
            </a:r>
          </a:p>
        </p:txBody>
      </p:sp>
    </p:spTree>
    <p:extLst>
      <p:ext uri="{BB962C8B-B14F-4D97-AF65-F5344CB8AC3E}">
        <p14:creationId xmlns:p14="http://schemas.microsoft.com/office/powerpoint/2010/main" val="10257001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ECE833-E0CB-4BD1-9C12-56308E73072A}"/>
              </a:ext>
            </a:extLst>
          </p:cNvPr>
          <p:cNvSpPr txBox="1">
            <a:spLocks/>
          </p:cNvSpPr>
          <p:nvPr/>
        </p:nvSpPr>
        <p:spPr>
          <a:xfrm>
            <a:off x="611713" y="914401"/>
            <a:ext cx="10972800" cy="1170452"/>
          </a:xfrm>
          <a:prstGeom prst="rect">
            <a:avLst/>
          </a:prstGeom>
        </p:spPr>
        <p:txBody>
          <a:bodyPr/>
          <a:lstStyle>
            <a:lvl1pPr algn="ctr" defTabSz="457200" rtl="0" eaLnBrk="1" fontAlgn="base" hangingPunct="1">
              <a:spcBef>
                <a:spcPct val="0"/>
              </a:spcBef>
              <a:spcAft>
                <a:spcPct val="0"/>
              </a:spcAft>
              <a:defRPr sz="4000" b="1" kern="1200">
                <a:solidFill>
                  <a:schemeClr val="tx2"/>
                </a:solidFill>
                <a:latin typeface="Arial" panose="020B0604020202020204" pitchFamily="34" charset="0"/>
                <a:ea typeface="ＭＳ Ｐゴシック" pitchFamily="-65"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9pPr>
          </a:lstStyle>
          <a:p>
            <a:pPr algn="l"/>
            <a:endParaRPr lang="en-NZ" sz="4800" dirty="0"/>
          </a:p>
        </p:txBody>
      </p:sp>
      <p:sp>
        <p:nvSpPr>
          <p:cNvPr id="16" name="Content Placeholder 3">
            <a:extLst>
              <a:ext uri="{FF2B5EF4-FFF2-40B4-BE49-F238E27FC236}">
                <a16:creationId xmlns:a16="http://schemas.microsoft.com/office/drawing/2014/main" id="{CB2A12A7-0CA1-D210-C85C-1AC1297B64E0}"/>
              </a:ext>
            </a:extLst>
          </p:cNvPr>
          <p:cNvSpPr>
            <a:spLocks noGrp="1"/>
          </p:cNvSpPr>
          <p:nvPr>
            <p:ph sz="half" idx="1"/>
          </p:nvPr>
        </p:nvSpPr>
        <p:spPr>
          <a:xfrm>
            <a:off x="838199" y="1825625"/>
            <a:ext cx="10742087" cy="4351338"/>
          </a:xfrm>
        </p:spPr>
        <p:txBody>
          <a:bodyPr>
            <a:noAutofit/>
          </a:bodyPr>
          <a:lstStyle/>
          <a:p>
            <a:pPr marL="0" indent="0">
              <a:lnSpc>
                <a:spcPct val="114000"/>
              </a:lnSpc>
              <a:spcBef>
                <a:spcPts val="600"/>
              </a:spcBef>
              <a:spcAft>
                <a:spcPts val="600"/>
              </a:spcAft>
              <a:buNone/>
            </a:pPr>
            <a:r>
              <a:rPr lang="en-NZ" sz="2000" dirty="0" err="1"/>
              <a:t>D'Agata</a:t>
            </a:r>
            <a:r>
              <a:rPr lang="en-NZ" sz="2000" dirty="0"/>
              <a:t> E, Loeb MB, Mitchell SL. 2013. Challenges in assessing nursing home residents with advanced dementia for suspected urinary tract infections. </a:t>
            </a:r>
            <a:r>
              <a:rPr lang="en-NZ" sz="2000" i="1" dirty="0"/>
              <a:t>Journal of the American Geriatrics Society </a:t>
            </a:r>
            <a:r>
              <a:rPr lang="en-NZ" sz="2000" dirty="0"/>
              <a:t>61(1): 62–6. </a:t>
            </a:r>
            <a:r>
              <a:rPr lang="en-NZ" sz="2000" dirty="0" err="1"/>
              <a:t>doi</a:t>
            </a:r>
            <a:r>
              <a:rPr lang="en-NZ" sz="2000" dirty="0"/>
              <a:t>: 10.1111/jgs.12070.</a:t>
            </a:r>
          </a:p>
          <a:p>
            <a:pPr marL="0" indent="0">
              <a:lnSpc>
                <a:spcPct val="114000"/>
              </a:lnSpc>
              <a:spcBef>
                <a:spcPts val="600"/>
              </a:spcBef>
              <a:spcAft>
                <a:spcPts val="600"/>
              </a:spcAft>
              <a:buNone/>
            </a:pPr>
            <a:r>
              <a:rPr lang="en-NZ" sz="2000" dirty="0" err="1"/>
              <a:t>Devillé</a:t>
            </a:r>
            <a:r>
              <a:rPr lang="en-NZ" sz="2000" dirty="0"/>
              <a:t> WL, </a:t>
            </a:r>
            <a:r>
              <a:rPr lang="en-NZ" sz="2000" dirty="0" err="1"/>
              <a:t>Yzermans</a:t>
            </a:r>
            <a:r>
              <a:rPr lang="en-NZ" sz="2000" dirty="0"/>
              <a:t> JC, van </a:t>
            </a:r>
            <a:r>
              <a:rPr lang="en-NZ" sz="2000" dirty="0" err="1"/>
              <a:t>Duijn</a:t>
            </a:r>
            <a:r>
              <a:rPr lang="en-NZ" sz="2000" dirty="0"/>
              <a:t> NP, et al. 2004. The urine dipstick test useful to rule out infections. A meta-analysis of the accuracy. </a:t>
            </a:r>
            <a:r>
              <a:rPr lang="en-NZ" sz="2000" i="1" dirty="0"/>
              <a:t>BMC Urology</a:t>
            </a:r>
            <a:r>
              <a:rPr lang="en-NZ" sz="2000" dirty="0"/>
              <a:t>. 4: 4. </a:t>
            </a:r>
            <a:r>
              <a:rPr lang="en-NZ" sz="2000" dirty="0" err="1"/>
              <a:t>doi</a:t>
            </a:r>
            <a:r>
              <a:rPr lang="en-NZ" sz="2000" dirty="0"/>
              <a:t>: 10.1186/1471-2490-4-4.</a:t>
            </a:r>
          </a:p>
          <a:p>
            <a:pPr marL="0" indent="0">
              <a:lnSpc>
                <a:spcPct val="114000"/>
              </a:lnSpc>
              <a:spcBef>
                <a:spcPts val="600"/>
              </a:spcBef>
              <a:spcAft>
                <a:spcPts val="600"/>
              </a:spcAft>
              <a:buNone/>
            </a:pPr>
            <a:r>
              <a:rPr lang="en-NZ" sz="2000" dirty="0" err="1"/>
              <a:t>Givler</a:t>
            </a:r>
            <a:r>
              <a:rPr lang="en-NZ" sz="2000" dirty="0"/>
              <a:t> DN, </a:t>
            </a:r>
            <a:r>
              <a:rPr lang="en-NZ" sz="2000" dirty="0" err="1"/>
              <a:t>Givler</a:t>
            </a:r>
            <a:r>
              <a:rPr lang="en-NZ" sz="2000" dirty="0"/>
              <a:t> A. 2022. </a:t>
            </a:r>
            <a:r>
              <a:rPr lang="en-NZ" sz="2000" i="1" dirty="0"/>
              <a:t>Asymptomatic Bacteriuria.</a:t>
            </a:r>
            <a:r>
              <a:rPr lang="en-NZ" sz="2000" dirty="0"/>
              <a:t> </a:t>
            </a:r>
            <a:r>
              <a:rPr lang="en-NZ" sz="2000" dirty="0" err="1"/>
              <a:t>StatPearls</a:t>
            </a:r>
            <a:r>
              <a:rPr lang="en-NZ" sz="2000" dirty="0"/>
              <a:t>. Treasure Island (FL): </a:t>
            </a:r>
            <a:r>
              <a:rPr lang="en-NZ" sz="2000" dirty="0" err="1"/>
              <a:t>StatPearls</a:t>
            </a:r>
            <a:r>
              <a:rPr lang="en-NZ" sz="2000" dirty="0"/>
              <a:t>.</a:t>
            </a:r>
          </a:p>
          <a:p>
            <a:pPr marL="0" indent="0">
              <a:lnSpc>
                <a:spcPct val="114000"/>
              </a:lnSpc>
              <a:spcBef>
                <a:spcPts val="600"/>
              </a:spcBef>
              <a:spcAft>
                <a:spcPts val="600"/>
              </a:spcAft>
              <a:buNone/>
            </a:pPr>
            <a:r>
              <a:rPr lang="pt-BR" sz="2000" dirty="0"/>
              <a:t>Godbole GP, Cerruto N, Chavada R. 2020. Principles of </a:t>
            </a:r>
            <a:r>
              <a:rPr lang="en-NZ" sz="2000" dirty="0"/>
              <a:t>assessment and management of urinary tract infections in older adults. </a:t>
            </a:r>
            <a:r>
              <a:rPr lang="en-NZ" sz="2000" i="1" dirty="0"/>
              <a:t>Journal of Pharmacy Practice and Research </a:t>
            </a:r>
            <a:r>
              <a:rPr lang="en-NZ" sz="2000" dirty="0"/>
              <a:t>50(3): 276–83. </a:t>
            </a:r>
            <a:r>
              <a:rPr lang="en-NZ" sz="2000" dirty="0" err="1"/>
              <a:t>doi</a:t>
            </a:r>
            <a:r>
              <a:rPr lang="en-NZ" sz="2000" dirty="0"/>
              <a:t>: 10.1002/jppr.1650.</a:t>
            </a:r>
          </a:p>
          <a:p>
            <a:pPr marL="0" indent="0">
              <a:lnSpc>
                <a:spcPct val="114000"/>
              </a:lnSpc>
              <a:spcBef>
                <a:spcPts val="600"/>
              </a:spcBef>
              <a:spcAft>
                <a:spcPts val="600"/>
              </a:spcAft>
              <a:buNone/>
            </a:pPr>
            <a:r>
              <a:rPr lang="en-NZ" sz="2000" dirty="0"/>
              <a:t>Jump RL, </a:t>
            </a:r>
            <a:r>
              <a:rPr lang="en-NZ" sz="2000" dirty="0" err="1"/>
              <a:t>Crnich</a:t>
            </a:r>
            <a:r>
              <a:rPr lang="en-NZ" sz="2000" dirty="0"/>
              <a:t> CJ, </a:t>
            </a:r>
            <a:r>
              <a:rPr lang="en-NZ" sz="2000" dirty="0" err="1"/>
              <a:t>Nace</a:t>
            </a:r>
            <a:r>
              <a:rPr lang="en-NZ" sz="2000" dirty="0"/>
              <a:t> DA. 2016. Cloudy, foul-smelling urine not a criteria for diagnosis of urinary tract infection in older adults. </a:t>
            </a:r>
            <a:r>
              <a:rPr lang="en-NZ" sz="2000" i="1" dirty="0"/>
              <a:t>Journal of the American Medical Directors Association</a:t>
            </a:r>
            <a:r>
              <a:rPr lang="en-NZ" sz="2000" dirty="0"/>
              <a:t> 17(8): 754. DOI: 10.1016/j.jamda.2016.04.009.</a:t>
            </a:r>
          </a:p>
        </p:txBody>
      </p:sp>
      <p:sp>
        <p:nvSpPr>
          <p:cNvPr id="20" name="Title 1">
            <a:extLst>
              <a:ext uri="{FF2B5EF4-FFF2-40B4-BE49-F238E27FC236}">
                <a16:creationId xmlns:a16="http://schemas.microsoft.com/office/drawing/2014/main" id="{3655EE31-C991-45FC-B5FD-D03EE91C1FB0}"/>
              </a:ext>
            </a:extLst>
          </p:cNvPr>
          <p:cNvSpPr>
            <a:spLocks noGrp="1"/>
          </p:cNvSpPr>
          <p:nvPr>
            <p:ph type="title"/>
          </p:nvPr>
        </p:nvSpPr>
        <p:spPr>
          <a:xfrm>
            <a:off x="819150" y="355600"/>
            <a:ext cx="8658340" cy="1325563"/>
          </a:xfrm>
        </p:spPr>
        <p:txBody>
          <a:bodyPr/>
          <a:lstStyle/>
          <a:p>
            <a:r>
              <a:rPr lang="en-NZ" dirty="0"/>
              <a:t>References (cont.)</a:t>
            </a:r>
          </a:p>
        </p:txBody>
      </p:sp>
    </p:spTree>
    <p:extLst>
      <p:ext uri="{BB962C8B-B14F-4D97-AF65-F5344CB8AC3E}">
        <p14:creationId xmlns:p14="http://schemas.microsoft.com/office/powerpoint/2010/main" val="24338033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ECE833-E0CB-4BD1-9C12-56308E73072A}"/>
              </a:ext>
            </a:extLst>
          </p:cNvPr>
          <p:cNvSpPr txBox="1">
            <a:spLocks/>
          </p:cNvSpPr>
          <p:nvPr/>
        </p:nvSpPr>
        <p:spPr>
          <a:xfrm>
            <a:off x="611713" y="914401"/>
            <a:ext cx="10972800" cy="1170452"/>
          </a:xfrm>
          <a:prstGeom prst="rect">
            <a:avLst/>
          </a:prstGeom>
        </p:spPr>
        <p:txBody>
          <a:bodyPr/>
          <a:lstStyle>
            <a:lvl1pPr algn="ctr" defTabSz="457200" rtl="0" eaLnBrk="1" fontAlgn="base" hangingPunct="1">
              <a:spcBef>
                <a:spcPct val="0"/>
              </a:spcBef>
              <a:spcAft>
                <a:spcPct val="0"/>
              </a:spcAft>
              <a:defRPr sz="4000" b="1" kern="1200">
                <a:solidFill>
                  <a:schemeClr val="tx2"/>
                </a:solidFill>
                <a:latin typeface="Arial" panose="020B0604020202020204" pitchFamily="34" charset="0"/>
                <a:ea typeface="ＭＳ Ｐゴシック" pitchFamily="-65"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9pPr>
          </a:lstStyle>
          <a:p>
            <a:pPr algn="l"/>
            <a:endParaRPr lang="en-NZ" sz="4800" dirty="0"/>
          </a:p>
        </p:txBody>
      </p:sp>
      <p:sp>
        <p:nvSpPr>
          <p:cNvPr id="16" name="Content Placeholder 3">
            <a:extLst>
              <a:ext uri="{FF2B5EF4-FFF2-40B4-BE49-F238E27FC236}">
                <a16:creationId xmlns:a16="http://schemas.microsoft.com/office/drawing/2014/main" id="{CB2A12A7-0CA1-D210-C85C-1AC1297B64E0}"/>
              </a:ext>
            </a:extLst>
          </p:cNvPr>
          <p:cNvSpPr>
            <a:spLocks noGrp="1"/>
          </p:cNvSpPr>
          <p:nvPr>
            <p:ph sz="half" idx="1"/>
          </p:nvPr>
        </p:nvSpPr>
        <p:spPr>
          <a:xfrm>
            <a:off x="838200" y="1825625"/>
            <a:ext cx="10310770" cy="4351338"/>
          </a:xfrm>
        </p:spPr>
        <p:txBody>
          <a:bodyPr>
            <a:noAutofit/>
          </a:bodyPr>
          <a:lstStyle/>
          <a:p>
            <a:pPr marL="0" indent="0">
              <a:lnSpc>
                <a:spcPct val="114000"/>
              </a:lnSpc>
              <a:spcBef>
                <a:spcPts val="600"/>
              </a:spcBef>
              <a:spcAft>
                <a:spcPts val="600"/>
              </a:spcAft>
              <a:buNone/>
            </a:pPr>
            <a:r>
              <a:rPr lang="en-NZ" sz="2000" dirty="0"/>
              <a:t>Jump RLP, </a:t>
            </a:r>
            <a:r>
              <a:rPr lang="en-NZ" sz="2000" dirty="0" err="1"/>
              <a:t>Crnich</a:t>
            </a:r>
            <a:r>
              <a:rPr lang="en-NZ" sz="2000" dirty="0"/>
              <a:t> CJ, </a:t>
            </a:r>
            <a:r>
              <a:rPr lang="en-NZ" sz="2000" dirty="0" err="1"/>
              <a:t>Mody</a:t>
            </a:r>
            <a:r>
              <a:rPr lang="en-NZ" sz="2000" dirty="0"/>
              <a:t> L, et al. 2018. Infectious diseases in older adults of long-term care facilities: update on approach to diagnosis and management. </a:t>
            </a:r>
            <a:r>
              <a:rPr lang="en-NZ" sz="2000" i="1" dirty="0"/>
              <a:t>Journal of the American Geriatrics Society</a:t>
            </a:r>
            <a:r>
              <a:rPr lang="en-NZ" sz="2000" dirty="0"/>
              <a:t> 66(4): 789–803. </a:t>
            </a:r>
            <a:r>
              <a:rPr lang="en-NZ" sz="2000" dirty="0" err="1"/>
              <a:t>doi</a:t>
            </a:r>
            <a:r>
              <a:rPr lang="en-NZ" sz="2000" dirty="0"/>
              <a:t>: 10.1111/jgs.15248.</a:t>
            </a:r>
          </a:p>
          <a:p>
            <a:pPr marL="0" indent="0">
              <a:lnSpc>
                <a:spcPct val="114000"/>
              </a:lnSpc>
              <a:spcBef>
                <a:spcPts val="600"/>
              </a:spcBef>
              <a:spcAft>
                <a:spcPts val="600"/>
              </a:spcAft>
              <a:buNone/>
            </a:pPr>
            <a:r>
              <a:rPr lang="en-NZ" sz="2000" dirty="0"/>
              <a:t>Lean K, Nawaz RF, Jawad S, et al. 2019. Reducing urinary tract infections in care homes by improving hydration. </a:t>
            </a:r>
            <a:r>
              <a:rPr lang="en-NZ" sz="2000" i="1" dirty="0"/>
              <a:t>BMJ Open Quality</a:t>
            </a:r>
            <a:r>
              <a:rPr lang="en-NZ" sz="2000" dirty="0"/>
              <a:t> 8(3): e000563. </a:t>
            </a:r>
            <a:r>
              <a:rPr lang="en-NZ" sz="2000" dirty="0" err="1"/>
              <a:t>doi</a:t>
            </a:r>
            <a:r>
              <a:rPr lang="en-NZ" sz="2000" dirty="0"/>
              <a:t>: 10.1136/bmjoq-2018-000563.</a:t>
            </a:r>
          </a:p>
          <a:p>
            <a:pPr marL="0" indent="0">
              <a:lnSpc>
                <a:spcPct val="114000"/>
              </a:lnSpc>
              <a:spcBef>
                <a:spcPts val="600"/>
              </a:spcBef>
              <a:spcAft>
                <a:spcPts val="600"/>
              </a:spcAft>
              <a:buNone/>
            </a:pPr>
            <a:r>
              <a:rPr lang="en-US" sz="2000" b="0" i="0" dirty="0">
                <a:effectLst/>
              </a:rPr>
              <a:t>Royal New Zealand College of General Practitioners. 2015. </a:t>
            </a:r>
            <a:r>
              <a:rPr lang="en-NZ" sz="2000" b="0" i="1" dirty="0">
                <a:effectLst/>
              </a:rPr>
              <a:t>Antibiotics and Antimicrobial Resistance: Avoiding a post-antibiotic era</a:t>
            </a:r>
            <a:r>
              <a:rPr lang="en-NZ" sz="2000" b="0" i="0" dirty="0">
                <a:effectLst/>
              </a:rPr>
              <a:t>. URL: https://www.rnzcgp.org.nz/gpdocs/Newwebsite/Advocacy/05.2015-Antibiotics-and-antimicrobial-resistance-Policy-brief-1.pdf (accessed 8 April 2020). </a:t>
            </a:r>
            <a:endParaRPr lang="en-US" sz="2000" b="0" i="0" dirty="0">
              <a:effectLst/>
            </a:endParaRPr>
          </a:p>
          <a:p>
            <a:pPr marL="0" indent="0">
              <a:lnSpc>
                <a:spcPct val="114000"/>
              </a:lnSpc>
              <a:spcBef>
                <a:spcPts val="600"/>
              </a:spcBef>
              <a:spcAft>
                <a:spcPts val="600"/>
              </a:spcAft>
              <a:buNone/>
            </a:pPr>
            <a:r>
              <a:rPr lang="en-US" sz="2000" b="0" i="0" dirty="0" err="1">
                <a:effectLst/>
              </a:rPr>
              <a:t>Sihra</a:t>
            </a:r>
            <a:r>
              <a:rPr lang="en-US" sz="2000" b="0" i="0" dirty="0">
                <a:effectLst/>
              </a:rPr>
              <a:t> N, Goodman A, </a:t>
            </a:r>
            <a:r>
              <a:rPr lang="en-US" sz="2000" b="0" i="0" dirty="0" err="1">
                <a:effectLst/>
              </a:rPr>
              <a:t>Zakri</a:t>
            </a:r>
            <a:r>
              <a:rPr lang="en-US" sz="2000" b="0" i="0" dirty="0">
                <a:effectLst/>
              </a:rPr>
              <a:t> R,</a:t>
            </a:r>
            <a:r>
              <a:rPr lang="en-US" sz="2000" b="0" dirty="0">
                <a:effectLst/>
              </a:rPr>
              <a:t> et al. 2018. </a:t>
            </a:r>
            <a:r>
              <a:rPr lang="en-US" sz="2000" b="0" i="0" dirty="0">
                <a:effectLst/>
              </a:rPr>
              <a:t>Nonantibiotic prevention and management of recurrent urinary tract infection. </a:t>
            </a:r>
            <a:r>
              <a:rPr lang="en-US" sz="2000" b="0" i="1" dirty="0">
                <a:effectLst/>
              </a:rPr>
              <a:t>Nature Reviews Urology</a:t>
            </a:r>
            <a:r>
              <a:rPr lang="en-US" sz="2000" b="0" i="0" dirty="0">
                <a:effectLst/>
              </a:rPr>
              <a:t> </a:t>
            </a:r>
            <a:r>
              <a:rPr lang="en-US" sz="2000" i="0" dirty="0">
                <a:effectLst/>
              </a:rPr>
              <a:t>15:</a:t>
            </a:r>
            <a:r>
              <a:rPr lang="en-US" sz="2000" b="1" i="0" dirty="0">
                <a:effectLst/>
              </a:rPr>
              <a:t> </a:t>
            </a:r>
            <a:r>
              <a:rPr lang="en-US" sz="2000" b="0" i="0" dirty="0">
                <a:effectLst/>
              </a:rPr>
              <a:t>750–76. </a:t>
            </a:r>
            <a:r>
              <a:rPr lang="en-US" sz="2000" b="0" i="0" dirty="0" err="1">
                <a:effectLst/>
              </a:rPr>
              <a:t>doi</a:t>
            </a:r>
            <a:r>
              <a:rPr lang="en-US" sz="2000" b="0" i="0" dirty="0">
                <a:effectLst/>
              </a:rPr>
              <a:t>: 10.1038/s41585-018-0106-x.</a:t>
            </a:r>
            <a:endParaRPr lang="en-NZ" sz="2000" b="0" i="0" dirty="0">
              <a:effectLst/>
            </a:endParaRPr>
          </a:p>
        </p:txBody>
      </p:sp>
      <p:sp>
        <p:nvSpPr>
          <p:cNvPr id="19" name="Title 1">
            <a:extLst>
              <a:ext uri="{FF2B5EF4-FFF2-40B4-BE49-F238E27FC236}">
                <a16:creationId xmlns:a16="http://schemas.microsoft.com/office/drawing/2014/main" id="{FD11E0D9-57E4-906F-5A6B-83F97BD512CF}"/>
              </a:ext>
            </a:extLst>
          </p:cNvPr>
          <p:cNvSpPr>
            <a:spLocks noGrp="1"/>
          </p:cNvSpPr>
          <p:nvPr>
            <p:ph type="title"/>
          </p:nvPr>
        </p:nvSpPr>
        <p:spPr>
          <a:xfrm>
            <a:off x="819150" y="355600"/>
            <a:ext cx="8658340" cy="1325563"/>
          </a:xfrm>
        </p:spPr>
        <p:txBody>
          <a:bodyPr/>
          <a:lstStyle/>
          <a:p>
            <a:r>
              <a:rPr lang="en-NZ" dirty="0"/>
              <a:t>References (cont.)</a:t>
            </a:r>
          </a:p>
        </p:txBody>
      </p:sp>
    </p:spTree>
    <p:extLst>
      <p:ext uri="{BB962C8B-B14F-4D97-AF65-F5344CB8AC3E}">
        <p14:creationId xmlns:p14="http://schemas.microsoft.com/office/powerpoint/2010/main" val="19886321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ECE833-E0CB-4BD1-9C12-56308E73072A}"/>
              </a:ext>
            </a:extLst>
          </p:cNvPr>
          <p:cNvSpPr txBox="1">
            <a:spLocks/>
          </p:cNvSpPr>
          <p:nvPr/>
        </p:nvSpPr>
        <p:spPr>
          <a:xfrm>
            <a:off x="611713" y="914401"/>
            <a:ext cx="10972800" cy="1170452"/>
          </a:xfrm>
          <a:prstGeom prst="rect">
            <a:avLst/>
          </a:prstGeom>
        </p:spPr>
        <p:txBody>
          <a:bodyPr/>
          <a:lstStyle>
            <a:lvl1pPr algn="ctr" defTabSz="457200" rtl="0" eaLnBrk="1" fontAlgn="base" hangingPunct="1">
              <a:spcBef>
                <a:spcPct val="0"/>
              </a:spcBef>
              <a:spcAft>
                <a:spcPct val="0"/>
              </a:spcAft>
              <a:defRPr sz="4000" b="1" kern="1200">
                <a:solidFill>
                  <a:schemeClr val="tx2"/>
                </a:solidFill>
                <a:latin typeface="Arial" panose="020B0604020202020204" pitchFamily="34" charset="0"/>
                <a:ea typeface="ＭＳ Ｐゴシック" pitchFamily="-65"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9pPr>
          </a:lstStyle>
          <a:p>
            <a:pPr algn="l"/>
            <a:endParaRPr lang="en-NZ" sz="4800" dirty="0"/>
          </a:p>
        </p:txBody>
      </p:sp>
      <p:sp>
        <p:nvSpPr>
          <p:cNvPr id="16" name="Content Placeholder 3">
            <a:extLst>
              <a:ext uri="{FF2B5EF4-FFF2-40B4-BE49-F238E27FC236}">
                <a16:creationId xmlns:a16="http://schemas.microsoft.com/office/drawing/2014/main" id="{CB2A12A7-0CA1-D210-C85C-1AC1297B64E0}"/>
              </a:ext>
            </a:extLst>
          </p:cNvPr>
          <p:cNvSpPr>
            <a:spLocks noGrp="1"/>
          </p:cNvSpPr>
          <p:nvPr>
            <p:ph sz="half" idx="1"/>
          </p:nvPr>
        </p:nvSpPr>
        <p:spPr>
          <a:xfrm>
            <a:off x="838200" y="1825625"/>
            <a:ext cx="10310770" cy="4351338"/>
          </a:xfrm>
        </p:spPr>
        <p:txBody>
          <a:bodyPr>
            <a:noAutofit/>
          </a:bodyPr>
          <a:lstStyle/>
          <a:p>
            <a:pPr marL="0" indent="0">
              <a:lnSpc>
                <a:spcPct val="114000"/>
              </a:lnSpc>
              <a:spcBef>
                <a:spcPts val="600"/>
              </a:spcBef>
              <a:spcAft>
                <a:spcPts val="600"/>
              </a:spcAft>
              <a:buNone/>
            </a:pPr>
            <a:r>
              <a:rPr lang="en-NZ" sz="2000" dirty="0"/>
              <a:t>Stone ND, Ashraf MS, Calder J, et al. 2012. Surveillance definitions of infections in long-term care facilities: revisiting the </a:t>
            </a:r>
            <a:r>
              <a:rPr lang="en-NZ" sz="2000" dirty="0" err="1"/>
              <a:t>McGeer</a:t>
            </a:r>
            <a:r>
              <a:rPr lang="en-NZ" sz="2000" dirty="0"/>
              <a:t> criteria. </a:t>
            </a:r>
            <a:r>
              <a:rPr lang="en-NZ" sz="2000" i="1" dirty="0"/>
              <a:t>Infection Control &amp; Hospital Epidemiology</a:t>
            </a:r>
            <a:r>
              <a:rPr lang="en-NZ" sz="2000" dirty="0"/>
              <a:t> 33(10): 965–77. </a:t>
            </a:r>
            <a:r>
              <a:rPr lang="en-NZ" sz="2000" dirty="0" err="1"/>
              <a:t>doi</a:t>
            </a:r>
            <a:r>
              <a:rPr lang="en-NZ" sz="2000" dirty="0"/>
              <a:t>: 10.1086/667743.</a:t>
            </a:r>
          </a:p>
          <a:p>
            <a:pPr marL="0" indent="0">
              <a:lnSpc>
                <a:spcPct val="114000"/>
              </a:lnSpc>
              <a:spcBef>
                <a:spcPts val="600"/>
              </a:spcBef>
              <a:spcAft>
                <a:spcPts val="600"/>
              </a:spcAft>
              <a:buNone/>
            </a:pPr>
            <a:r>
              <a:rPr lang="en-NZ" sz="2000" dirty="0"/>
              <a:t>Thomas MG, Smith AJ, </a:t>
            </a:r>
            <a:r>
              <a:rPr lang="en-NZ" sz="2000" dirty="0" err="1"/>
              <a:t>Tilyard</a:t>
            </a:r>
            <a:r>
              <a:rPr lang="en-NZ" sz="2000" dirty="0"/>
              <a:t> M. 2014. Rising antimicrobial resistance: a strong reason to reduce excessive antimicrobial consumption in New Zealand. </a:t>
            </a:r>
            <a:r>
              <a:rPr lang="en-NZ" sz="2000" i="1" dirty="0"/>
              <a:t>New Zealand Medical Journal </a:t>
            </a:r>
            <a:r>
              <a:rPr lang="en-NZ" sz="2000" dirty="0"/>
              <a:t>127(1394): 72–84.</a:t>
            </a:r>
          </a:p>
          <a:p>
            <a:pPr marL="0" indent="0">
              <a:lnSpc>
                <a:spcPct val="114000"/>
              </a:lnSpc>
              <a:spcBef>
                <a:spcPts val="600"/>
              </a:spcBef>
              <a:spcAft>
                <a:spcPts val="600"/>
              </a:spcAft>
              <a:buNone/>
            </a:pPr>
            <a:endParaRPr lang="en-NZ" sz="2000" dirty="0"/>
          </a:p>
          <a:p>
            <a:pPr marL="0" indent="0">
              <a:lnSpc>
                <a:spcPct val="114000"/>
              </a:lnSpc>
              <a:spcBef>
                <a:spcPts val="600"/>
              </a:spcBef>
              <a:spcAft>
                <a:spcPts val="600"/>
              </a:spcAft>
              <a:buNone/>
            </a:pPr>
            <a:endParaRPr lang="en-NZ" sz="2000" dirty="0"/>
          </a:p>
        </p:txBody>
      </p:sp>
      <p:sp>
        <p:nvSpPr>
          <p:cNvPr id="19" name="Title 1">
            <a:extLst>
              <a:ext uri="{FF2B5EF4-FFF2-40B4-BE49-F238E27FC236}">
                <a16:creationId xmlns:a16="http://schemas.microsoft.com/office/drawing/2014/main" id="{FD11E0D9-57E4-906F-5A6B-83F97BD512CF}"/>
              </a:ext>
            </a:extLst>
          </p:cNvPr>
          <p:cNvSpPr>
            <a:spLocks noGrp="1"/>
          </p:cNvSpPr>
          <p:nvPr>
            <p:ph type="title"/>
          </p:nvPr>
        </p:nvSpPr>
        <p:spPr>
          <a:xfrm>
            <a:off x="819150" y="355600"/>
            <a:ext cx="8658340" cy="1325563"/>
          </a:xfrm>
        </p:spPr>
        <p:txBody>
          <a:bodyPr/>
          <a:lstStyle/>
          <a:p>
            <a:r>
              <a:rPr lang="en-NZ" dirty="0"/>
              <a:t>References (cont.)</a:t>
            </a:r>
          </a:p>
        </p:txBody>
      </p:sp>
    </p:spTree>
    <p:extLst>
      <p:ext uri="{BB962C8B-B14F-4D97-AF65-F5344CB8AC3E}">
        <p14:creationId xmlns:p14="http://schemas.microsoft.com/office/powerpoint/2010/main" val="2063394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05068-7B50-F345-9069-A5D12E938D7A}"/>
              </a:ext>
            </a:extLst>
          </p:cNvPr>
          <p:cNvSpPr>
            <a:spLocks noGrp="1"/>
          </p:cNvSpPr>
          <p:nvPr>
            <p:ph type="title"/>
          </p:nvPr>
        </p:nvSpPr>
        <p:spPr/>
        <p:txBody>
          <a:bodyPr vert="horz" lIns="91440" tIns="45720" rIns="91440" bIns="45720" rtlCol="0" anchor="b">
            <a:normAutofit/>
          </a:bodyPr>
          <a:lstStyle/>
          <a:p>
            <a:pPr defTabSz="457200" fontAlgn="base">
              <a:spcAft>
                <a:spcPct val="0"/>
              </a:spcAft>
            </a:pPr>
            <a:r>
              <a:rPr lang="en-GB" dirty="0">
                <a:ea typeface="ＭＳ Ｐゴシック" pitchFamily="-65" charset="-128"/>
                <a:cs typeface="Arial" panose="020B0604020202020204" pitchFamily="34" charset="0"/>
              </a:rPr>
              <a:t>Antibiotic UTI project: How-to guide</a:t>
            </a:r>
          </a:p>
        </p:txBody>
      </p:sp>
      <p:sp>
        <p:nvSpPr>
          <p:cNvPr id="7" name="Content Placeholder 2">
            <a:extLst>
              <a:ext uri="{FF2B5EF4-FFF2-40B4-BE49-F238E27FC236}">
                <a16:creationId xmlns:a16="http://schemas.microsoft.com/office/drawing/2014/main" id="{10351C3A-8119-09F1-57D1-5C94D936FB98}"/>
              </a:ext>
            </a:extLst>
          </p:cNvPr>
          <p:cNvSpPr>
            <a:spLocks noGrp="1"/>
          </p:cNvSpPr>
          <p:nvPr>
            <p:ph sz="half" idx="1"/>
          </p:nvPr>
        </p:nvSpPr>
        <p:spPr>
          <a:xfrm>
            <a:off x="838199" y="1825625"/>
            <a:ext cx="6087701" cy="4351338"/>
          </a:xfrm>
        </p:spPr>
        <p:txBody>
          <a:bodyPr>
            <a:normAutofit/>
          </a:bodyPr>
          <a:lstStyle/>
          <a:p>
            <a:pPr>
              <a:lnSpc>
                <a:spcPct val="114000"/>
              </a:lnSpc>
              <a:spcBef>
                <a:spcPts val="0"/>
              </a:spcBef>
              <a:spcAft>
                <a:spcPts val="600"/>
              </a:spcAft>
            </a:pPr>
            <a:r>
              <a:rPr lang="en-NZ" dirty="0"/>
              <a:t>Strategies and improvement ideas</a:t>
            </a:r>
          </a:p>
          <a:p>
            <a:pPr>
              <a:lnSpc>
                <a:spcPct val="114000"/>
              </a:lnSpc>
              <a:spcBef>
                <a:spcPts val="0"/>
              </a:spcBef>
              <a:spcAft>
                <a:spcPts val="600"/>
              </a:spcAft>
            </a:pPr>
            <a:r>
              <a:rPr lang="en-NZ" dirty="0"/>
              <a:t>Data collection template</a:t>
            </a:r>
          </a:p>
          <a:p>
            <a:pPr>
              <a:lnSpc>
                <a:spcPct val="114000"/>
              </a:lnSpc>
              <a:spcBef>
                <a:spcPts val="0"/>
              </a:spcBef>
              <a:spcAft>
                <a:spcPts val="600"/>
              </a:spcAft>
            </a:pPr>
            <a:r>
              <a:rPr lang="en-NZ" dirty="0"/>
              <a:t>Letter to prescriber</a:t>
            </a:r>
          </a:p>
          <a:p>
            <a:pPr>
              <a:lnSpc>
                <a:spcPct val="114000"/>
              </a:lnSpc>
              <a:spcBef>
                <a:spcPts val="0"/>
              </a:spcBef>
              <a:spcAft>
                <a:spcPts val="600"/>
              </a:spcAft>
            </a:pPr>
            <a:r>
              <a:rPr lang="en-NZ" dirty="0"/>
              <a:t>Decision-support tool</a:t>
            </a:r>
          </a:p>
          <a:p>
            <a:pPr>
              <a:lnSpc>
                <a:spcPct val="114000"/>
              </a:lnSpc>
              <a:spcBef>
                <a:spcPts val="0"/>
              </a:spcBef>
              <a:spcAft>
                <a:spcPts val="600"/>
              </a:spcAft>
            </a:pPr>
            <a:r>
              <a:rPr lang="en-NZ" dirty="0"/>
              <a:t>Educational material</a:t>
            </a:r>
          </a:p>
          <a:p>
            <a:pPr>
              <a:lnSpc>
                <a:spcPct val="114000"/>
              </a:lnSpc>
              <a:spcBef>
                <a:spcPts val="0"/>
              </a:spcBef>
              <a:spcAft>
                <a:spcPts val="600"/>
              </a:spcAft>
            </a:pPr>
            <a:r>
              <a:rPr lang="en-NZ" dirty="0"/>
              <a:t>Staff knowledge and confidence survey</a:t>
            </a:r>
          </a:p>
          <a:p>
            <a:pPr>
              <a:lnSpc>
                <a:spcPct val="114000"/>
              </a:lnSpc>
              <a:spcBef>
                <a:spcPts val="0"/>
              </a:spcBef>
              <a:spcAft>
                <a:spcPts val="600"/>
              </a:spcAft>
            </a:pPr>
            <a:r>
              <a:rPr lang="en-NZ" dirty="0"/>
              <a:t>Implementation checklist</a:t>
            </a:r>
          </a:p>
        </p:txBody>
      </p:sp>
      <p:pic>
        <p:nvPicPr>
          <p:cNvPr id="8" name="Picture 7">
            <a:extLst>
              <a:ext uri="{FF2B5EF4-FFF2-40B4-BE49-F238E27FC236}">
                <a16:creationId xmlns:a16="http://schemas.microsoft.com/office/drawing/2014/main" id="{5A937195-6164-5771-011F-B2BA0F7DD808}"/>
              </a:ext>
            </a:extLst>
          </p:cNvPr>
          <p:cNvPicPr>
            <a:picLocks noChangeAspect="1"/>
          </p:cNvPicPr>
          <p:nvPr/>
        </p:nvPicPr>
        <p:blipFill>
          <a:blip r:embed="rId3"/>
          <a:stretch>
            <a:fillRect/>
          </a:stretch>
        </p:blipFill>
        <p:spPr>
          <a:xfrm>
            <a:off x="7545051" y="1714707"/>
            <a:ext cx="3351547" cy="4598772"/>
          </a:xfrm>
          <a:prstGeom prst="rect">
            <a:avLst/>
          </a:prstGeom>
          <a:ln>
            <a:solidFill>
              <a:schemeClr val="accent1"/>
            </a:solidFill>
          </a:ln>
        </p:spPr>
      </p:pic>
    </p:spTree>
    <p:extLst>
      <p:ext uri="{BB962C8B-B14F-4D97-AF65-F5344CB8AC3E}">
        <p14:creationId xmlns:p14="http://schemas.microsoft.com/office/powerpoint/2010/main" val="17171810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ECE833-E0CB-4BD1-9C12-56308E73072A}"/>
              </a:ext>
            </a:extLst>
          </p:cNvPr>
          <p:cNvSpPr txBox="1">
            <a:spLocks/>
          </p:cNvSpPr>
          <p:nvPr/>
        </p:nvSpPr>
        <p:spPr>
          <a:xfrm>
            <a:off x="611713" y="914401"/>
            <a:ext cx="10972800" cy="1170452"/>
          </a:xfrm>
          <a:prstGeom prst="rect">
            <a:avLst/>
          </a:prstGeom>
        </p:spPr>
        <p:txBody>
          <a:bodyPr/>
          <a:lstStyle>
            <a:lvl1pPr algn="ctr" defTabSz="457200" rtl="0" eaLnBrk="1" fontAlgn="base" hangingPunct="1">
              <a:spcBef>
                <a:spcPct val="0"/>
              </a:spcBef>
              <a:spcAft>
                <a:spcPct val="0"/>
              </a:spcAft>
              <a:defRPr sz="4000" b="1" kern="1200">
                <a:solidFill>
                  <a:schemeClr val="tx2"/>
                </a:solidFill>
                <a:latin typeface="Arial" panose="020B0604020202020204" pitchFamily="34" charset="0"/>
                <a:ea typeface="ＭＳ Ｐゴシック" pitchFamily="-65"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pitchFamily="-65" charset="-128"/>
                <a:cs typeface="ＭＳ Ｐゴシック" pitchFamily="-65" charset="-128"/>
              </a:defRPr>
            </a:lvl9pPr>
          </a:lstStyle>
          <a:p>
            <a:pPr algn="l"/>
            <a:endParaRPr lang="en-NZ" sz="4800" dirty="0"/>
          </a:p>
        </p:txBody>
      </p:sp>
      <p:sp>
        <p:nvSpPr>
          <p:cNvPr id="14" name="Title 1">
            <a:extLst>
              <a:ext uri="{FF2B5EF4-FFF2-40B4-BE49-F238E27FC236}">
                <a16:creationId xmlns:a16="http://schemas.microsoft.com/office/drawing/2014/main" id="{8ED1DFE0-5E35-0238-8BE8-71815D1B6FD0}"/>
              </a:ext>
            </a:extLst>
          </p:cNvPr>
          <p:cNvSpPr txBox="1">
            <a:spLocks/>
          </p:cNvSpPr>
          <p:nvPr/>
        </p:nvSpPr>
        <p:spPr>
          <a:xfrm>
            <a:off x="838199" y="365125"/>
            <a:ext cx="9808675" cy="1325563"/>
          </a:xfrm>
          <a:prstGeom prst="rect">
            <a:avLst/>
          </a:prstGeom>
        </p:spPr>
        <p:txBody>
          <a:bodyPr anchor="b"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283868"/>
                </a:solidFill>
              </a:rPr>
              <a:t>Glossary</a:t>
            </a:r>
          </a:p>
        </p:txBody>
      </p:sp>
      <p:graphicFrame>
        <p:nvGraphicFramePr>
          <p:cNvPr id="2" name="Table 3">
            <a:extLst>
              <a:ext uri="{FF2B5EF4-FFF2-40B4-BE49-F238E27FC236}">
                <a16:creationId xmlns:a16="http://schemas.microsoft.com/office/drawing/2014/main" id="{8FA84E7F-3891-A65B-E46D-CA97E76BB565}"/>
              </a:ext>
            </a:extLst>
          </p:cNvPr>
          <p:cNvGraphicFramePr>
            <a:graphicFrameLocks noGrp="1"/>
          </p:cNvGraphicFramePr>
          <p:nvPr>
            <p:extLst>
              <p:ext uri="{D42A27DB-BD31-4B8C-83A1-F6EECF244321}">
                <p14:modId xmlns:p14="http://schemas.microsoft.com/office/powerpoint/2010/main" val="231117099"/>
              </p:ext>
            </p:extLst>
          </p:nvPr>
        </p:nvGraphicFramePr>
        <p:xfrm>
          <a:off x="838200" y="1976438"/>
          <a:ext cx="8686800" cy="4460240"/>
        </p:xfrm>
        <a:graphic>
          <a:graphicData uri="http://schemas.openxmlformats.org/drawingml/2006/table">
            <a:tbl>
              <a:tblPr firstRow="1" bandRow="1">
                <a:tableStyleId>{5C22544A-7EE6-4342-B048-85BDC9FD1C3A}</a:tableStyleId>
              </a:tblPr>
              <a:tblGrid>
                <a:gridCol w="1967720">
                  <a:extLst>
                    <a:ext uri="{9D8B030D-6E8A-4147-A177-3AD203B41FA5}">
                      <a16:colId xmlns:a16="http://schemas.microsoft.com/office/drawing/2014/main" val="1474348977"/>
                    </a:ext>
                  </a:extLst>
                </a:gridCol>
                <a:gridCol w="6719080">
                  <a:extLst>
                    <a:ext uri="{9D8B030D-6E8A-4147-A177-3AD203B41FA5}">
                      <a16:colId xmlns:a16="http://schemas.microsoft.com/office/drawing/2014/main" val="130994403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solidFill>
                            <a:schemeClr val="tx1"/>
                          </a:solidFill>
                          <a:effectLst/>
                          <a:uLnTx/>
                          <a:uFillTx/>
                          <a:ea typeface="+mn-ea"/>
                          <a:cs typeface="Arial" panose="020B0604020202020204" pitchFamily="34" charset="0"/>
                        </a:rPr>
                        <a:t>Antibiotic</a:t>
                      </a:r>
                    </a:p>
                  </a:txBody>
                  <a:tcPr>
                    <a:lnL w="12700" cmpd="sng">
                      <a:noFill/>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8E5E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solidFill>
                            <a:schemeClr val="tx1"/>
                          </a:solidFill>
                          <a:effectLst/>
                          <a:uLnTx/>
                          <a:uFillTx/>
                          <a:ea typeface="+mn-ea"/>
                          <a:cs typeface="Arial" panose="020B0604020202020204" pitchFamily="34" charset="0"/>
                        </a:rPr>
                        <a:t>A medicine that destroys or slows the growth of bacteria</a:t>
                      </a:r>
                    </a:p>
                  </a:txBody>
                  <a:tcPr>
                    <a:lnL w="19050" cap="flat" cmpd="sng" algn="ctr">
                      <a:noFill/>
                      <a:prstDash val="solid"/>
                      <a:round/>
                      <a:headEnd type="none" w="med" len="med"/>
                      <a:tailEnd type="none" w="med" len="med"/>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8E5E5"/>
                    </a:solidFill>
                  </a:tcPr>
                </a:tc>
                <a:extLst>
                  <a:ext uri="{0D108BD9-81ED-4DB2-BD59-A6C34878D82A}">
                    <a16:rowId xmlns:a16="http://schemas.microsoft.com/office/drawing/2014/main" val="8686455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effectLst/>
                          <a:uLnTx/>
                          <a:uFillTx/>
                          <a:ea typeface="+mn-ea"/>
                          <a:cs typeface="Arial" panose="020B0604020202020204" pitchFamily="34" charset="0"/>
                        </a:rPr>
                        <a:t>Antibiotic resistance</a:t>
                      </a:r>
                    </a:p>
                    <a:p>
                      <a:endParaRPr lang="en-NZ" sz="1600" dirty="0"/>
                    </a:p>
                  </a:txBody>
                  <a:tcPr>
                    <a:lnL w="12700" cmpd="sng">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effectLst/>
                          <a:uLnTx/>
                          <a:uFillTx/>
                          <a:ea typeface="+mn-ea"/>
                          <a:cs typeface="Arial" panose="020B0604020202020204" pitchFamily="34" charset="0"/>
                        </a:rPr>
                        <a:t>When bacteria change in response to the use of antibiotics, making the antibiotic less or not at all effective</a:t>
                      </a:r>
                    </a:p>
                  </a:txBody>
                  <a:tcPr>
                    <a:lnL w="1905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50610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effectLst/>
                          <a:uLnTx/>
                          <a:uFillTx/>
                          <a:ea typeface="+mn-ea"/>
                          <a:cs typeface="Arial" panose="020B0604020202020204" pitchFamily="34" charset="0"/>
                        </a:rPr>
                        <a:t>Antimicrobial</a:t>
                      </a:r>
                      <a:endParaRPr lang="en-NZ" sz="1600" dirty="0"/>
                    </a:p>
                  </a:txBody>
                  <a:tcPr>
                    <a:lnL w="12700" cmpd="sng">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8E5E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effectLst/>
                          <a:uLnTx/>
                          <a:uFillTx/>
                          <a:ea typeface="+mn-ea"/>
                          <a:cs typeface="Arial" panose="020B0604020202020204" pitchFamily="34" charset="0"/>
                        </a:rPr>
                        <a:t>A product that destroys or slows the growth of micro-organisms, including viruses and bacteria</a:t>
                      </a:r>
                    </a:p>
                  </a:txBody>
                  <a:tcPr>
                    <a:lnL w="1905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8E5E5"/>
                    </a:solidFill>
                  </a:tcPr>
                </a:tc>
                <a:extLst>
                  <a:ext uri="{0D108BD9-81ED-4DB2-BD59-A6C34878D82A}">
                    <a16:rowId xmlns:a16="http://schemas.microsoft.com/office/drawing/2014/main" val="851091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effectLst/>
                          <a:uLnTx/>
                          <a:uFillTx/>
                          <a:ea typeface="+mn-ea"/>
                          <a:cs typeface="Arial" panose="020B0604020202020204" pitchFamily="34" charset="0"/>
                        </a:rPr>
                        <a:t>Antimicrobial stewardship</a:t>
                      </a:r>
                      <a:endParaRPr lang="en-NZ" sz="1600" dirty="0"/>
                    </a:p>
                  </a:txBody>
                  <a:tcPr>
                    <a:lnL w="12700" cmpd="sng">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effectLst/>
                          <a:uLnTx/>
                          <a:uFillTx/>
                          <a:ea typeface="+mn-ea"/>
                          <a:cs typeface="Arial" panose="020B0604020202020204" pitchFamily="34" charset="0"/>
                        </a:rPr>
                        <a:t>Improving the use of antimicrobials (including antibiotics) to improve patient outcomes, improve awareness of antimicrobial resistance and reduce the spread of infections caused by multidrug-resistant organisms</a:t>
                      </a:r>
                    </a:p>
                  </a:txBody>
                  <a:tcPr>
                    <a:lnL w="1905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3205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effectLst/>
                          <a:uLnTx/>
                          <a:uFillTx/>
                          <a:ea typeface="+mn-ea"/>
                          <a:cs typeface="Arial" panose="020B0604020202020204" pitchFamily="34" charset="0"/>
                        </a:rPr>
                        <a:t>Infection prevention and control</a:t>
                      </a:r>
                      <a:endParaRPr lang="en-NZ" sz="1600" dirty="0"/>
                    </a:p>
                  </a:txBody>
                  <a:tcPr>
                    <a:lnL w="12700" cmpd="sng">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8E5E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effectLst/>
                          <a:uLnTx/>
                          <a:uFillTx/>
                          <a:ea typeface="+mn-ea"/>
                          <a:cs typeface="Arial" panose="020B0604020202020204" pitchFamily="34" charset="0"/>
                        </a:rPr>
                        <a:t>An area of expertise that aims to prevent or control (limit) the spread of infections in health care facilities and the community</a:t>
                      </a:r>
                    </a:p>
                  </a:txBody>
                  <a:tcPr>
                    <a:lnL w="1905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8E5E5"/>
                    </a:solidFill>
                  </a:tcPr>
                </a:tc>
                <a:extLst>
                  <a:ext uri="{0D108BD9-81ED-4DB2-BD59-A6C34878D82A}">
                    <a16:rowId xmlns:a16="http://schemas.microsoft.com/office/drawing/2014/main" val="30652275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effectLst/>
                          <a:uLnTx/>
                          <a:uFillTx/>
                          <a:ea typeface="+mn-ea"/>
                          <a:cs typeface="Arial" panose="020B0604020202020204" pitchFamily="34" charset="0"/>
                        </a:rPr>
                        <a:t>Multidrug-resistant organisms</a:t>
                      </a:r>
                      <a:endParaRPr lang="en-NZ" sz="1600" dirty="0"/>
                    </a:p>
                  </a:txBody>
                  <a:tcPr>
                    <a:lnL w="12700" cmpd="sng">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effectLst/>
                          <a:uLnTx/>
                          <a:uFillTx/>
                          <a:ea typeface="+mn-ea"/>
                          <a:cs typeface="Arial" panose="020B0604020202020204" pitchFamily="34" charset="0"/>
                        </a:rPr>
                        <a:t>Micro-organisms (mainly bacteria) that have developed resistance to one or more classes of antimicrobial medicines. They are often called ‘superbugs’</a:t>
                      </a:r>
                    </a:p>
                  </a:txBody>
                  <a:tcPr>
                    <a:lnL w="1905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79151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effectLst/>
                          <a:uLnTx/>
                          <a:uFillTx/>
                          <a:ea typeface="+mn-ea"/>
                          <a:cs typeface="Arial" panose="020B0604020202020204" pitchFamily="34" charset="0"/>
                        </a:rPr>
                        <a:t>UTI</a:t>
                      </a:r>
                      <a:endParaRPr lang="en-NZ" sz="1600" dirty="0"/>
                    </a:p>
                  </a:txBody>
                  <a:tcPr>
                    <a:lnL w="12700" cmpd="sng">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8E5E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effectLst/>
                          <a:uLnTx/>
                          <a:uFillTx/>
                          <a:ea typeface="+mn-ea"/>
                          <a:cs typeface="Arial" panose="020B0604020202020204" pitchFamily="34" charset="0"/>
                        </a:rPr>
                        <a:t>An infection in any part of the urinary system: kidneys, bladder, ureters or urethra</a:t>
                      </a:r>
                    </a:p>
                  </a:txBody>
                  <a:tcPr>
                    <a:lnL w="1905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8E5E5"/>
                    </a:solidFill>
                  </a:tcPr>
                </a:tc>
                <a:extLst>
                  <a:ext uri="{0D108BD9-81ED-4DB2-BD59-A6C34878D82A}">
                    <a16:rowId xmlns:a16="http://schemas.microsoft.com/office/drawing/2014/main" val="1590742276"/>
                  </a:ext>
                </a:extLst>
              </a:tr>
              <a:tr h="370840">
                <a:tc>
                  <a:txBody>
                    <a:bodyPr/>
                    <a:lstStyle/>
                    <a:p>
                      <a:endParaRPr lang="en-NZ" dirty="0"/>
                    </a:p>
                  </a:txBody>
                  <a:tcPr>
                    <a:lnL w="12700" cmpd="sng">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NZ" dirty="0"/>
                    </a:p>
                  </a:txBody>
                  <a:tcPr>
                    <a:lnL w="1905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43962779"/>
                  </a:ext>
                </a:extLst>
              </a:tr>
            </a:tbl>
          </a:graphicData>
        </a:graphic>
      </p:graphicFrame>
    </p:spTree>
    <p:extLst>
      <p:ext uri="{BB962C8B-B14F-4D97-AF65-F5344CB8AC3E}">
        <p14:creationId xmlns:p14="http://schemas.microsoft.com/office/powerpoint/2010/main" val="3676637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8D34D-6754-42A8-BDA7-05A50D366B12}"/>
              </a:ext>
            </a:extLst>
          </p:cNvPr>
          <p:cNvSpPr>
            <a:spLocks noGrp="1"/>
          </p:cNvSpPr>
          <p:nvPr>
            <p:ph type="title"/>
          </p:nvPr>
        </p:nvSpPr>
        <p:spPr>
          <a:xfrm>
            <a:off x="819538" y="365125"/>
            <a:ext cx="8658340" cy="1325563"/>
          </a:xfrm>
        </p:spPr>
        <p:txBody>
          <a:bodyPr vert="horz" lIns="91440" tIns="45720" rIns="91440" bIns="45720" rtlCol="0" anchor="b">
            <a:noAutofit/>
          </a:bodyPr>
          <a:lstStyle/>
          <a:p>
            <a:pPr defTabSz="457200" fontAlgn="base">
              <a:spcAft>
                <a:spcPct val="0"/>
              </a:spcAft>
            </a:pPr>
            <a:r>
              <a:rPr lang="en-NZ" dirty="0">
                <a:ea typeface="ＭＳ Ｐゴシック" pitchFamily="-65" charset="-128"/>
                <a:cs typeface="Arial" panose="020B0604020202020204" pitchFamily="34" charset="0"/>
              </a:rPr>
              <a:t>Implementation – engagement and buy-in</a:t>
            </a:r>
          </a:p>
        </p:txBody>
      </p:sp>
      <p:sp>
        <p:nvSpPr>
          <p:cNvPr id="3" name="TextBox 2">
            <a:extLst>
              <a:ext uri="{FF2B5EF4-FFF2-40B4-BE49-F238E27FC236}">
                <a16:creationId xmlns:a16="http://schemas.microsoft.com/office/drawing/2014/main" id="{BB0E062A-5FE8-6E28-9DAA-63F2705D4044}"/>
              </a:ext>
            </a:extLst>
          </p:cNvPr>
          <p:cNvSpPr txBox="1"/>
          <p:nvPr/>
        </p:nvSpPr>
        <p:spPr>
          <a:xfrm>
            <a:off x="863102" y="1851072"/>
            <a:ext cx="10233551" cy="461665"/>
          </a:xfrm>
          <a:prstGeom prst="rect">
            <a:avLst/>
          </a:prstGeom>
          <a:noFill/>
        </p:spPr>
        <p:txBody>
          <a:bodyPr wrap="square" rtlCol="0">
            <a:spAutoFit/>
          </a:bodyPr>
          <a:lstStyle/>
          <a:p>
            <a:r>
              <a:rPr lang="en-NZ" sz="2400" b="1" dirty="0"/>
              <a:t>Steps for successful implementation of interventions</a:t>
            </a:r>
          </a:p>
        </p:txBody>
      </p:sp>
      <p:sp>
        <p:nvSpPr>
          <p:cNvPr id="4" name="TextBox 3">
            <a:extLst>
              <a:ext uri="{FF2B5EF4-FFF2-40B4-BE49-F238E27FC236}">
                <a16:creationId xmlns:a16="http://schemas.microsoft.com/office/drawing/2014/main" id="{7950BB26-EF20-162D-300D-6F7B0A64E939}"/>
              </a:ext>
            </a:extLst>
          </p:cNvPr>
          <p:cNvSpPr txBox="1"/>
          <p:nvPr/>
        </p:nvSpPr>
        <p:spPr>
          <a:xfrm>
            <a:off x="840242" y="2339940"/>
            <a:ext cx="7623594" cy="1382943"/>
          </a:xfrm>
          <a:prstGeom prst="rect">
            <a:avLst/>
          </a:prstGeom>
          <a:noFill/>
        </p:spPr>
        <p:txBody>
          <a:bodyPr wrap="square" rtlCol="0">
            <a:spAutoFit/>
          </a:bodyPr>
          <a:lstStyle/>
          <a:p>
            <a:r>
              <a:rPr lang="en-NZ" sz="2400" dirty="0"/>
              <a:t>Create team:</a:t>
            </a:r>
          </a:p>
          <a:p>
            <a:pPr marL="228600" indent="-228600">
              <a:lnSpc>
                <a:spcPct val="114000"/>
              </a:lnSpc>
              <a:spcAft>
                <a:spcPts val="600"/>
              </a:spcAft>
              <a:buClr>
                <a:srgbClr val="7030A0"/>
              </a:buClr>
              <a:buFont typeface="Arial" panose="020B0604020202020204" pitchFamily="34" charset="0"/>
              <a:buChar char="•"/>
            </a:pPr>
            <a:r>
              <a:rPr lang="en-NZ" sz="2400" dirty="0"/>
              <a:t>identify project champion/lead</a:t>
            </a:r>
          </a:p>
          <a:p>
            <a:pPr marL="228600" indent="-228600">
              <a:lnSpc>
                <a:spcPct val="114000"/>
              </a:lnSpc>
              <a:spcAft>
                <a:spcPts val="600"/>
              </a:spcAft>
              <a:buClr>
                <a:srgbClr val="7030A0"/>
              </a:buClr>
              <a:buFont typeface="Arial" panose="020B0604020202020204" pitchFamily="34" charset="0"/>
              <a:buChar char="•"/>
            </a:pPr>
            <a:r>
              <a:rPr lang="en-NZ" sz="2400" dirty="0"/>
              <a:t>identify/create project team.</a:t>
            </a:r>
          </a:p>
        </p:txBody>
      </p:sp>
    </p:spTree>
    <p:extLst>
      <p:ext uri="{BB962C8B-B14F-4D97-AF65-F5344CB8AC3E}">
        <p14:creationId xmlns:p14="http://schemas.microsoft.com/office/powerpoint/2010/main" val="2791928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8D34D-6754-42A8-BDA7-05A50D366B12}"/>
              </a:ext>
            </a:extLst>
          </p:cNvPr>
          <p:cNvSpPr>
            <a:spLocks noGrp="1"/>
          </p:cNvSpPr>
          <p:nvPr>
            <p:ph type="title"/>
          </p:nvPr>
        </p:nvSpPr>
        <p:spPr>
          <a:xfrm>
            <a:off x="819538" y="365125"/>
            <a:ext cx="8658340" cy="1325563"/>
          </a:xfrm>
        </p:spPr>
        <p:txBody>
          <a:bodyPr vert="horz" lIns="91440" tIns="45720" rIns="91440" bIns="45720" rtlCol="0" anchor="b">
            <a:noAutofit/>
          </a:bodyPr>
          <a:lstStyle/>
          <a:p>
            <a:pPr defTabSz="457200" fontAlgn="base">
              <a:spcAft>
                <a:spcPct val="0"/>
              </a:spcAft>
            </a:pPr>
            <a:r>
              <a:rPr lang="en-NZ" dirty="0">
                <a:ea typeface="ＭＳ Ｐゴシック" pitchFamily="-65" charset="-128"/>
                <a:cs typeface="Arial" panose="020B0604020202020204" pitchFamily="34" charset="0"/>
              </a:rPr>
              <a:t>Implementation – engagement and buy-in</a:t>
            </a:r>
          </a:p>
        </p:txBody>
      </p:sp>
      <p:sp>
        <p:nvSpPr>
          <p:cNvPr id="4" name="TextBox 3">
            <a:extLst>
              <a:ext uri="{FF2B5EF4-FFF2-40B4-BE49-F238E27FC236}">
                <a16:creationId xmlns:a16="http://schemas.microsoft.com/office/drawing/2014/main" id="{7950BB26-EF20-162D-300D-6F7B0A64E939}"/>
              </a:ext>
            </a:extLst>
          </p:cNvPr>
          <p:cNvSpPr txBox="1"/>
          <p:nvPr/>
        </p:nvSpPr>
        <p:spPr>
          <a:xfrm>
            <a:off x="844052" y="2335096"/>
            <a:ext cx="7623594" cy="2352567"/>
          </a:xfrm>
          <a:prstGeom prst="rect">
            <a:avLst/>
          </a:prstGeom>
          <a:noFill/>
        </p:spPr>
        <p:txBody>
          <a:bodyPr wrap="square" rtlCol="0">
            <a:spAutoFit/>
          </a:bodyPr>
          <a:lstStyle/>
          <a:p>
            <a:r>
              <a:rPr lang="en-NZ" sz="2400" dirty="0"/>
              <a:t>Create buy-in:</a:t>
            </a:r>
          </a:p>
          <a:p>
            <a:pPr marL="228600" indent="-228600">
              <a:lnSpc>
                <a:spcPct val="114000"/>
              </a:lnSpc>
              <a:spcAft>
                <a:spcPts val="600"/>
              </a:spcAft>
              <a:buClr>
                <a:srgbClr val="7030A0"/>
              </a:buClr>
              <a:buFont typeface="Arial" panose="020B0604020202020204" pitchFamily="34" charset="0"/>
              <a:buChar char="•"/>
            </a:pPr>
            <a:r>
              <a:rPr lang="en-NZ" sz="2400" dirty="0"/>
              <a:t>identify stakeholders</a:t>
            </a:r>
          </a:p>
          <a:p>
            <a:pPr marL="228600" indent="-228600">
              <a:lnSpc>
                <a:spcPct val="114000"/>
              </a:lnSpc>
              <a:spcAft>
                <a:spcPts val="600"/>
              </a:spcAft>
              <a:buClr>
                <a:srgbClr val="7030A0"/>
              </a:buClr>
              <a:buFont typeface="Arial" panose="020B0604020202020204" pitchFamily="34" charset="0"/>
              <a:buChar char="•"/>
            </a:pPr>
            <a:r>
              <a:rPr lang="en-NZ" sz="2400" dirty="0"/>
              <a:t>share project details with stakeholders to generate buy-in</a:t>
            </a:r>
          </a:p>
          <a:p>
            <a:pPr marL="228600" indent="-228600">
              <a:lnSpc>
                <a:spcPct val="114000"/>
              </a:lnSpc>
              <a:spcAft>
                <a:spcPts val="600"/>
              </a:spcAft>
              <a:buClr>
                <a:srgbClr val="7030A0"/>
              </a:buClr>
              <a:buFont typeface="Arial" panose="020B0604020202020204" pitchFamily="34" charset="0"/>
              <a:buChar char="•"/>
            </a:pPr>
            <a:r>
              <a:rPr lang="en-NZ" sz="2400" dirty="0"/>
              <a:t>share project information with staff and residents</a:t>
            </a:r>
          </a:p>
          <a:p>
            <a:pPr marL="228600" indent="-228600">
              <a:lnSpc>
                <a:spcPct val="114000"/>
              </a:lnSpc>
              <a:spcAft>
                <a:spcPts val="600"/>
              </a:spcAft>
              <a:buClr>
                <a:srgbClr val="7030A0"/>
              </a:buClr>
              <a:buFont typeface="Arial" panose="020B0604020202020204" pitchFamily="34" charset="0"/>
              <a:buChar char="•"/>
            </a:pPr>
            <a:r>
              <a:rPr lang="en-NZ" sz="2400" dirty="0"/>
              <a:t>communicate with prescriber and share materials.</a:t>
            </a:r>
          </a:p>
        </p:txBody>
      </p:sp>
      <p:sp>
        <p:nvSpPr>
          <p:cNvPr id="3" name="TextBox 2">
            <a:extLst>
              <a:ext uri="{FF2B5EF4-FFF2-40B4-BE49-F238E27FC236}">
                <a16:creationId xmlns:a16="http://schemas.microsoft.com/office/drawing/2014/main" id="{E8EEA0CA-213B-9947-8DD4-AEE4604698CF}"/>
              </a:ext>
            </a:extLst>
          </p:cNvPr>
          <p:cNvSpPr txBox="1"/>
          <p:nvPr/>
        </p:nvSpPr>
        <p:spPr>
          <a:xfrm>
            <a:off x="863102" y="1851072"/>
            <a:ext cx="10233551" cy="461665"/>
          </a:xfrm>
          <a:prstGeom prst="rect">
            <a:avLst/>
          </a:prstGeom>
          <a:noFill/>
        </p:spPr>
        <p:txBody>
          <a:bodyPr wrap="square" rtlCol="0">
            <a:spAutoFit/>
          </a:bodyPr>
          <a:lstStyle/>
          <a:p>
            <a:r>
              <a:rPr lang="en-NZ" sz="2400" b="1" dirty="0"/>
              <a:t>Steps for successful implementation of interventions</a:t>
            </a:r>
          </a:p>
        </p:txBody>
      </p:sp>
    </p:spTree>
    <p:extLst>
      <p:ext uri="{BB962C8B-B14F-4D97-AF65-F5344CB8AC3E}">
        <p14:creationId xmlns:p14="http://schemas.microsoft.com/office/powerpoint/2010/main" val="648334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8D34D-6754-42A8-BDA7-05A50D366B12}"/>
              </a:ext>
            </a:extLst>
          </p:cNvPr>
          <p:cNvSpPr>
            <a:spLocks noGrp="1"/>
          </p:cNvSpPr>
          <p:nvPr>
            <p:ph type="title"/>
          </p:nvPr>
        </p:nvSpPr>
        <p:spPr>
          <a:xfrm>
            <a:off x="819538" y="365125"/>
            <a:ext cx="8658340" cy="1325563"/>
          </a:xfrm>
        </p:spPr>
        <p:txBody>
          <a:bodyPr vert="horz" lIns="91440" tIns="45720" rIns="91440" bIns="45720" rtlCol="0" anchor="b">
            <a:noAutofit/>
          </a:bodyPr>
          <a:lstStyle/>
          <a:p>
            <a:pPr defTabSz="457200" fontAlgn="base">
              <a:spcAft>
                <a:spcPct val="0"/>
              </a:spcAft>
            </a:pPr>
            <a:r>
              <a:rPr lang="en-NZ" dirty="0">
                <a:ea typeface="ＭＳ Ｐゴシック" pitchFamily="-65" charset="-128"/>
                <a:cs typeface="Arial" panose="020B0604020202020204" pitchFamily="34" charset="0"/>
              </a:rPr>
              <a:t>Implementation – engagement and buy-in</a:t>
            </a:r>
          </a:p>
        </p:txBody>
      </p:sp>
      <p:sp>
        <p:nvSpPr>
          <p:cNvPr id="4" name="TextBox 3">
            <a:extLst>
              <a:ext uri="{FF2B5EF4-FFF2-40B4-BE49-F238E27FC236}">
                <a16:creationId xmlns:a16="http://schemas.microsoft.com/office/drawing/2014/main" id="{7950BB26-EF20-162D-300D-6F7B0A64E939}"/>
              </a:ext>
            </a:extLst>
          </p:cNvPr>
          <p:cNvSpPr txBox="1"/>
          <p:nvPr/>
        </p:nvSpPr>
        <p:spPr>
          <a:xfrm>
            <a:off x="863101" y="2335096"/>
            <a:ext cx="8047633" cy="1356653"/>
          </a:xfrm>
          <a:prstGeom prst="rect">
            <a:avLst/>
          </a:prstGeom>
          <a:noFill/>
        </p:spPr>
        <p:txBody>
          <a:bodyPr wrap="square" rtlCol="0">
            <a:spAutoFit/>
          </a:bodyPr>
          <a:lstStyle/>
          <a:p>
            <a:r>
              <a:rPr lang="en-NZ" sz="2400" dirty="0"/>
              <a:t>Agree on process:</a:t>
            </a:r>
          </a:p>
          <a:p>
            <a:pPr marL="228600" indent="-228600">
              <a:lnSpc>
                <a:spcPct val="114000"/>
              </a:lnSpc>
              <a:spcAft>
                <a:spcPts val="600"/>
              </a:spcAft>
              <a:buClr>
                <a:srgbClr val="7030A0"/>
              </a:buClr>
              <a:buFont typeface="Arial" panose="020B0604020202020204" pitchFamily="34" charset="0"/>
              <a:buChar char="•"/>
            </a:pPr>
            <a:r>
              <a:rPr lang="en-NZ" sz="2400" dirty="0"/>
              <a:t>discuss the decision-support tool with prescriber</a:t>
            </a:r>
          </a:p>
          <a:p>
            <a:pPr marL="228600" indent="-228600">
              <a:lnSpc>
                <a:spcPct val="114000"/>
              </a:lnSpc>
              <a:spcAft>
                <a:spcPts val="600"/>
              </a:spcAft>
              <a:buClr>
                <a:srgbClr val="7030A0"/>
              </a:buClr>
              <a:buFont typeface="Arial" panose="020B0604020202020204" pitchFamily="34" charset="0"/>
              <a:buChar char="•"/>
            </a:pPr>
            <a:r>
              <a:rPr lang="en-NZ" sz="2400" dirty="0"/>
              <a:t>agree on the process of communication and documentation.</a:t>
            </a:r>
          </a:p>
        </p:txBody>
      </p:sp>
      <p:sp>
        <p:nvSpPr>
          <p:cNvPr id="3" name="TextBox 2">
            <a:extLst>
              <a:ext uri="{FF2B5EF4-FFF2-40B4-BE49-F238E27FC236}">
                <a16:creationId xmlns:a16="http://schemas.microsoft.com/office/drawing/2014/main" id="{AA770249-F1C0-97A7-9219-CDAE69C879AA}"/>
              </a:ext>
            </a:extLst>
          </p:cNvPr>
          <p:cNvSpPr txBox="1"/>
          <p:nvPr/>
        </p:nvSpPr>
        <p:spPr>
          <a:xfrm>
            <a:off x="863102" y="1851072"/>
            <a:ext cx="10233551" cy="461665"/>
          </a:xfrm>
          <a:prstGeom prst="rect">
            <a:avLst/>
          </a:prstGeom>
          <a:noFill/>
        </p:spPr>
        <p:txBody>
          <a:bodyPr wrap="square" rtlCol="0">
            <a:spAutoFit/>
          </a:bodyPr>
          <a:lstStyle/>
          <a:p>
            <a:r>
              <a:rPr lang="en-NZ" sz="2400" b="1" dirty="0"/>
              <a:t>Steps for successful implementation of interventions</a:t>
            </a:r>
          </a:p>
        </p:txBody>
      </p:sp>
    </p:spTree>
    <p:extLst>
      <p:ext uri="{BB962C8B-B14F-4D97-AF65-F5344CB8AC3E}">
        <p14:creationId xmlns:p14="http://schemas.microsoft.com/office/powerpoint/2010/main" val="106323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3184129B-39F2-41B6-812F-9F18AEA7E29F}"/>
              </a:ext>
            </a:extLst>
          </p:cNvPr>
          <p:cNvSpPr>
            <a:spLocks noGrp="1"/>
          </p:cNvSpPr>
          <p:nvPr>
            <p:ph type="title"/>
          </p:nvPr>
        </p:nvSpPr>
        <p:spPr>
          <a:xfrm>
            <a:off x="819149" y="365125"/>
            <a:ext cx="9582149" cy="1325563"/>
          </a:xfrm>
        </p:spPr>
        <p:txBody>
          <a:bodyPr vert="horz" lIns="91440" tIns="45720" rIns="91440" bIns="45720" rtlCol="0" anchor="b">
            <a:normAutofit/>
          </a:bodyPr>
          <a:lstStyle/>
          <a:p>
            <a:pPr defTabSz="457200" fontAlgn="base">
              <a:spcAft>
                <a:spcPct val="0"/>
              </a:spcAft>
            </a:pPr>
            <a:r>
              <a:rPr lang="en-NZ" sz="3600" dirty="0">
                <a:ea typeface="ＭＳ Ｐゴシック" pitchFamily="-65" charset="-128"/>
                <a:cs typeface="Arial" panose="020B0604020202020204" pitchFamily="34" charset="0"/>
              </a:rPr>
              <a:t>Implementation – prepare and establish baselines</a:t>
            </a:r>
          </a:p>
        </p:txBody>
      </p:sp>
      <p:sp>
        <p:nvSpPr>
          <p:cNvPr id="2" name="TextBox 1">
            <a:extLst>
              <a:ext uri="{FF2B5EF4-FFF2-40B4-BE49-F238E27FC236}">
                <a16:creationId xmlns:a16="http://schemas.microsoft.com/office/drawing/2014/main" id="{7BBDAF32-0EE5-B272-270F-4B3CD8F50957}"/>
              </a:ext>
            </a:extLst>
          </p:cNvPr>
          <p:cNvSpPr txBox="1"/>
          <p:nvPr/>
        </p:nvSpPr>
        <p:spPr>
          <a:xfrm>
            <a:off x="863102" y="2335096"/>
            <a:ext cx="7623594" cy="3194592"/>
          </a:xfrm>
          <a:prstGeom prst="rect">
            <a:avLst/>
          </a:prstGeom>
          <a:noFill/>
        </p:spPr>
        <p:txBody>
          <a:bodyPr wrap="square" rtlCol="0">
            <a:spAutoFit/>
          </a:bodyPr>
          <a:lstStyle/>
          <a:p>
            <a:r>
              <a:rPr lang="en-NZ" sz="2400" dirty="0"/>
              <a:t>Measurement:</a:t>
            </a:r>
          </a:p>
          <a:p>
            <a:pPr marL="228600" indent="-228600">
              <a:lnSpc>
                <a:spcPct val="114000"/>
              </a:lnSpc>
              <a:spcAft>
                <a:spcPts val="600"/>
              </a:spcAft>
              <a:buClr>
                <a:srgbClr val="7030A0"/>
              </a:buClr>
              <a:buFont typeface="Arial" panose="020B0604020202020204" pitchFamily="34" charset="0"/>
              <a:buChar char="•"/>
            </a:pPr>
            <a:r>
              <a:rPr lang="en-NZ" sz="2400" dirty="0"/>
              <a:t>use the data collection template or existing resident management system to collect data related to outcome, process and balancing measures</a:t>
            </a:r>
          </a:p>
          <a:p>
            <a:pPr marL="228600" indent="-228600">
              <a:lnSpc>
                <a:spcPct val="114000"/>
              </a:lnSpc>
              <a:spcAft>
                <a:spcPts val="600"/>
              </a:spcAft>
              <a:buClr>
                <a:srgbClr val="7030A0"/>
              </a:buClr>
              <a:buFont typeface="Arial" panose="020B0604020202020204" pitchFamily="34" charset="0"/>
              <a:buChar char="•"/>
            </a:pPr>
            <a:r>
              <a:rPr lang="en-NZ" sz="2400" dirty="0"/>
              <a:t>establish baseline</a:t>
            </a:r>
          </a:p>
          <a:p>
            <a:pPr marL="228600" indent="-228600">
              <a:lnSpc>
                <a:spcPct val="114000"/>
              </a:lnSpc>
              <a:spcAft>
                <a:spcPts val="600"/>
              </a:spcAft>
              <a:buClr>
                <a:srgbClr val="7030A0"/>
              </a:buClr>
              <a:buFont typeface="Arial" panose="020B0604020202020204" pitchFamily="34" charset="0"/>
              <a:buChar char="•"/>
            </a:pPr>
            <a:r>
              <a:rPr lang="en-NZ" sz="2400" dirty="0"/>
              <a:t>agree on an ongoing data collection plan</a:t>
            </a:r>
          </a:p>
          <a:p>
            <a:pPr marL="228600" indent="-228600">
              <a:lnSpc>
                <a:spcPct val="114000"/>
              </a:lnSpc>
              <a:spcAft>
                <a:spcPts val="600"/>
              </a:spcAft>
              <a:buClr>
                <a:srgbClr val="7030A0"/>
              </a:buClr>
              <a:buFont typeface="Arial" panose="020B0604020202020204" pitchFamily="34" charset="0"/>
              <a:buChar char="•"/>
            </a:pPr>
            <a:r>
              <a:rPr lang="en-NZ" sz="2400" dirty="0"/>
              <a:t>agree on the format and frequency of data reporting.</a:t>
            </a:r>
          </a:p>
        </p:txBody>
      </p:sp>
      <p:sp>
        <p:nvSpPr>
          <p:cNvPr id="3" name="TextBox 2">
            <a:extLst>
              <a:ext uri="{FF2B5EF4-FFF2-40B4-BE49-F238E27FC236}">
                <a16:creationId xmlns:a16="http://schemas.microsoft.com/office/drawing/2014/main" id="{A4560E91-1E50-4033-11E1-5E1B00290C51}"/>
              </a:ext>
            </a:extLst>
          </p:cNvPr>
          <p:cNvSpPr txBox="1"/>
          <p:nvPr/>
        </p:nvSpPr>
        <p:spPr>
          <a:xfrm>
            <a:off x="863102" y="1851072"/>
            <a:ext cx="10233551" cy="461665"/>
          </a:xfrm>
          <a:prstGeom prst="rect">
            <a:avLst/>
          </a:prstGeom>
          <a:noFill/>
        </p:spPr>
        <p:txBody>
          <a:bodyPr wrap="square" rtlCol="0">
            <a:spAutoFit/>
          </a:bodyPr>
          <a:lstStyle/>
          <a:p>
            <a:r>
              <a:rPr lang="en-NZ" sz="2400" b="1" dirty="0"/>
              <a:t>Steps for successful implementation of interventions</a:t>
            </a:r>
          </a:p>
        </p:txBody>
      </p:sp>
    </p:spTree>
    <p:extLst>
      <p:ext uri="{BB962C8B-B14F-4D97-AF65-F5344CB8AC3E}">
        <p14:creationId xmlns:p14="http://schemas.microsoft.com/office/powerpoint/2010/main" val="485724254"/>
      </p:ext>
    </p:extLst>
  </p:cSld>
  <p:clrMapOvr>
    <a:masterClrMapping/>
  </p:clrMapOvr>
</p:sld>
</file>

<file path=ppt/theme/theme1.xml><?xml version="1.0" encoding="utf-8"?>
<a:theme xmlns:a="http://schemas.openxmlformats.org/drawingml/2006/main" name="HQSC Light Theme">
  <a:themeElements>
    <a:clrScheme name="HQSC SOI">
      <a:dk1>
        <a:srgbClr val="121212"/>
      </a:dk1>
      <a:lt1>
        <a:srgbClr val="FFFFFF"/>
      </a:lt1>
      <a:dk2>
        <a:srgbClr val="283868"/>
      </a:dk2>
      <a:lt2>
        <a:srgbClr val="E8E5E5"/>
      </a:lt2>
      <a:accent1>
        <a:srgbClr val="107383"/>
      </a:accent1>
      <a:accent2>
        <a:srgbClr val="37B0A8"/>
      </a:accent2>
      <a:accent3>
        <a:srgbClr val="E9493B"/>
      </a:accent3>
      <a:accent4>
        <a:srgbClr val="904181"/>
      </a:accent4>
      <a:accent5>
        <a:srgbClr val="BB7CB3"/>
      </a:accent5>
      <a:accent6>
        <a:srgbClr val="AB7969"/>
      </a:accent6>
      <a:hlink>
        <a:srgbClr val="283868"/>
      </a:hlink>
      <a:folHlink>
        <a:srgbClr val="90418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qsc_powerpoint_v02_final.pptx" id="{FA824106-4BBE-44A9-A6CA-1DC411E3D432}" vid="{BE810754-D920-40D5-9A1E-2492791B93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HQSC SOI">
    <a:dk1>
      <a:srgbClr val="121212"/>
    </a:dk1>
    <a:lt1>
      <a:srgbClr val="FFFFFF"/>
    </a:lt1>
    <a:dk2>
      <a:srgbClr val="283868"/>
    </a:dk2>
    <a:lt2>
      <a:srgbClr val="E8E5E5"/>
    </a:lt2>
    <a:accent1>
      <a:srgbClr val="107383"/>
    </a:accent1>
    <a:accent2>
      <a:srgbClr val="37B0A8"/>
    </a:accent2>
    <a:accent3>
      <a:srgbClr val="E9493B"/>
    </a:accent3>
    <a:accent4>
      <a:srgbClr val="904181"/>
    </a:accent4>
    <a:accent5>
      <a:srgbClr val="BB7CB3"/>
    </a:accent5>
    <a:accent6>
      <a:srgbClr val="AB7969"/>
    </a:accent6>
    <a:hlink>
      <a:srgbClr val="283868"/>
    </a:hlink>
    <a:folHlink>
      <a:srgbClr val="90418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ef9904b-9bca-4a1b-aca3-78dad2044d15">
      <UserInfo>
        <DisplayName>Prem Kumar</DisplayName>
        <AccountId>9</AccountId>
        <AccountType/>
      </UserInfo>
      <UserInfo>
        <DisplayName>Nikki Grae</DisplayName>
        <AccountId>40</AccountId>
        <AccountType/>
      </UserInfo>
      <UserInfo>
        <DisplayName>Corry Joseph</DisplayName>
        <AccountId>51</AccountId>
        <AccountType/>
      </UserInfo>
    </SharedWithUsers>
    <lcf76f155ced4ddcb4097134ff3c332f xmlns="7195f19f-1c08-4647-b11c-ef8ab36169e7">
      <Terms xmlns="http://schemas.microsoft.com/office/infopath/2007/PartnerControls"/>
    </lcf76f155ced4ddcb4097134ff3c332f>
    <TaxCatchAll xmlns="bef9904b-9bca-4a1b-aca3-78dad2044d15" xsi:nil="true"/>
  </documentManagement>
</p:properties>
</file>

<file path=customXml/item2.xml><?xml version="1.0" encoding="utf-8"?>
<?mso-contentType ?>
<SharedContentType xmlns="Microsoft.SharePoint.Taxonomy.ContentTypeSync" SourceId="5f067919-d045-4b34-bd75-563914e94517" ContentTypeId="0x010100464BB556B3337A48846236E9064FB9CC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MS document" ma:contentTypeID="0x010100464BB556B3337A48846236E9064FB9CC010016069D414DDC6B4999640F73160C6405" ma:contentTypeVersion="36" ma:contentTypeDescription="Use this content type to classify and store documents on HQSC DMS website" ma:contentTypeScope="" ma:versionID="5cc2ff221856bf72141df28c1076a1c4">
  <xsd:schema xmlns:xsd="http://www.w3.org/2001/XMLSchema" xmlns:xs="http://www.w3.org/2001/XMLSchema" xmlns:p="http://schemas.microsoft.com/office/2006/metadata/properties" xmlns:ns3="7195f19f-1c08-4647-b11c-ef8ab36169e7" xmlns:ns4="bef9904b-9bca-4a1b-aca3-78dad2044d15" targetNamespace="http://schemas.microsoft.com/office/2006/metadata/properties" ma:root="true" ma:fieldsID="aaf4674d5de20e2d0b44cf5203b726a0" ns3:_="" ns4:_="">
    <xsd:import namespace="7195f19f-1c08-4647-b11c-ef8ab36169e7"/>
    <xsd:import namespace="bef9904b-9bca-4a1b-aca3-78dad2044d1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95f19f-1c08-4647-b11c-ef8ab36169e7"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f067919-d045-4b34-bd75-563914e9451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ef9904b-9bca-4a1b-aca3-78dad2044d1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24db9ff5-9934-4329-8878-4e2d029385bb}" ma:internalName="TaxCatchAll" ma:showField="CatchAllData" ma:web="bef9904b-9bca-4a1b-aca3-78dad2044d1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0EE043-96BC-4253-9A04-E8380C87741B}">
  <ds:schemaRefs>
    <ds:schemaRef ds:uri="http://purl.org/dc/dcmitype/"/>
    <ds:schemaRef ds:uri="http://schemas.microsoft.com/office/2006/metadata/properties"/>
    <ds:schemaRef ds:uri="http://schemas.microsoft.com/office/infopath/2007/PartnerControls"/>
    <ds:schemaRef ds:uri="http://schemas.microsoft.com/office/2006/documentManagement/types"/>
    <ds:schemaRef ds:uri="7195f19f-1c08-4647-b11c-ef8ab36169e7"/>
    <ds:schemaRef ds:uri="http://purl.org/dc/terms/"/>
    <ds:schemaRef ds:uri="bef9904b-9bca-4a1b-aca3-78dad2044d15"/>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39564523-1851-42DA-8BDF-7B62B65E01D9}">
  <ds:schemaRefs>
    <ds:schemaRef ds:uri="Microsoft.SharePoint.Taxonomy.ContentTypeSync"/>
  </ds:schemaRefs>
</ds:datastoreItem>
</file>

<file path=customXml/itemProps3.xml><?xml version="1.0" encoding="utf-8"?>
<ds:datastoreItem xmlns:ds="http://schemas.openxmlformats.org/officeDocument/2006/customXml" ds:itemID="{08B7FE58-0BED-4E4B-B2FF-BD5020742AA9}">
  <ds:schemaRefs>
    <ds:schemaRef ds:uri="http://schemas.microsoft.com/sharepoint/v3/contenttype/forms"/>
  </ds:schemaRefs>
</ds:datastoreItem>
</file>

<file path=customXml/itemProps4.xml><?xml version="1.0" encoding="utf-8"?>
<ds:datastoreItem xmlns:ds="http://schemas.openxmlformats.org/officeDocument/2006/customXml" ds:itemID="{86BF4F8E-D5AE-466B-893D-800116C32B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95f19f-1c08-4647-b11c-ef8ab36169e7"/>
    <ds:schemaRef ds:uri="bef9904b-9bca-4a1b-aca3-78dad2044d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43332</TotalTime>
  <Words>3622</Words>
  <Application>Microsoft Office PowerPoint</Application>
  <PresentationFormat>Widescreen</PresentationFormat>
  <Paragraphs>355</Paragraphs>
  <Slides>50</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Calibri Light</vt:lpstr>
      <vt:lpstr>Courier New</vt:lpstr>
      <vt:lpstr>HQSC Light Theme</vt:lpstr>
      <vt:lpstr>PowerPoint Presentation</vt:lpstr>
      <vt:lpstr>Agenda</vt:lpstr>
      <vt:lpstr>Health Quality &amp; Safety Commission</vt:lpstr>
      <vt:lpstr>Project objectives</vt:lpstr>
      <vt:lpstr>Antibiotic UTI project: How-to guide</vt:lpstr>
      <vt:lpstr>Implementation – engagement and buy-in</vt:lpstr>
      <vt:lpstr>Implementation – engagement and buy-in</vt:lpstr>
      <vt:lpstr>Implementation – engagement and buy-in</vt:lpstr>
      <vt:lpstr>Implementation – prepare and establish baselines</vt:lpstr>
      <vt:lpstr>Implementation – prepare and establish baselines</vt:lpstr>
      <vt:lpstr>Module one</vt:lpstr>
      <vt:lpstr>Antibiotics are not harmless</vt:lpstr>
      <vt:lpstr>AMR</vt:lpstr>
      <vt:lpstr>PowerPoint Presentation</vt:lpstr>
      <vt:lpstr>PowerPoint Presentation</vt:lpstr>
      <vt:lpstr>The size of the problem</vt:lpstr>
      <vt:lpstr>PowerPoint Presentation</vt:lpstr>
      <vt:lpstr>PowerPoint Presentation</vt:lpstr>
      <vt:lpstr>Module two</vt:lpstr>
      <vt:lpstr>Decision-support tool</vt:lpstr>
      <vt:lpstr>Decision-support tool</vt:lpstr>
      <vt:lpstr>PowerPoint Presentation</vt:lpstr>
      <vt:lpstr>How to use it</vt:lpstr>
      <vt:lpstr>UTI symptoms</vt:lpstr>
      <vt:lpstr>Non-specific urinary symptoms</vt:lpstr>
      <vt:lpstr>Non-specific general signs and symptoms of deterioration</vt:lpstr>
      <vt:lpstr>Residents with dementia or unable to communicate</vt:lpstr>
      <vt:lpstr>Residents with dementia or unable to communicate</vt:lpstr>
      <vt:lpstr>Situation, background, assessment, recommendation (SBAR)</vt:lpstr>
      <vt:lpstr>Module three</vt:lpstr>
      <vt:lpstr>PowerPoint Presentation</vt:lpstr>
      <vt:lpstr>PowerPoint Presentation</vt:lpstr>
      <vt:lpstr>Use of dipsticks</vt:lpstr>
      <vt:lpstr>Module four</vt:lpstr>
      <vt:lpstr>Collecting urine samples</vt:lpstr>
      <vt:lpstr>Reading and responding to the laboratory report</vt:lpstr>
      <vt:lpstr>Reading and responding to the laboratory report</vt:lpstr>
      <vt:lpstr>Module five</vt:lpstr>
      <vt:lpstr>Risk factors for UTI</vt:lpstr>
      <vt:lpstr>Preventing UTI</vt:lpstr>
      <vt:lpstr>Preventing UTI</vt:lpstr>
      <vt:lpstr>Module six</vt:lpstr>
      <vt:lpstr>Process surveillance</vt:lpstr>
      <vt:lpstr>Key messages</vt:lpstr>
      <vt:lpstr>Sustaining improvement</vt:lpstr>
      <vt:lpstr>References</vt:lpstr>
      <vt:lpstr>References (cont.)</vt:lpstr>
      <vt:lpstr>References (cont.)</vt:lpstr>
      <vt:lpstr>References (cont.)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Witheford</dc:creator>
  <cp:lastModifiedBy>Falyn Cranston</cp:lastModifiedBy>
  <cp:revision>111</cp:revision>
  <cp:lastPrinted>2022-09-06T23:06:24Z</cp:lastPrinted>
  <dcterms:created xsi:type="dcterms:W3CDTF">2021-01-24T21:30:57Z</dcterms:created>
  <dcterms:modified xsi:type="dcterms:W3CDTF">2023-02-22T20:56:35Z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0x010100464BB556B3337A48846236E9064FB9CC010016069D414DDC6B4999640F73160C6405</vt:lpwstr>
  </property>
  <property fmtid="{D5CDD505-2E9C-101B-9397-08002B2CF9AE}" pid="3" name="MediaServiceImageTags">
    <vt:lpwstr/>
  </property>
</Properties>
</file>