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A_FA68A08.xml" ContentType="application/vnd.ms-powerpoint.comments+xml"/>
  <Override PartName="/ppt/notesSlides/notesSlide4.xml" ContentType="application/vnd.openxmlformats-officedocument.presentationml.notesSlide+xml"/>
  <Override PartName="/ppt/comments/modernComment_10B_CABDB533.xml" ContentType="application/vnd.ms-powerpoint.comments+xml"/>
  <Override PartName="/ppt/notesSlides/notesSlide5.xml" ContentType="application/vnd.openxmlformats-officedocument.presentationml.notesSlide+xml"/>
  <Override PartName="/ppt/comments/modernComment_10C_9A857384.xml" ContentType="application/vnd.ms-powerpoint.comments+xml"/>
  <Override PartName="/ppt/notesSlides/notesSlide6.xml" ContentType="application/vnd.openxmlformats-officedocument.presentationml.notesSlide+xml"/>
  <Override PartName="/ppt/comments/modernComment_10E_44FEDE3.xml" ContentType="application/vnd.ms-powerpoint.comments+xml"/>
  <Override PartName="/ppt/notesSlides/notesSlide7.xml" ContentType="application/vnd.openxmlformats-officedocument.presentationml.notesSlide+xml"/>
  <Override PartName="/ppt/comments/modernComment_110_E3DD1D4D.xml" ContentType="application/vnd.ms-powerpoint.comments+xml"/>
  <Override PartName="/ppt/notesSlides/notesSlide8.xml" ContentType="application/vnd.openxmlformats-officedocument.presentationml.notesSlide+xml"/>
  <Override PartName="/ppt/comments/modernComment_11A_1C53FF64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13_43248968.xml" ContentType="application/vnd.ms-powerpoint.comments+xml"/>
  <Override PartName="/ppt/notesSlides/notesSlide11.xml" ContentType="application/vnd.openxmlformats-officedocument.presentationml.notesSlide+xml"/>
  <Override PartName="/ppt/comments/modernComment_115_CB5FD6A6.xml" ContentType="application/vnd.ms-powerpoint.comments+xml"/>
  <Override PartName="/ppt/notesSlides/notesSlide12.xml" ContentType="application/vnd.openxmlformats-officedocument.presentationml.notesSlide+xml"/>
  <Override PartName="/ppt/comments/modernComment_116_C9343B01.xml" ContentType="application/vnd.ms-powerpoint.comments+xml"/>
  <Override PartName="/ppt/comments/modernComment_118_7ABD2DA.xml" ContentType="application/vnd.ms-powerpoint.comments+xml"/>
  <Override PartName="/ppt/comments/modernComment_11B_97F45DFC.xml" ContentType="application/vnd.ms-powerpoint.comments+xml"/>
  <Override PartName="/ppt/comments/modernComment_11D_E594F3F.xml" ContentType="application/vnd.ms-powerpoint.comments+xml"/>
  <Override PartName="/ppt/comments/modernComment_11F_9A1AAD8E.xml" ContentType="application/vnd.ms-powerpoint.comments+xml"/>
  <Override PartName="/ppt/comments/modernComment_120_FDBEC847.xml" ContentType="application/vnd.ms-powerpoint.comment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3"/>
  </p:notesMasterIdLst>
  <p:handoutMasterIdLst>
    <p:handoutMasterId r:id="rId34"/>
  </p:handoutMasterIdLst>
  <p:sldIdLst>
    <p:sldId id="256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C5F200-AA5D-38B3-8409-BFD9A39DB5D4}" name="Jocasta Whittingham" initials="JW" userId="S::Jocasta.Whittingham@hqsc.govt.nz::89da267d-47f0-43db-b872-29fbd4614d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26A6C-45A8-44B3-B50F-E784A76A3446}" v="2" dt="2024-02-20T01:28:34.356"/>
    <p1510:client id="{555D5C3E-E0A5-6FF1-B174-2CD8E07CFFDC}" v="37" dt="2024-02-20T00:41:13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78947" autoAdjust="0"/>
  </p:normalViewPr>
  <p:slideViewPr>
    <p:cSldViewPr snapToGrid="0" snapToObjects="1">
      <p:cViewPr varScale="1">
        <p:scale>
          <a:sx n="85" d="100"/>
          <a:sy n="85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omments/modernComment_10A_FA68A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F88740-A9C5-457D-A1DE-FA8609ADE532}" authorId="{F6C5F200-AA5D-38B3-8409-BFD9A39DB5D4}" status="resolved" created="2023-12-04T21:51:02.295" complete="100000">
    <pc:sldMkLst xmlns:pc="http://schemas.microsoft.com/office/powerpoint/2013/main/command">
      <pc:docMk/>
      <pc:sldMk cId="262572552" sldId="266"/>
    </pc:sldMkLst>
    <p188:txBody>
      <a:bodyPr/>
      <a:lstStyle/>
      <a:p>
        <a:r>
          <a:rPr lang="en-NZ"/>
          <a:t>Video not on this slide</a:t>
        </a:r>
      </a:p>
    </p188:txBody>
  </p188:cm>
</p188:cmLst>
</file>

<file path=ppt/comments/modernComment_10B_CABDB53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B7EC31-2BC0-4999-A995-05BA3CE92CF8}" authorId="{F6C5F200-AA5D-38B3-8409-BFD9A39DB5D4}" status="resolved" created="2023-12-04T21:26:40.29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01430323" sldId="267"/>
      <ac:spMk id="3" creationId="{347F14AF-6CB9-9010-1774-8171CC37B0B6}"/>
    </ac:deMkLst>
    <p188:txBody>
      <a:bodyPr/>
      <a:lstStyle/>
      <a:p>
        <a:r>
          <a:rPr lang="en-NZ"/>
          <a:t>Could you please complete the abbreviation explanation below in the footer - I don't know what these refer to</a:t>
        </a:r>
      </a:p>
    </p188:txBody>
  </p188:cm>
</p188:cmLst>
</file>

<file path=ppt/comments/modernComment_10C_9A8573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35006D-A2F5-451E-92D6-722F8E9851FA}" authorId="{F6C5F200-AA5D-38B3-8409-BFD9A39DB5D4}" status="resolved" created="2023-12-04T21:32:02.106" complete="100000">
    <pc:sldMkLst xmlns:pc="http://schemas.microsoft.com/office/powerpoint/2013/main/command">
      <pc:docMk/>
      <pc:sldMk cId="2592437124" sldId="268"/>
    </pc:sldMkLst>
    <p188:txBody>
      <a:bodyPr/>
      <a:lstStyle/>
      <a:p>
        <a:r>
          <a:rPr lang="en-NZ"/>
          <a:t>Please complete abbreviation explanations in footer; I removed CPOE as it's not used again</a:t>
        </a:r>
      </a:p>
    </p188:txBody>
  </p188:cm>
</p188:cmLst>
</file>

<file path=ppt/comments/modernComment_10E_44FED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204A0F-E31A-47A3-95C8-9BC2FA286246}" authorId="{F6C5F200-AA5D-38B3-8409-BFD9A39DB5D4}" status="resolved" created="2023-12-04T21:50:39.714" complete="100000">
    <pc:sldMkLst xmlns:pc="http://schemas.microsoft.com/office/powerpoint/2013/main/command">
      <pc:docMk/>
      <pc:sldMk cId="72347107" sldId="270"/>
    </pc:sldMkLst>
    <p188:txBody>
      <a:bodyPr/>
      <a:lstStyle/>
      <a:p>
        <a:r>
          <a:rPr lang="en-NZ"/>
          <a:t>Video not on this slide</a:t>
        </a:r>
      </a:p>
    </p188:txBody>
  </p188:cm>
</p188:cmLst>
</file>

<file path=ppt/comments/modernComment_110_E3DD1D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FFF8AC-EC8F-4ED1-B096-9D3C595A2BDE}" authorId="{F6C5F200-AA5D-38B3-8409-BFD9A39DB5D4}" status="resolved" created="2023-12-04T21:50:25.966" complete="100000">
    <pc:sldMkLst xmlns:pc="http://schemas.microsoft.com/office/powerpoint/2013/main/command">
      <pc:docMk/>
      <pc:sldMk cId="3822918989" sldId="272"/>
    </pc:sldMkLst>
    <p188:txBody>
      <a:bodyPr/>
      <a:lstStyle/>
      <a:p>
        <a:r>
          <a:rPr lang="en-NZ"/>
          <a:t>Video not on this slide</a:t>
        </a:r>
      </a:p>
    </p188:txBody>
  </p188:cm>
</p188:cmLst>
</file>

<file path=ppt/comments/modernComment_113_432489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E0BAE0-9AAF-4943-864B-DE603ECE519C}" authorId="{F6C5F200-AA5D-38B3-8409-BFD9A39DB5D4}" status="resolved" created="2023-12-04T21:43:54.60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26467944" sldId="275"/>
      <ac:spMk id="5" creationId="{3CCA1FC9-3572-3A0B-044A-6E8AF6F5040A}"/>
    </ac:deMkLst>
    <p188:txBody>
      <a:bodyPr/>
      <a:lstStyle/>
      <a:p>
        <a:r>
          <a:rPr lang="en-NZ"/>
          <a:t>Please complete this abbreviation explanation</a:t>
        </a:r>
      </a:p>
    </p188:txBody>
  </p188:cm>
</p188:cmLst>
</file>

<file path=ppt/comments/modernComment_115_CB5FD6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660A9E-07B1-4D89-80F3-C7C33FCFE992}" authorId="{F6C5F200-AA5D-38B3-8409-BFD9A39DB5D4}" status="resolved" created="2023-12-04T21:49:59.354" complete="100000">
    <pc:sldMkLst xmlns:pc="http://schemas.microsoft.com/office/powerpoint/2013/main/command">
      <pc:docMk/>
      <pc:sldMk cId="3412055718" sldId="277"/>
    </pc:sldMkLst>
    <p188:txBody>
      <a:bodyPr/>
      <a:lstStyle/>
      <a:p>
        <a:r>
          <a:rPr lang="en-NZ"/>
          <a:t>Video is not on this slide</a:t>
        </a:r>
      </a:p>
    </p188:txBody>
  </p188:cm>
</p188:cmLst>
</file>

<file path=ppt/comments/modernComment_116_C9343B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89EF3F-CF7C-4F8E-B5CB-D60144245FEC}" authorId="{F6C5F200-AA5D-38B3-8409-BFD9A39DB5D4}" status="resolved" created="2023-12-04T21:50:05.780" complete="100000">
    <pc:sldMkLst xmlns:pc="http://schemas.microsoft.com/office/powerpoint/2013/main/command">
      <pc:docMk/>
      <pc:sldMk cId="3375643393" sldId="278"/>
    </pc:sldMkLst>
    <p188:txBody>
      <a:bodyPr/>
      <a:lstStyle/>
      <a:p>
        <a:r>
          <a:rPr lang="en-NZ"/>
          <a:t>ditto</a:t>
        </a:r>
      </a:p>
    </p188:txBody>
  </p188:cm>
</p188:cmLst>
</file>

<file path=ppt/comments/modernComment_118_7ABD2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92CC4E-3911-42CC-92C1-22663632C2DA}" authorId="{F6C5F200-AA5D-38B3-8409-BFD9A39DB5D4}" status="resolved" created="2023-12-04T21:49:44.491" complete="100000">
    <pc:sldMkLst xmlns:pc="http://schemas.microsoft.com/office/powerpoint/2013/main/command">
      <pc:docMk/>
      <pc:sldMk cId="128701146" sldId="280"/>
    </pc:sldMkLst>
    <p188:txBody>
      <a:bodyPr/>
      <a:lstStyle/>
      <a:p>
        <a:r>
          <a:rPr lang="en-NZ"/>
          <a:t>Video is not on this slide</a:t>
        </a:r>
      </a:p>
    </p188:txBody>
  </p188:cm>
</p188:cmLst>
</file>

<file path=ppt/comments/modernComment_11A_1C53FF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31EB45-3E34-4762-95CB-F36E35C567AD}" authorId="{F6C5F200-AA5D-38B3-8409-BFD9A39DB5D4}" status="resolved" created="2023-12-04T21:50:17.410" complete="100000">
    <pc:sldMkLst xmlns:pc="http://schemas.microsoft.com/office/powerpoint/2013/main/command">
      <pc:docMk/>
      <pc:sldMk cId="475266916" sldId="282"/>
    </pc:sldMkLst>
    <p188:txBody>
      <a:bodyPr/>
      <a:lstStyle/>
      <a:p>
        <a:r>
          <a:rPr lang="en-NZ"/>
          <a:t>Video not on this slide</a:t>
        </a:r>
      </a:p>
    </p188:txBody>
  </p188:cm>
</p188:cmLst>
</file>

<file path=ppt/comments/modernComment_11B_97F45D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D6072F-98B7-42B7-AC74-9E0C67F1C77A}" authorId="{F6C5F200-AA5D-38B3-8409-BFD9A39DB5D4}" status="resolved" created="2023-12-04T21:54:12.842" complete="100000">
    <pc:sldMkLst xmlns:pc="http://schemas.microsoft.com/office/powerpoint/2013/main/command">
      <pc:docMk/>
      <pc:sldMk cId="2549374460" sldId="283"/>
    </pc:sldMkLst>
    <p188:txBody>
      <a:bodyPr/>
      <a:lstStyle/>
      <a:p>
        <a:r>
          <a:rPr lang="en-NZ"/>
          <a:t>Video is not on this slide</a:t>
        </a:r>
      </a:p>
    </p188:txBody>
  </p188:cm>
</p188:cmLst>
</file>

<file path=ppt/comments/modernComment_11D_E594F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8BAC43E-5C9E-4109-A021-40431040BB84}" authorId="{F6C5F200-AA5D-38B3-8409-BFD9A39DB5D4}" status="resolved" created="2023-12-04T21:56:15.576" complete="100000">
    <pc:sldMkLst xmlns:pc="http://schemas.microsoft.com/office/powerpoint/2013/main/command">
      <pc:docMk/>
      <pc:sldMk cId="240734015" sldId="285"/>
    </pc:sldMkLst>
    <p188:txBody>
      <a:bodyPr/>
      <a:lstStyle/>
      <a:p>
        <a:r>
          <a:rPr lang="en-NZ"/>
          <a:t>Video not on this slide</a:t>
        </a:r>
      </a:p>
    </p188:txBody>
  </p188:cm>
</p188:cmLst>
</file>

<file path=ppt/comments/modernComment_11F_9A1AAD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0966B7-9365-4EA8-B212-57CC161B7ABB}" authorId="{F6C5F200-AA5D-38B3-8409-BFD9A39DB5D4}" status="resolved" created="2023-12-04T21:58:47.02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85439630" sldId="287"/>
      <ac:spMk id="3" creationId="{22FC2466-7EC9-DAB9-8998-9DBFA8BB8CCD}"/>
    </ac:deMkLst>
    <p188:txBody>
      <a:bodyPr/>
      <a:lstStyle/>
      <a:p>
        <a:r>
          <a:rPr lang="en-NZ"/>
          <a:t>Video is not on this slide</a:t>
        </a:r>
      </a:p>
    </p188:txBody>
  </p188:cm>
</p188:cmLst>
</file>

<file path=ppt/comments/modernComment_120_FDBEC8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12E106-3DCC-4C47-8A30-D0B345C50164}" authorId="{F6C5F200-AA5D-38B3-8409-BFD9A39DB5D4}" status="resolved" created="2023-12-04T21:59:17.71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57138759" sldId="288"/>
      <ac:spMk id="3" creationId="{88F627F2-BA5A-ED60-459B-4A81BA380EDF}"/>
    </ac:deMkLst>
    <p188:txBody>
      <a:bodyPr/>
      <a:lstStyle/>
      <a:p>
        <a:r>
          <a:rPr lang="en-NZ"/>
          <a:t>Video is not on this slide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78CBC-27D3-8B93-110E-96CEAA511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8D109-EE0C-E6A4-BED8-591ED3A10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3D924-3129-2F4A-B843-F00CAE741D1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5B0A3-79FB-2D32-B1D5-F428D5DA0E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9D8BB-DD8C-E824-855E-4E2818F06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65F88-87A1-934F-A209-789F615A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4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FFBED-B04B-194D-9149-D3EE659C39D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8305-F5C4-3C4F-8181-4C431E7D1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0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99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65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52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6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6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5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3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72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8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7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18305-F5C4-3C4F-8181-4C431E7D11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0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10358F-1844-C88C-6918-0796894F6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1D3F6B-1D25-AC41-A3E9-786B6045B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9578" y="613775"/>
            <a:ext cx="6058422" cy="2896188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F80A0-6EC6-0B4C-BC45-C52AC7AD7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9578" y="3602038"/>
            <a:ext cx="4622104" cy="165576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517E0-AE8F-5742-B0FC-5652B8B4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120" y="6199399"/>
            <a:ext cx="2773868" cy="34208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5 April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1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44296B-B9AB-7B42-B224-0145BFB8A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008" y="613775"/>
            <a:ext cx="8738992" cy="26421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9E9BF45-10AB-854C-8C5F-F16F573E1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2832" y="3511225"/>
            <a:ext cx="5695167" cy="165576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95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Optio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6CBE-1D96-5B4B-BD34-BA48340A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9914" cy="1325563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25C3-6FB7-9142-BD4A-75A3608C3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79915" cy="398081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06451-9884-41F6-4B4D-7E19B7F61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60677"/>
            <a:ext cx="7880350" cy="4937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Op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38D4FE-21D5-A519-8EEB-CC1D3B1E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9914" cy="1325563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60707E-577D-8EB7-4ED7-205AD5148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79915" cy="396557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5BD8EA3-7B93-DE65-3159-DE306D04F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60673"/>
            <a:ext cx="7880350" cy="4937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80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6B7AB-FEB2-A74E-8F37-6A8E5E2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FA0B5-9847-E64A-8739-44C80ECE1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6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E3DD1D4D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1C53FF6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4324896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5_CB5FD6A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C9343B0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8_7ABD2DA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B_97F45DFC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D_E594F3F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F_9A1AAD8E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FDBEC84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research/findings/making-healthcare-safer/mhs3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forum.org/web/education-stewardship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FA68A0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B_CABDB53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9A85738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E_44FE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AD71-C6B2-86A9-1A69-D8AD53EF9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Reducing anticoagulant-related harm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6464F-E286-092E-99ED-8F3F52A05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A review of quality improvement initiatives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A50C1-3978-4C23-6C78-AE6484FBC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16 June 2022</a:t>
            </a:r>
          </a:p>
        </p:txBody>
      </p:sp>
    </p:spTree>
    <p:extLst>
      <p:ext uri="{BB962C8B-B14F-4D97-AF65-F5344CB8AC3E}">
        <p14:creationId xmlns:p14="http://schemas.microsoft.com/office/powerpoint/2010/main" val="71101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371B-4431-A8EF-1543-D0ED2434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Individual studies: </a:t>
            </a:r>
            <a:br>
              <a:rPr lang="en-NZ" dirty="0"/>
            </a:br>
            <a:r>
              <a:rPr lang="en-NZ" dirty="0"/>
              <a:t>Pharmacist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B3A8-8058-B320-829B-50BEE1E6B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Pharmacist prescribing, review, oversight (at pre-admission, diagnosis or discharge) associated with fewer medication errors or omissions, for example:</a:t>
            </a:r>
          </a:p>
          <a:p>
            <a:pPr lvl="1"/>
            <a:r>
              <a:rPr lang="en-NZ" dirty="0"/>
              <a:t>Pharmacist DOAC review service, fall in inappropriate prescriptions from 34% to 13.8% (p = 0.039) (Miele, Taylor and Shah 2017). 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229189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C7E0-6D97-7438-CF2A-238F3B64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Individual studies: </a:t>
            </a:r>
            <a:br>
              <a:rPr lang="en-NZ" dirty="0"/>
            </a:br>
            <a:r>
              <a:rPr lang="en-NZ" dirty="0"/>
              <a:t>Electronic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4BC91-08F4-E422-1E68-A4D3A39748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Includes e-prescribing, EHR, CDSS and apps.</a:t>
            </a:r>
          </a:p>
          <a:p>
            <a:r>
              <a:rPr lang="en-GB" dirty="0"/>
              <a:t>Most studies did not report hard clinical outcomes, and were low-quality, uncontrolled, non-randomised studies.</a:t>
            </a:r>
            <a:endParaRPr lang="en-N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B8E39A-6B45-9975-288A-66C3E0CE10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13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962C-3A3E-5409-491E-84CF771E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Individual studies: </a:t>
            </a:r>
            <a:br>
              <a:rPr lang="en-NZ" dirty="0"/>
            </a:br>
            <a:r>
              <a:rPr lang="en-NZ" dirty="0"/>
              <a:t>Electronic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966F-3C72-BAE9-EC22-39082CBDF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Individual studies obtained indicated: </a:t>
            </a:r>
          </a:p>
          <a:p>
            <a:pPr lvl="1"/>
            <a:r>
              <a:rPr lang="en-GB" dirty="0"/>
              <a:t>electronic alerts may lead to improved prescribing quality, </a:t>
            </a:r>
            <a:r>
              <a:rPr lang="en-GB" dirty="0" err="1"/>
              <a:t>eg</a:t>
            </a:r>
            <a:r>
              <a:rPr lang="en-GB" dirty="0"/>
              <a:t>, study of 1,086 alerts, pharmacists generated an intervention 51% of the time (Ibáñez-Garcia et al 2019)</a:t>
            </a:r>
          </a:p>
          <a:p>
            <a:pPr lvl="1"/>
            <a:r>
              <a:rPr lang="en-GB" dirty="0"/>
              <a:t>app-based guidance or electronic CDSS may be associated with fewer emergency department visits or decreased VTE rates, </a:t>
            </a:r>
            <a:r>
              <a:rPr lang="en-GB" dirty="0" err="1"/>
              <a:t>eg</a:t>
            </a:r>
            <a:r>
              <a:rPr lang="en-GB" dirty="0"/>
              <a:t>, CDSS was associated with decreased VTE (11.71 per 1,000 hospitalisations to 4.84, p = 0.0068) (Nazarenko et al 2015), app guidance fewer emergency department visits post-procedure (8.3% vs 4.0%, p = 0.02) (Spyropoulos et al 2020).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52669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0ECF-78CB-101E-EB46-9BBD808D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Individual studies: </a:t>
            </a:r>
            <a:br>
              <a:rPr lang="en-NZ" dirty="0"/>
            </a:br>
            <a:r>
              <a:rPr lang="en-NZ" dirty="0"/>
              <a:t>Discharge and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56FED-201A-4ACF-C763-7F688DE3DE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/>
              <a:t>Lean Six Sigma approach (system alert) reduced omission of warfarin at discharge</a:t>
            </a:r>
            <a:r>
              <a:rPr lang="en-NZ" sz="2800" dirty="0"/>
              <a:t> </a:t>
            </a:r>
            <a:r>
              <a:rPr lang="en-GB" sz="2800" dirty="0"/>
              <a:t>from 10.5% to 0% (p = 0.03).</a:t>
            </a:r>
          </a:p>
          <a:p>
            <a:r>
              <a:rPr lang="en-GB" sz="2800" dirty="0"/>
              <a:t>Other studies did not identify concrete benefits.</a:t>
            </a:r>
          </a:p>
          <a:p>
            <a:r>
              <a:rPr lang="en-GB" sz="2800" dirty="0"/>
              <a:t>Overall, little evidence identified for meaningful impact of the discharge protocols and follow-up regimens reported.</a:t>
            </a:r>
            <a:endParaRPr lang="en-NZ" sz="2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402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05152-8704-5FE5-3934-8C3E744D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High-level consensus and commentary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1397C-77BC-0D16-1294-F2289F1DB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3601"/>
            <a:ext cx="8724900" cy="39808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Most high-level statements obtained from academic literature related to the United States context: </a:t>
            </a:r>
          </a:p>
          <a:p>
            <a:pPr lvl="1"/>
            <a:r>
              <a:rPr lang="en-NZ" dirty="0"/>
              <a:t>Joint Commission ‘Resources to support NPSG.03.05.01’</a:t>
            </a:r>
          </a:p>
          <a:p>
            <a:pPr lvl="1"/>
            <a:r>
              <a:rPr lang="en-GB" dirty="0"/>
              <a:t>A</a:t>
            </a:r>
            <a:r>
              <a:rPr lang="en-NZ" dirty="0" err="1"/>
              <a:t>nticoagulation</a:t>
            </a:r>
            <a:r>
              <a:rPr lang="en-NZ" dirty="0"/>
              <a:t> Forum: organisations must undertake serial </a:t>
            </a:r>
            <a:br>
              <a:rPr lang="en-NZ" dirty="0"/>
            </a:br>
            <a:r>
              <a:rPr lang="en-NZ" dirty="0"/>
              <a:t>re-evaluation of their guidance </a:t>
            </a:r>
            <a:r>
              <a:rPr lang="en-GB" dirty="0"/>
              <a:t>(Dager et al 2020)</a:t>
            </a:r>
            <a:endParaRPr lang="en-NZ" baseline="30000" dirty="0"/>
          </a:p>
          <a:p>
            <a:pPr lvl="1"/>
            <a:r>
              <a:rPr lang="en-NZ" dirty="0"/>
              <a:t>haematologists to optimise individual patient care, as well as the overall system of health care delivery (May and Moll, 2019)</a:t>
            </a:r>
          </a:p>
          <a:p>
            <a:pPr lvl="1"/>
            <a:r>
              <a:rPr lang="en-GB" dirty="0"/>
              <a:t>NYSACTF consensus on features of electronic health records necessary to deliver optimised anticoagulation therapy (Spyropoulos et al 2015)</a:t>
            </a:r>
          </a:p>
          <a:p>
            <a:pPr lvl="1"/>
            <a:r>
              <a:rPr lang="en-GB" dirty="0"/>
              <a:t>NYSACTF consensus on 12 general data elements and 3 specific to warfarin, which should accompany all anticoagulated patients undergoing care transitions (Triller et al 2018).</a:t>
            </a:r>
            <a:endParaRPr lang="en-NZ" dirty="0"/>
          </a:p>
          <a:p>
            <a:endParaRPr lang="en-NZ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CCA1FC9-3572-3A0B-044A-6E8AF6F50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60677"/>
            <a:ext cx="7880350" cy="493712"/>
          </a:xfrm>
        </p:spPr>
        <p:txBody>
          <a:bodyPr/>
          <a:lstStyle/>
          <a:p>
            <a:r>
              <a:rPr lang="en-GB" dirty="0"/>
              <a:t>NYSACTF = New York State Anticoagulation Task Force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64679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70AF-C0AE-528E-F70D-B9CECD6D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advice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C6FD-92E7-4A5E-62EC-8D87D566C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38592"/>
            <a:ext cx="9085730" cy="3980815"/>
          </a:xfrm>
        </p:spPr>
        <p:txBody>
          <a:bodyPr/>
          <a:lstStyle/>
          <a:p>
            <a:r>
              <a:rPr lang="en-GB" dirty="0"/>
              <a:t>AHRQ: ‘Making Healthcare Safer III’ (AHRQ, 2020): recommendation for pharmacist-provided anticoagulation management services (largely in the ambulatory care setting).</a:t>
            </a:r>
          </a:p>
          <a:p>
            <a:r>
              <a:rPr lang="en-GB" dirty="0"/>
              <a:t>Anticoagulation Forum produced the </a:t>
            </a:r>
            <a:r>
              <a:rPr lang="en-GB" i="1" dirty="0"/>
              <a:t>Anticoagulation stewardship guide</a:t>
            </a:r>
            <a:r>
              <a:rPr lang="en-GB" dirty="0"/>
              <a:t> (Anticoagulation Forum 2019)</a:t>
            </a:r>
            <a:r>
              <a:rPr lang="en-NZ" dirty="0"/>
              <a:t>:</a:t>
            </a:r>
          </a:p>
          <a:p>
            <a:pPr lvl="1"/>
            <a:r>
              <a:rPr lang="en-NZ" dirty="0"/>
              <a:t>mentored implementation and dissemination of Anticoagulation Stewardship (MIDAS) programme </a:t>
            </a:r>
            <a:r>
              <a:rPr lang="en-GB" dirty="0"/>
              <a:t>pairs nationally recognised anticoagulation experts with hospitals</a:t>
            </a:r>
            <a:r>
              <a:rPr lang="en-NZ" dirty="0"/>
              <a:t>.</a:t>
            </a:r>
          </a:p>
          <a:p>
            <a:r>
              <a:rPr lang="en-GB" dirty="0"/>
              <a:t>ISMP recommends that </a:t>
            </a:r>
            <a:r>
              <a:rPr lang="en-NZ" dirty="0"/>
              <a:t>organisations use the ISMP medication safety self-assessment for antithrombotic therapy.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40276AA-5E00-FB20-2F37-2C4BA7263A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60677"/>
            <a:ext cx="7880350" cy="493712"/>
          </a:xfrm>
        </p:spPr>
        <p:txBody>
          <a:bodyPr/>
          <a:lstStyle/>
          <a:p>
            <a:r>
              <a:rPr lang="en-GB" dirty="0"/>
              <a:t>AHRQ = Agency for Healthcare Research and Quality; </a:t>
            </a:r>
            <a:r>
              <a:rPr lang="en-NZ" dirty="0"/>
              <a:t>ISMP = Institute for Safe Medication Practices</a:t>
            </a:r>
          </a:p>
        </p:txBody>
      </p:sp>
    </p:spTree>
    <p:extLst>
      <p:ext uri="{BB962C8B-B14F-4D97-AF65-F5344CB8AC3E}">
        <p14:creationId xmlns:p14="http://schemas.microsoft.com/office/powerpoint/2010/main" val="32450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F9F-77C7-4551-9256-657ACE4F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study: </a:t>
            </a:r>
            <a:br>
              <a:rPr lang="en-NZ" dirty="0"/>
            </a:br>
            <a:r>
              <a:rPr lang="en-NZ" dirty="0"/>
              <a:t>Erasmus University Medical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2EE9-4FC0-96A4-5EDF-D77027B14B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Antithrombotic stewardship programme:</a:t>
            </a:r>
          </a:p>
          <a:p>
            <a:r>
              <a:rPr lang="en-GB" sz="2400" dirty="0"/>
              <a:t>Multidisciplinary team: specialised thrombosis nurse (the case manager), haematologist, paediatric haematologists, hospital pharmacist, cardiologist, anaesthetist, pulmonary physician, neurologist, vascular surgeon and a quality officer.</a:t>
            </a:r>
          </a:p>
          <a:p>
            <a:r>
              <a:rPr lang="en-GB" sz="2400" dirty="0"/>
              <a:t>Provided hospital-wide education, medication reviews (included dosing, duplicate medication, drug–drug interactions, contraindications and perioperative bridging), guidelines and policy, patient counselling, medication reconciliation, discharge pharmacotherapy advice/medication review to thrombosis service or GP, and community pharmacist.</a:t>
            </a:r>
          </a:p>
        </p:txBody>
      </p:sp>
    </p:spTree>
    <p:extLst>
      <p:ext uri="{BB962C8B-B14F-4D97-AF65-F5344CB8AC3E}">
        <p14:creationId xmlns:p14="http://schemas.microsoft.com/office/powerpoint/2010/main" val="34120557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7073-6B31-80C2-CFFB-C8F63C17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study: </a:t>
            </a:r>
            <a:br>
              <a:rPr lang="en-NZ" dirty="0"/>
            </a:br>
            <a:r>
              <a:rPr lang="en-NZ" dirty="0"/>
              <a:t>Erasmus University Medical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3C258-DF1F-9D71-00D5-2B08129E1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747001" cy="3980815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Outcomes:</a:t>
            </a:r>
          </a:p>
          <a:p>
            <a:r>
              <a:rPr lang="en-NZ" sz="2400" dirty="0"/>
              <a:t>Greater adherence to guidelines (adjusted odds ratio 1.58, 95% confidence interval 1.21–2.05).</a:t>
            </a:r>
          </a:p>
          <a:p>
            <a:r>
              <a:rPr lang="en-NZ" sz="2400" dirty="0"/>
              <a:t>Composite endpoint of bleeding or thrombosis by three months after hospitalisation, trend of reducing by 1.83% per two months (Jan–Dec 2017) following intervention (95% confidence interval -2.58 to -1.08).</a:t>
            </a:r>
          </a:p>
          <a:p>
            <a:r>
              <a:rPr lang="en-NZ" sz="2400" dirty="0"/>
              <a:t>Reduced all-cause mortality odds ratio 0.72 (0.53–0.98), but not due to bleeding and thrombosis (Dreijer et al 2019, 2020).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56433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C1D5-A3ED-171C-D7E4-A74861AE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Capital &amp; Coast DHB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B13A-FC56-FAD1-5D79-02B3516E6A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/>
              <a:t>Peri-procedure anticoagulation bridging service:</a:t>
            </a:r>
          </a:p>
          <a:p>
            <a:r>
              <a:rPr lang="en-NZ" sz="2400" dirty="0"/>
              <a:t>wraparound peri-procedure service </a:t>
            </a:r>
          </a:p>
          <a:p>
            <a:r>
              <a:rPr lang="en-NZ" sz="2400" dirty="0"/>
              <a:t>set up by professional agreement with all involved clinicians </a:t>
            </a:r>
          </a:p>
          <a:p>
            <a:r>
              <a:rPr lang="en-NZ" sz="2400" dirty="0"/>
              <a:t>run by the hospital thrombosis service (includes specialist thrombosis nurses)</a:t>
            </a:r>
          </a:p>
          <a:p>
            <a:r>
              <a:rPr lang="en-NZ" sz="2400" dirty="0"/>
              <a:t>individual bridging assessments including implementation of appropriate management, communication and education </a:t>
            </a:r>
          </a:p>
          <a:p>
            <a:r>
              <a:rPr lang="en-NZ" sz="2400" dirty="0"/>
              <a:t>contact patients, provide key reminders, ensure documentation complete and manage a safe return to the previous anticoagulant.</a:t>
            </a:r>
          </a:p>
        </p:txBody>
      </p:sp>
    </p:spTree>
    <p:extLst>
      <p:ext uri="{BB962C8B-B14F-4D97-AF65-F5344CB8AC3E}">
        <p14:creationId xmlns:p14="http://schemas.microsoft.com/office/powerpoint/2010/main" val="232434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ADDA-BC39-0F1D-A90D-C902D9F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Capital &amp; Coast DHB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B384-E638-062A-1654-F480DB011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331201" cy="3980815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Outcomes:</a:t>
            </a:r>
          </a:p>
          <a:p>
            <a:r>
              <a:rPr lang="en-NZ" dirty="0"/>
              <a:t>overall incidence of major bleeding was 1.9% at day 30</a:t>
            </a:r>
          </a:p>
          <a:p>
            <a:r>
              <a:rPr lang="en-NZ" dirty="0"/>
              <a:t>rate of thrombosis was 0.8%</a:t>
            </a:r>
          </a:p>
          <a:p>
            <a:r>
              <a:rPr lang="en-NZ" dirty="0"/>
              <a:t>figures compare favourably with the BRIDGE study where rates of bleeding were 1.3% in the no-bridging group and 3.2% in the bridging group (</a:t>
            </a:r>
            <a:r>
              <a:rPr lang="en-NZ" dirty="0" err="1"/>
              <a:t>Ruell</a:t>
            </a:r>
            <a:r>
              <a:rPr lang="en-NZ" dirty="0"/>
              <a:t> et al 2019).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7011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0E1823D-84A4-3B9F-6230-AEF1229B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Background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4FA4D2D-34C7-5F79-8D83-8E31545B1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634" y="1438592"/>
            <a:ext cx="8523079" cy="3980815"/>
          </a:xfrm>
        </p:spPr>
        <p:txBody>
          <a:bodyPr/>
          <a:lstStyle/>
          <a:p>
            <a:r>
              <a:rPr lang="en-NZ" sz="2400" dirty="0"/>
              <a:t>Anticoagulants include unfractionated and low molecular weight heparins, vitamin K antagonists and direct oral anticoagulants (DOAC).</a:t>
            </a:r>
          </a:p>
          <a:p>
            <a:r>
              <a:rPr lang="en-NZ" sz="2400" dirty="0"/>
              <a:t>Evidence of under- and over-utilisation, inappropriate prescribing, inappropriate labs, suboptimal management of adverse drug events, suboptimal care transitions and excessive adverse events including bleeding and thrombosis.</a:t>
            </a:r>
          </a:p>
          <a:p>
            <a:r>
              <a:rPr lang="en-NZ" sz="2400" dirty="0"/>
              <a:t>Te Tāhū Hauora is undertaking a quality improvement project with the aim of reducing harm from the use of anticoagulants.</a:t>
            </a:r>
          </a:p>
          <a:p>
            <a:r>
              <a:rPr lang="en-NZ" sz="2400" dirty="0"/>
              <a:t>Work with the sector and survey of district quality and risk.</a:t>
            </a:r>
          </a:p>
          <a:p>
            <a:r>
              <a:rPr lang="en-NZ" sz="2400" dirty="0"/>
              <a:t>Commissioned review of the evidence (this presentation supplements the full report).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7118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3CB-11A1-6C77-1D6A-F950CA21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Current initiatives Aotearoa New Zealand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C594-8574-9871-8A2A-C6843AE7A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4637"/>
            <a:ext cx="8382000" cy="3980815"/>
          </a:xfrm>
        </p:spPr>
        <p:txBody>
          <a:bodyPr/>
          <a:lstStyle/>
          <a:p>
            <a:r>
              <a:rPr lang="en-GB" sz="2400" dirty="0"/>
              <a:t>Guidelines and protocols, however, many are ad hoc.</a:t>
            </a:r>
          </a:p>
          <a:p>
            <a:r>
              <a:rPr lang="en-GB" sz="2400" dirty="0"/>
              <a:t>Apps to guide use of anticoagulants.</a:t>
            </a:r>
          </a:p>
          <a:p>
            <a:r>
              <a:rPr lang="en-GB" sz="2400" dirty="0"/>
              <a:t>Ward round checklists.</a:t>
            </a:r>
          </a:p>
          <a:p>
            <a:r>
              <a:rPr lang="en-GB" sz="2400" dirty="0"/>
              <a:t>Alerts but not always integrated with relevant data.</a:t>
            </a:r>
          </a:p>
          <a:p>
            <a:r>
              <a:rPr lang="en-GB" sz="2400" dirty="0"/>
              <a:t>Education: PGY1/2, trainee interns.</a:t>
            </a:r>
          </a:p>
          <a:p>
            <a:r>
              <a:rPr lang="en-GB" sz="2400" dirty="0"/>
              <a:t>Warfarin bracelets.</a:t>
            </a:r>
          </a:p>
          <a:p>
            <a:r>
              <a:rPr lang="en-GB" sz="2400" dirty="0"/>
              <a:t>Separate medication charts.</a:t>
            </a:r>
          </a:p>
          <a:p>
            <a:r>
              <a:rPr lang="en-GB" sz="2400" dirty="0"/>
              <a:t>Specialist thrombosis services.</a:t>
            </a:r>
          </a:p>
          <a:p>
            <a:r>
              <a:rPr lang="en-GB" sz="2400" dirty="0"/>
              <a:t>Pharmacist rounding, often not systematic.</a:t>
            </a:r>
          </a:p>
          <a:p>
            <a:r>
              <a:rPr lang="en-GB" sz="2400" dirty="0"/>
              <a:t>Few audits or evaluations.</a:t>
            </a:r>
          </a:p>
        </p:txBody>
      </p:sp>
    </p:spTree>
    <p:extLst>
      <p:ext uri="{BB962C8B-B14F-4D97-AF65-F5344CB8AC3E}">
        <p14:creationId xmlns:p14="http://schemas.microsoft.com/office/powerpoint/2010/main" val="253010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5C79-1F1C-84B2-F269-9E022B46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Discussion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0823-54C7-4DE3-A26F-05CE044AFC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Evidence included surprisingly few high-quality studies, given the long history of anticoagulation-related harm. Nevertheless, three areas stand out as having the support of some evidence: </a:t>
            </a:r>
          </a:p>
          <a:p>
            <a:r>
              <a:rPr lang="en-NZ" dirty="0"/>
              <a:t>expanding the role of pharmacists</a:t>
            </a:r>
          </a:p>
          <a:p>
            <a:r>
              <a:rPr lang="en-NZ" dirty="0"/>
              <a:t>anticoagulation stewardship programmes</a:t>
            </a:r>
          </a:p>
          <a:p>
            <a:r>
              <a:rPr lang="en-NZ" dirty="0"/>
              <a:t>improved use of the EHR and CDSS to support the above and facilitate efficient audit and evaluation.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493744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8AB7-61CE-2621-62C0-5894793A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Change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E965-C268-3B28-33A2-C1E7D80BD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38592"/>
            <a:ext cx="7879915" cy="3980815"/>
          </a:xfrm>
        </p:spPr>
        <p:txBody>
          <a:bodyPr/>
          <a:lstStyle/>
          <a:p>
            <a:r>
              <a:rPr lang="en-NZ" sz="2400" b="1" dirty="0"/>
              <a:t>Pharmacists: </a:t>
            </a:r>
            <a:r>
              <a:rPr lang="en-NZ" sz="2400" dirty="0"/>
              <a:t>systematic use of pharmacist expertise, anticoagulation management services, pre-admission prescribing, ward round presence, input at diagnosis, discharge review (including ED prescriptions), daily review of alerts, patient education, other forms of pharmacist oversight.</a:t>
            </a:r>
          </a:p>
          <a:p>
            <a:r>
              <a:rPr lang="en-NZ" sz="2400" b="1" dirty="0"/>
              <a:t>Anticoagulation stewardship: </a:t>
            </a:r>
            <a:r>
              <a:rPr lang="en-NZ" sz="2400" dirty="0"/>
              <a:t>Multidisciplinary governance team, prioritise and integrate other solutions, </a:t>
            </a:r>
            <a:r>
              <a:rPr lang="en-NZ" sz="2400" dirty="0" err="1"/>
              <a:t>eg</a:t>
            </a:r>
            <a:r>
              <a:rPr lang="en-NZ" sz="2400" dirty="0"/>
              <a:t>, pharmacist input, referral to community anticoagulation management services, periprocedural bridging services, education, rollout of supporting e-prescribing, CDSS and audit tools.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52707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F207-2851-3D96-926D-55FEFD82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36" y="388778"/>
            <a:ext cx="7879914" cy="1325563"/>
          </a:xfrm>
        </p:spPr>
        <p:txBody>
          <a:bodyPr/>
          <a:lstStyle/>
          <a:p>
            <a:r>
              <a:rPr lang="en-NZ" dirty="0"/>
              <a:t>Change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3B38-63DB-E0A2-CDAE-C365B21960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b="1" dirty="0"/>
              <a:t>Electronic solutions: </a:t>
            </a:r>
            <a:r>
              <a:rPr lang="en-NZ" dirty="0"/>
              <a:t>Enhance impact of pharmacists and multidisciplinary stewardship, systematic implementation of electronic systems for prescribing, CDSS, daily reports, clinical-rule- based alerts, automated audit and evaluation for ongoing quality improvement.</a:t>
            </a:r>
          </a:p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EEA28-3C35-E75C-FB6E-E75FA9DA4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7340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CDF7-465F-0805-7E09-70BFC959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anticoagulation stewardship: </a:t>
            </a:r>
            <a:r>
              <a:rPr lang="en-NZ" dirty="0"/>
              <a:t>Anticoagulation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466-7EC9-DAB9-8998-9DBFA8BB8C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sz="2400" dirty="0"/>
              <a:t>Secure administrative leadership commitment: dedicate necessary human, financial and technology resources.</a:t>
            </a:r>
          </a:p>
          <a:p>
            <a:r>
              <a:rPr lang="en-NZ" sz="2400" dirty="0"/>
              <a:t>Establish professional accountability and expertise: appoint a single leader responsible for programme outcomes, supported by at least one clinician with expertise in anticoagulation management.</a:t>
            </a:r>
          </a:p>
          <a:p>
            <a:r>
              <a:rPr lang="en-NZ" sz="2400" dirty="0"/>
              <a:t>Engage multidisciplinary support: involve key specialists and disciplines to get perspective from all domains of the care delivery system.</a:t>
            </a:r>
          </a:p>
          <a:p>
            <a:r>
              <a:rPr lang="en-NZ" sz="2400" dirty="0"/>
              <a:t>Perform data collection, tracking and analysis: define the population, objectively evaluate performance and guide decision-making.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556926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CDF7-465F-0805-7E09-70BFC959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anticoagulation stewardship: </a:t>
            </a:r>
            <a:r>
              <a:rPr lang="en-NZ" dirty="0"/>
              <a:t>Anticoagulation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466-7EC9-DAB9-8998-9DBFA8BB8C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Implement systematic care: implement sustainable, efficient, evidence-based action(s) at the system level to assure the safety and quality of anticoagulation management.</a:t>
            </a:r>
          </a:p>
          <a:p>
            <a:r>
              <a:rPr lang="en-NZ" dirty="0"/>
              <a:t>Facilitate transitions of care: create systems to optimise communication and ensure safe transitions between care settings.</a:t>
            </a:r>
          </a:p>
          <a:p>
            <a:r>
              <a:rPr lang="en-NZ" dirty="0"/>
              <a:t>Advance education, comprehension and competency: assure that clinicians, patients and others have the knowledge and skills necessary to optimise outcomes.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854396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E301-6196-445B-0165-8FCC9885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implement anticoagulation stewardship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27F2-BA5A-ED60-459B-4A81BA380E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See also Dane et al 2022 for step-by-step guidance.</a:t>
            </a:r>
          </a:p>
          <a:p>
            <a:r>
              <a:rPr lang="en-GB" i="1" dirty="0"/>
              <a:t>Checklist for Core Elements of Anticoagulation Stewardship Programmes</a:t>
            </a:r>
            <a:r>
              <a:rPr lang="en-GB" dirty="0"/>
              <a:t> (Anticoagulation Forum 2019).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71387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31CD-4446-4D1E-0ED7-0BA3D9DD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Key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FA4A-8D49-7C86-5173-5B1BF1025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20190"/>
            <a:ext cx="8996082" cy="3980815"/>
          </a:xfrm>
        </p:spPr>
        <p:txBody>
          <a:bodyPr/>
          <a:lstStyle/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Agency for Healthcare Research and Quality. 2020.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Making Healthcare Safer III: A critical analysis of existing and emerging patient safety practices.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Rockville, MD: AHRQ. URL: </a:t>
            </a:r>
            <a:r>
              <a:rPr kumimoji="0" lang="en-NZ" sz="9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https://www.ahrq.gov/research/findings/making-healthcare-safer/mhs3/index.html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Anticoagulation Forum. 2019.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Core Elements of Anticoagulation Stewardship Programmes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Newton, MA: Anticoagulation Forum. URL: </a:t>
            </a:r>
            <a:r>
              <a:rPr kumimoji="0" lang="en-NZ" sz="9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https://acforum.org/web/education-stewardship.php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Austin J, Barras M, Sullivan C. 2020. Interventions designed to improve the safety and quality of therapeutic anticoagulation in an inpatient electronic medical record.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International Journal of Medical Informatics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135: 104066. DOI: 10.1016/j.ijmedinf.2019.104066.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Bui T, Bortz H, Cairns KA, et al. 2021. AAA stewardship: managing high-risk medications with dedicated antimicrobial, anticoagulation and analgesic stewardship programs.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Journal of Pharmacy Practice and Research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51: 342–7. DOI: 10.1002/jppr.1716.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Dager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WE, Ansell J, Barnes GD, et al. 2020. </a:t>
            </a:r>
            <a:r>
              <a:rPr lang="en-GB" sz="900" dirty="0">
                <a:solidFill>
                  <a:srgbClr val="12121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‘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Reduce the likelihood of patient harm associated with the use of anticoagulant therapy’: Commentary from the Anticoagulation Forum on the Updated Joint Commission NPSG.03.05.01 Elements of Performance.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Joint Commission Journal on Quality and Patient Safety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46: 173–80. DOI: 10.1016/j.jcjq.2019.12.004.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Dane KE, Naik RP,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Streiff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MB, et al. 2022.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Hemostatic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and antithrombotic stewardship programs: A toolkit for program implementation.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Journal of the American College of Clinical Pharmacy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5(6): 622–31. DOI: 10.1002/jac5.1614.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Dreijer AR,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Diepstraten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Leebeek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FWG, et al. 2019. The effect of hospital-based antithrombotic stewardship on adherence to anticoagulant guidelines.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International Journal of Clinical Pharmacy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41(3): 691–9. DOI: 10.1007/s11096-019-00834-2.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Dreijer AR,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Kruip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Diepstraten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J, et al. 2020. Effect of antithrombotic stewardship on the efficacy and safety of antithrombotic therapy during and after hospitalization.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PLoS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One. 15(6): e0235048. DOI: 10.1371/journal.pone.0235048.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Frazer A, Rowland J,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Mudge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A, et al. 2019. Systematic review of interventions to improve safety and quality of anticoagulant prescribing for therapeutic indications for hospital inpatients.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European Journal of Clinical Pharmacology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75(12): 1645–57. DOI: 10.1007/s00228-019-02752-8.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Ibáñez-Garcia S, Rodriguez-Gonzalez C, Escudero-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Vilaplana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V, et al. 2019. Development and evaluation of a clinical decision support system to improve medication safety.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Applied Clinical Informatics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10(3): 513–20. DOI: 10.1055/s-0039-1693426.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Lee T, Davis E,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Kielly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J. 2016. Clinical impact of a pharmacist-led inpatient anticoagulation service: a review of the literature.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Integrated Pharmacy Research and Practice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5: 53–63. DOI: 10.2147/iprp.S93312.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May J, Moll S. 2019. Reducing the likelihood of harm associated with use of anticoagulant therapy.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</a:t>
            </a:r>
            <a:r>
              <a:rPr kumimoji="0" lang="en-N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Hematologist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16(6). DOI: 10.1182/hem.V16.6.9935. 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Miele C, Taylor M, Shah A. 2017. Assessment of direct oral anticoagulant prescribing and monitoring pre- and post-implementation of a pharmacy protocol at a community teaching hospital.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Hospital Pharmacy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52(3): 207–13. DOI: 10.1310/hpj5203-207.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Nazarenko GI,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Kleymenova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EB,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Payushik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SA, et al. 2015. Decision support systems in clinical practice: The case of venous thromboembolism prevention.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International Journal of Risk &amp; Safety in Medicine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27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Suppl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1: S104–5. DOI: 10.3233/jrs-150709.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Ruell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J, Smith A, Perera T, et al. 2019. The role of a specialist bridging service. A New Zealand prospective study of 600 patients.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Journal of Thrombosis and Haemostasis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17(10): 1756–61. DOI: 10.1111/jth.14542.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Spyropoulos AC,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Viscusi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A, Singhal N, et al. 2015. Features of electronic health records necessary for the delivery of optimized anticoagulant therapy: consensus of the EHR Task Force of the New York State Anticoagulation Coalition.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Annals of Pharmacotherapy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49(1): 113–24. DOI: 10.1177/1060028014555176.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Spyropoulos AC, Giannis D, Cohen J, et al. 2020. Implementation of the management of anticoagulation in the periprocedural period app into an electronic health record: a prospective cohort study.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Clinical and Applied Thrombosis/</a:t>
            </a:r>
            <a:r>
              <a:rPr kumimoji="0" lang="en-N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Hemostasis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26: 1076029620925910. DOI: 10.1177/1076029620925910.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Triller D,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Myrka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A,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Gassler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J, et al. 2018. Defining minimum necessary anticoagulation-related communication at discharge: consensus of the care transitions task force of the New York State Anticoagulation Coalition.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Joint Commission Journal on Quality and Patient Safety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44(11): 630–40. DOI: 10.1016/j.jcjq.2018.04.015.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Wychowski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MK,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Ruscio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CI,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Kouides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PA, et al. 2017. The scope and value of an anticoagulation stewardship program at a community teaching hospital.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Journal of Thrombosis and Thrombolysis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43(3): 380–6. DOI: 10.1007/s11239-016-1455-z.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669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Zdyb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EG, Courtney DM, Malik S, et al. 2017. Impact of discharge anticoagulation education by emergency department pharmacists at a tertiary academic medical </a:t>
            </a:r>
            <a:r>
              <a:rPr kumimoji="0" lang="en-N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center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NZ" sz="900" b="0" i="1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Journal of Emergency Medicine</a:t>
            </a:r>
            <a:r>
              <a:rPr kumimoji="0" lang="en-NZ" sz="9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53(6): 896–903. DOI: 10.1016/j.jemermed.2017.06.008.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823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7F64-BBCC-EB9E-329E-E1558666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3551-D33B-EC7C-8C45-A9F0F4B54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847"/>
            <a:ext cx="7979230" cy="3980815"/>
          </a:xfrm>
        </p:spPr>
        <p:txBody>
          <a:bodyPr/>
          <a:lstStyle/>
          <a:p>
            <a:r>
              <a:rPr lang="en-NZ" dirty="0"/>
              <a:t>To identify academic literature, institutional guidance and New Zealand quality improvement initiatives including systems, processes or practices relevant to the safe use of anticoagulants.</a:t>
            </a:r>
          </a:p>
          <a:p>
            <a:r>
              <a:rPr lang="en-NZ" dirty="0"/>
              <a:t>Evidence since 2015 in the adult public hospital setting, where change or adjustment in anticoagulants, including reversal, treatment planning, procedure or surgery postponement and discharge.</a:t>
            </a:r>
          </a:p>
          <a:p>
            <a:r>
              <a:rPr lang="en-NZ" dirty="0"/>
              <a:t>Seeking evidence-based quality improvement interventions and change ideas.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53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1CEC-C2AF-5E46-34EA-1ED386A7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6E65-CB4B-087D-B356-503D50FD0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9790"/>
            <a:ext cx="9862457" cy="3980815"/>
          </a:xfrm>
        </p:spPr>
        <p:txBody>
          <a:bodyPr/>
          <a:lstStyle/>
          <a:p>
            <a:r>
              <a:rPr lang="en-NZ" dirty="0"/>
              <a:t>Evidence scan, non-systematic, targeted, time-limited search, complementing existing search by </a:t>
            </a:r>
            <a:r>
              <a:rPr lang="en-NZ" dirty="0" err="1"/>
              <a:t>Manatū</a:t>
            </a:r>
            <a:r>
              <a:rPr lang="en-NZ" dirty="0"/>
              <a:t> Hauora.</a:t>
            </a:r>
          </a:p>
          <a:p>
            <a:r>
              <a:rPr lang="en-NZ" dirty="0"/>
              <a:t>Three components: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dirty="0"/>
              <a:t>Review of the academic literature since 2015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dirty="0"/>
              <a:t>Review of advice published by international institutions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Z" dirty="0"/>
              <a:t>Survey of activities occurring at DHBs around Aotearoa New Zealand.</a:t>
            </a:r>
          </a:p>
          <a:p>
            <a:r>
              <a:rPr lang="en-NZ" dirty="0"/>
              <a:t>PubMed, Cochrane, Google Scholar, </a:t>
            </a:r>
            <a:r>
              <a:rPr lang="en-NZ" dirty="0" err="1"/>
              <a:t>MedRxiv</a:t>
            </a:r>
            <a:r>
              <a:rPr lang="en-NZ" dirty="0"/>
              <a:t> and SafetyLit, ‘Elicit’.</a:t>
            </a:r>
          </a:p>
          <a:p>
            <a:r>
              <a:rPr lang="en-NZ" dirty="0"/>
              <a:t>Institutional websites.</a:t>
            </a:r>
          </a:p>
          <a:p>
            <a:r>
              <a:rPr lang="en-NZ" dirty="0"/>
              <a:t>Survey, email responses, key informant interviews (DHBs).</a:t>
            </a:r>
          </a:p>
          <a:p>
            <a:endParaRPr lang="en-NZ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00E3646-98C0-D4CF-47CF-E6D7E0DBB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50040"/>
            <a:ext cx="7880350" cy="493712"/>
          </a:xfrm>
        </p:spPr>
        <p:txBody>
          <a:bodyPr/>
          <a:lstStyle/>
          <a:p>
            <a:r>
              <a:rPr lang="en-NZ" dirty="0"/>
              <a:t>DHB = district health board</a:t>
            </a:r>
          </a:p>
        </p:txBody>
      </p:sp>
    </p:spTree>
    <p:extLst>
      <p:ext uri="{BB962C8B-B14F-4D97-AF65-F5344CB8AC3E}">
        <p14:creationId xmlns:p14="http://schemas.microsoft.com/office/powerpoint/2010/main" val="2625725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89B2-2F6C-E258-3C77-A86BD5E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14AF-6CB9-9010-1774-8171CC37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8592"/>
            <a:ext cx="7879915" cy="3980815"/>
          </a:xfrm>
        </p:spPr>
        <p:txBody>
          <a:bodyPr/>
          <a:lstStyle/>
          <a:p>
            <a:r>
              <a:rPr lang="en-NZ" dirty="0"/>
              <a:t>48 full-text academic papers retained </a:t>
            </a:r>
          </a:p>
          <a:p>
            <a:pPr lvl="1"/>
            <a:r>
              <a:rPr lang="en-NZ" dirty="0"/>
              <a:t>Meta-analyses and reviews (n = 8)</a:t>
            </a:r>
          </a:p>
          <a:p>
            <a:pPr lvl="1"/>
            <a:r>
              <a:rPr lang="en-NZ" dirty="0"/>
              <a:t>Anticoagulation stewardship (n = 6)</a:t>
            </a:r>
          </a:p>
          <a:p>
            <a:pPr lvl="1"/>
            <a:r>
              <a:rPr lang="en-NZ" dirty="0"/>
              <a:t>Discharge and follow-up (n = 4)</a:t>
            </a:r>
          </a:p>
          <a:p>
            <a:pPr lvl="1"/>
            <a:r>
              <a:rPr lang="en-NZ" dirty="0"/>
              <a:t>Pharmacist intervention (n = 11)</a:t>
            </a:r>
          </a:p>
          <a:p>
            <a:pPr lvl="1"/>
            <a:r>
              <a:rPr lang="en-NZ" dirty="0"/>
              <a:t>EHR, e-prescribing, CDSS, apps (n = 8)</a:t>
            </a:r>
          </a:p>
          <a:p>
            <a:pPr lvl="1"/>
            <a:r>
              <a:rPr lang="en-NZ" dirty="0"/>
              <a:t>‘Other’ (n = 4)</a:t>
            </a:r>
          </a:p>
          <a:p>
            <a:pPr lvl="1"/>
            <a:r>
              <a:rPr lang="en-NZ" dirty="0"/>
              <a:t>Commentaries/consensus (n = 7).</a:t>
            </a:r>
          </a:p>
          <a:p>
            <a:r>
              <a:rPr lang="en-NZ" dirty="0"/>
              <a:t>Institutional advice (n = 6).</a:t>
            </a:r>
          </a:p>
          <a:p>
            <a:r>
              <a:rPr lang="en-NZ" dirty="0"/>
              <a:t>Case studies.</a:t>
            </a:r>
          </a:p>
          <a:p>
            <a:r>
              <a:rPr lang="en-NZ" dirty="0"/>
              <a:t>New Zealand initiatives across 10 DHBs.</a:t>
            </a:r>
          </a:p>
          <a:p>
            <a:endParaRPr lang="en-NZ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2CD5ED79-E791-CDAC-DE6A-49CC5FA70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50040"/>
            <a:ext cx="7880350" cy="493712"/>
          </a:xfrm>
        </p:spPr>
        <p:txBody>
          <a:bodyPr/>
          <a:lstStyle/>
          <a:p>
            <a:r>
              <a:rPr lang="en-NZ" dirty="0"/>
              <a:t>EHR = </a:t>
            </a:r>
            <a:r>
              <a:rPr lang="en-GB" dirty="0"/>
              <a:t>electronic health records</a:t>
            </a:r>
            <a:r>
              <a:rPr lang="en-NZ" dirty="0"/>
              <a:t>; CDSS =  clinical decision support systems</a:t>
            </a:r>
          </a:p>
        </p:txBody>
      </p:sp>
    </p:spTree>
    <p:extLst>
      <p:ext uri="{BB962C8B-B14F-4D97-AF65-F5344CB8AC3E}">
        <p14:creationId xmlns:p14="http://schemas.microsoft.com/office/powerpoint/2010/main" val="34014303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7FD8-CDCE-66DE-44B0-8E2C6480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Academic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30CC-E671-C24C-18C2-E2849361F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0167"/>
            <a:ext cx="8642684" cy="3980815"/>
          </a:xfrm>
        </p:spPr>
        <p:txBody>
          <a:bodyPr/>
          <a:lstStyle/>
          <a:p>
            <a:r>
              <a:rPr lang="en-NZ" sz="2400" dirty="0"/>
              <a:t>Physician-led anticoagulation consultation services may reduce bleeding rates in high-risk patients: 58% lower (95% confidence interval 2–82%; p = 0.03). Dosing nomograms increased TTR (Frazer et al 2019).</a:t>
            </a:r>
          </a:p>
          <a:p>
            <a:r>
              <a:rPr lang="en-NZ" sz="2400" dirty="0"/>
              <a:t>Pharmacist management: benefits in surrogate outcomes </a:t>
            </a:r>
            <a:br>
              <a:rPr lang="en-NZ" sz="2400" dirty="0"/>
            </a:br>
            <a:r>
              <a:rPr lang="en-NZ" sz="2400" dirty="0"/>
              <a:t>(</a:t>
            </a:r>
            <a:r>
              <a:rPr lang="en-NZ" sz="2400" dirty="0" err="1"/>
              <a:t>eg</a:t>
            </a:r>
            <a:r>
              <a:rPr lang="en-NZ" sz="2400" dirty="0"/>
              <a:t>, therapeutic range, length of stay, fewer drug interactions) </a:t>
            </a:r>
            <a:br>
              <a:rPr lang="en-NZ" sz="2400" dirty="0"/>
            </a:br>
            <a:r>
              <a:rPr lang="en-NZ" sz="2400" dirty="0"/>
              <a:t>and possible reduced mortality (Lee et al 2016).</a:t>
            </a:r>
          </a:p>
          <a:p>
            <a:r>
              <a:rPr lang="en-NZ" sz="2400" dirty="0"/>
              <a:t>E-health interventions generally under-studied, limited benefits for: computerised physician order entry, CDSS, dashboard utilisation and EMR implementation in general (Austin et al 2020).</a:t>
            </a:r>
          </a:p>
          <a:p>
            <a:endParaRPr lang="en-NZ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B27F1653-38C0-7261-FE27-EE736B068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50040"/>
            <a:ext cx="7880350" cy="493712"/>
          </a:xfrm>
        </p:spPr>
        <p:txBody>
          <a:bodyPr/>
          <a:lstStyle/>
          <a:p>
            <a:r>
              <a:rPr lang="en-NZ" dirty="0"/>
              <a:t>EMR = electronic medical records; TTR = time in therapeutic range</a:t>
            </a:r>
          </a:p>
        </p:txBody>
      </p:sp>
    </p:spTree>
    <p:extLst>
      <p:ext uri="{BB962C8B-B14F-4D97-AF65-F5344CB8AC3E}">
        <p14:creationId xmlns:p14="http://schemas.microsoft.com/office/powerpoint/2010/main" val="25924371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5190-F55B-9DE2-B7DE-1B46305F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Individual studies: </a:t>
            </a:r>
            <a:br>
              <a:rPr lang="en-NZ" dirty="0"/>
            </a:br>
            <a:r>
              <a:rPr lang="en-NZ" dirty="0"/>
              <a:t>Anticoagulation stewardship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4B2B-85FE-C7AA-E597-9228A8B4F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157448" cy="3980815"/>
          </a:xfrm>
        </p:spPr>
        <p:txBody>
          <a:bodyPr/>
          <a:lstStyle/>
          <a:p>
            <a:r>
              <a:rPr lang="en-NZ" dirty="0"/>
              <a:t>Based on principles of antimicrobial stewardship.</a:t>
            </a:r>
          </a:p>
          <a:p>
            <a:r>
              <a:rPr lang="en-NZ" dirty="0"/>
              <a:t>Multidisciplinary team and multicomponent approach: leadership, guidelines, protocols, anticoagulation services, medication review/reconciliation, staff education, patient counselling and measurement.</a:t>
            </a:r>
          </a:p>
          <a:p>
            <a:r>
              <a:rPr lang="en-NZ" dirty="0"/>
              <a:t>Cost savings (</a:t>
            </a:r>
            <a:r>
              <a:rPr lang="en-NZ" dirty="0" err="1"/>
              <a:t>Wychowski</a:t>
            </a:r>
            <a:r>
              <a:rPr lang="en-NZ" dirty="0"/>
              <a:t> et al 2017).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136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EE87-9E04-A357-806E-247A134473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Netherlands: greater adherence to guidelines (adjusted odds ratio 1.58, 95% confidence interval 1.21–2.05), reduced all-cause mortality odds ratio 0.72 (0.53–0.98), trend to reduced bleeding/</a:t>
            </a:r>
            <a:br>
              <a:rPr lang="en-NZ" dirty="0"/>
            </a:br>
            <a:r>
              <a:rPr lang="en-NZ" dirty="0"/>
              <a:t>thrombosis, but not cause of death (Dreijer et al 2019, 2020).</a:t>
            </a:r>
          </a:p>
          <a:p>
            <a:r>
              <a:rPr lang="en-NZ" dirty="0"/>
              <a:t>Australia: Reduction in VTE (33%) and anticoagulant-related bleeds (20%). However, no statistical analysis (Bui et al 2021).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46F0E-65C0-9437-1F5C-C2CCAFC28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VTE = venous thromboembolism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CECF3-9339-6D26-93CE-CD8369ED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0350" cy="1325563"/>
          </a:xfrm>
        </p:spPr>
        <p:txBody>
          <a:bodyPr/>
          <a:lstStyle/>
          <a:p>
            <a:r>
              <a:rPr lang="en-NZ" dirty="0"/>
              <a:t>Individual studies: </a:t>
            </a:r>
            <a:br>
              <a:rPr lang="en-NZ" dirty="0"/>
            </a:br>
            <a:r>
              <a:rPr lang="en-NZ" dirty="0"/>
              <a:t>Anticoagulation stewardship</a:t>
            </a:r>
          </a:p>
        </p:txBody>
      </p:sp>
    </p:spTree>
    <p:extLst>
      <p:ext uri="{BB962C8B-B14F-4D97-AF65-F5344CB8AC3E}">
        <p14:creationId xmlns:p14="http://schemas.microsoft.com/office/powerpoint/2010/main" val="723471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5546-98AC-8432-39B2-C3396C3A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Individual studies: </a:t>
            </a:r>
            <a:br>
              <a:rPr lang="en-NZ" dirty="0"/>
            </a:br>
            <a:r>
              <a:rPr lang="en-NZ" dirty="0"/>
              <a:t>Pharmacist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3836-1810-9E2B-8ACC-B06E5CC3FF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Overall, most of the studies obtained indicate possible benefits of pharmacist involvement with patients taking anticoagulants.</a:t>
            </a:r>
          </a:p>
          <a:p>
            <a:r>
              <a:rPr lang="en-NZ" dirty="0"/>
              <a:t>Pharmacist involvement in patient education increased awareness of the care plan, TTR and possibly reduces return to the emergency department, for example:</a:t>
            </a:r>
          </a:p>
          <a:p>
            <a:pPr lvl="1"/>
            <a:r>
              <a:rPr lang="en-NZ" dirty="0"/>
              <a:t>Patients with pharmacist counselling and follow-up less likely to be readmitted to hospital or return to the ED within 90 days (12.1% vs 1.9%, p = 0.0069) (</a:t>
            </a:r>
            <a:r>
              <a:rPr lang="en-NZ" dirty="0" err="1"/>
              <a:t>Zdyb</a:t>
            </a:r>
            <a:r>
              <a:rPr lang="en-NZ" dirty="0"/>
              <a:t> et al 2017).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DADA8DB-E7A9-A636-7C65-91884DA1E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60677"/>
            <a:ext cx="7880350" cy="493712"/>
          </a:xfrm>
        </p:spPr>
        <p:txBody>
          <a:bodyPr/>
          <a:lstStyle/>
          <a:p>
            <a:r>
              <a:rPr lang="en-NZ" dirty="0"/>
              <a:t>ED = emergency department</a:t>
            </a:r>
          </a:p>
        </p:txBody>
      </p:sp>
    </p:spTree>
    <p:extLst>
      <p:ext uri="{BB962C8B-B14F-4D97-AF65-F5344CB8AC3E}">
        <p14:creationId xmlns:p14="http://schemas.microsoft.com/office/powerpoint/2010/main" val="384900619"/>
      </p:ext>
    </p:extLst>
  </p:cSld>
  <p:clrMapOvr>
    <a:masterClrMapping/>
  </p:clrMapOvr>
</p:sld>
</file>

<file path=ppt/theme/theme1.xml><?xml version="1.0" encoding="utf-8"?>
<a:theme xmlns:a="http://schemas.openxmlformats.org/drawingml/2006/main" name="HQSC Light Theme">
  <a:themeElements>
    <a:clrScheme name="Te Tāhū Hauora">
      <a:dk1>
        <a:srgbClr val="121212"/>
      </a:dk1>
      <a:lt1>
        <a:srgbClr val="FFFFFF"/>
      </a:lt1>
      <a:dk2>
        <a:srgbClr val="2C2568"/>
      </a:dk2>
      <a:lt2>
        <a:srgbClr val="E8E5E5"/>
      </a:lt2>
      <a:accent1>
        <a:srgbClr val="2C2568"/>
      </a:accent1>
      <a:accent2>
        <a:srgbClr val="107383"/>
      </a:accent2>
      <a:accent3>
        <a:srgbClr val="37B0A8"/>
      </a:accent3>
      <a:accent4>
        <a:srgbClr val="904281"/>
      </a:accent4>
      <a:accent5>
        <a:srgbClr val="BB7CB3"/>
      </a:accent5>
      <a:accent6>
        <a:srgbClr val="FF4F2D"/>
      </a:accent6>
      <a:hlink>
        <a:srgbClr val="2C2568"/>
      </a:hlink>
      <a:folHlink>
        <a:srgbClr val="2C25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mission-PowerPoint_Commission  -  Read-Only" id="{4B958D1C-3358-41DB-A4D3-B6D7B3AD280C}" vid="{3A3D9D05-AC71-4EE8-879F-0FA319C3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E1B8698701A45A5408FB75B1B86C4" ma:contentTypeVersion="15" ma:contentTypeDescription="Create a new document." ma:contentTypeScope="" ma:versionID="30f13bc92687d36d5ab6a61f3bb8b0ff">
  <xsd:schema xmlns:xsd="http://www.w3.org/2001/XMLSchema" xmlns:xs="http://www.w3.org/2001/XMLSchema" xmlns:p="http://schemas.microsoft.com/office/2006/metadata/properties" xmlns:ns2="bef9904b-9bca-4a1b-aca3-78dad2044d15" xmlns:ns3="83c1f819-1d2e-4aad-8c9d-234667bc5029" targetNamespace="http://schemas.microsoft.com/office/2006/metadata/properties" ma:root="true" ma:fieldsID="97bf6b177eb481fbaf016602c9db6c34" ns2:_="" ns3:_="">
    <xsd:import namespace="bef9904b-9bca-4a1b-aca3-78dad2044d15"/>
    <xsd:import namespace="83c1f819-1d2e-4aad-8c9d-234667bc50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9904b-9bca-4a1b-aca3-78dad2044d1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4db9ff5-9934-4329-8878-4e2d029385bb}" ma:internalName="TaxCatchAll" ma:showField="CatchAllData" ma:web="bef9904b-9bca-4a1b-aca3-78dad2044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1f819-1d2e-4aad-8c9d-234667bc5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f067919-d045-4b34-bd75-563914e945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ef9904b-9bca-4a1b-aca3-78dad2044d15">DOCS-1129490080-85982</_dlc_DocId>
    <_dlc_DocIdUrl xmlns="bef9904b-9bca-4a1b-aca3-78dad2044d15">
      <Url>https://hqsc.sharepoint.com/sites/dms-comms/_layouts/15/DocIdRedir.aspx?ID=DOCS-1129490080-85982</Url>
      <Description>DOCS-1129490080-85982</Description>
    </_dlc_DocIdUrl>
    <TaxCatchAll xmlns="bef9904b-9bca-4a1b-aca3-78dad2044d15" xsi:nil="true"/>
    <lcf76f155ced4ddcb4097134ff3c332f xmlns="83c1f819-1d2e-4aad-8c9d-234667bc5029">
      <Terms xmlns="http://schemas.microsoft.com/office/infopath/2007/PartnerControls"/>
    </lcf76f155ced4ddcb4097134ff3c332f>
    <MediaLengthInSeconds xmlns="83c1f819-1d2e-4aad-8c9d-234667bc5029" xsi:nil="true"/>
    <SharedWithUsers xmlns="bef9904b-9bca-4a1b-aca3-78dad2044d1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44DAC7F-5E01-48F9-B2D0-DAAA2FBF31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AA3D8-CF51-4A4A-B864-79AB843867C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7894349-F3DF-4814-8E2E-6C6F31B62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9904b-9bca-4a1b-aca3-78dad2044d15"/>
    <ds:schemaRef ds:uri="83c1f819-1d2e-4aad-8c9d-234667bc5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B2D40E0-0879-4ECE-AED3-9664B63A0F57}">
  <ds:schemaRefs>
    <ds:schemaRef ds:uri="bef9904b-9bca-4a1b-aca3-78dad2044d15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83c1f819-1d2e-4aad-8c9d-234667bc5029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Commission-PowerPoint_Commission_April2023</Template>
  <TotalTime>298</TotalTime>
  <Words>2871</Words>
  <Application>Microsoft Office PowerPoint</Application>
  <PresentationFormat>Widescreen</PresentationFormat>
  <Paragraphs>170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HQSC Light Theme</vt:lpstr>
      <vt:lpstr>Reducing anticoagulant-related harm </vt:lpstr>
      <vt:lpstr>Background </vt:lpstr>
      <vt:lpstr>Aims</vt:lpstr>
      <vt:lpstr>Method</vt:lpstr>
      <vt:lpstr>Findings</vt:lpstr>
      <vt:lpstr>Academic reviews</vt:lpstr>
      <vt:lpstr>Individual studies:  Anticoagulation stewardship </vt:lpstr>
      <vt:lpstr>Individual studies:  Anticoagulation stewardship</vt:lpstr>
      <vt:lpstr>Individual studies:  Pharmacist interventions</vt:lpstr>
      <vt:lpstr>Individual studies:  Pharmacist interventions</vt:lpstr>
      <vt:lpstr>Individual studies:  Electronic solutions</vt:lpstr>
      <vt:lpstr>Individual studies:  Electronic solutions</vt:lpstr>
      <vt:lpstr>Individual studies:  Discharge and follow-up</vt:lpstr>
      <vt:lpstr>High-level consensus and commentary</vt:lpstr>
      <vt:lpstr>Institutional advice</vt:lpstr>
      <vt:lpstr>Case study:  Erasmus University Medical Centre</vt:lpstr>
      <vt:lpstr>Case study:  Erasmus University Medical Centre</vt:lpstr>
      <vt:lpstr>Case study: Capital &amp; Coast DHB</vt:lpstr>
      <vt:lpstr>Case study: Capital &amp; Coast DHB</vt:lpstr>
      <vt:lpstr>Current initiatives Aotearoa New Zealand</vt:lpstr>
      <vt:lpstr>Discussion  </vt:lpstr>
      <vt:lpstr>Change ideas</vt:lpstr>
      <vt:lpstr>Change ideas</vt:lpstr>
      <vt:lpstr>How to implement anticoagulation stewardship: Anticoagulation Forum</vt:lpstr>
      <vt:lpstr>How to implement anticoagulation stewardship: Anticoagulation Forum</vt:lpstr>
      <vt:lpstr>How to implement anticoagulation stewardship </vt:lpstr>
      <vt:lpstr>Key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Payne</dc:creator>
  <cp:lastModifiedBy>Falyn Cranston</cp:lastModifiedBy>
  <cp:revision>14</cp:revision>
  <dcterms:created xsi:type="dcterms:W3CDTF">2023-03-20T22:08:19Z</dcterms:created>
  <dcterms:modified xsi:type="dcterms:W3CDTF">2024-02-20T01:30:10Z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0x010100843E1B8698701A45A5408FB75B1B86C4</vt:lpwstr>
  </property>
  <property fmtid="{D5CDD505-2E9C-101B-9397-08002B2CF9AE}" pid="3" name="MediaServiceImageTags">
    <vt:lpwstr/>
  </property>
  <property fmtid="{D5CDD505-2E9C-101B-9397-08002B2CF9AE}" pid="4" name="Order">
    <vt:lpwstr>245600.000000000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_dlc_DocIdItemGuid">
    <vt:lpwstr>d8b8bfee-42d0-45b7-8e91-c82c3bdce50c</vt:lpwstr>
  </property>
</Properties>
</file>