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1B7_7D992C2F.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53"/>
  </p:notesMasterIdLst>
  <p:sldIdLst>
    <p:sldId id="256" r:id="rId7"/>
    <p:sldId id="268" r:id="rId8"/>
    <p:sldId id="403" r:id="rId9"/>
    <p:sldId id="304" r:id="rId10"/>
    <p:sldId id="259" r:id="rId11"/>
    <p:sldId id="305" r:id="rId12"/>
    <p:sldId id="261" r:id="rId13"/>
    <p:sldId id="300" r:id="rId14"/>
    <p:sldId id="452" r:id="rId15"/>
    <p:sldId id="301" r:id="rId16"/>
    <p:sldId id="458" r:id="rId17"/>
    <p:sldId id="459" r:id="rId18"/>
    <p:sldId id="460" r:id="rId19"/>
    <p:sldId id="270" r:id="rId20"/>
    <p:sldId id="271" r:id="rId21"/>
    <p:sldId id="272" r:id="rId22"/>
    <p:sldId id="309" r:id="rId23"/>
    <p:sldId id="310" r:id="rId24"/>
    <p:sldId id="311" r:id="rId25"/>
    <p:sldId id="312" r:id="rId26"/>
    <p:sldId id="313" r:id="rId27"/>
    <p:sldId id="314" r:id="rId28"/>
    <p:sldId id="446" r:id="rId29"/>
    <p:sldId id="275" r:id="rId30"/>
    <p:sldId id="276" r:id="rId31"/>
    <p:sldId id="447" r:id="rId32"/>
    <p:sldId id="450" r:id="rId33"/>
    <p:sldId id="461" r:id="rId34"/>
    <p:sldId id="277" r:id="rId35"/>
    <p:sldId id="278" r:id="rId36"/>
    <p:sldId id="448" r:id="rId37"/>
    <p:sldId id="279" r:id="rId38"/>
    <p:sldId id="280" r:id="rId39"/>
    <p:sldId id="449" r:id="rId40"/>
    <p:sldId id="283" r:id="rId41"/>
    <p:sldId id="456" r:id="rId42"/>
    <p:sldId id="454" r:id="rId43"/>
    <p:sldId id="286" r:id="rId44"/>
    <p:sldId id="421" r:id="rId45"/>
    <p:sldId id="422" r:id="rId46"/>
    <p:sldId id="423" r:id="rId47"/>
    <p:sldId id="443" r:id="rId48"/>
    <p:sldId id="284" r:id="rId49"/>
    <p:sldId id="439" r:id="rId50"/>
    <p:sldId id="285" r:id="rId51"/>
    <p:sldId id="44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C5F200-AA5D-38B3-8409-BFD9A39DB5D4}" name="Jocasta Whittingham" initials="JW" userId="S::Jocasta.Whittingham@hqsc.govt.nz::89da267d-47f0-43db-b872-29fbd4614d45" providerId="AD"/>
  <p188:author id="{5ECA96DE-56B5-F1DC-29C5-AA9E36F3471A}" name="Jane Craig-Pearson" initials="JCP" userId="S::Jane.Craig-Pearson@hqsc.govt.nz::ebaba2e5-6395-43ad-9c57-bf9632c1af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5662"/>
    <a:srgbClr val="2838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FE8E84-FEB8-221F-164B-C5D06179CBD4}" v="2" dt="2023-12-10T19:20:45.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customXml" Target="../customXml/item5.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8/10/relationships/authors" Targe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comments/modernComment_1B7_7D992C2F.xml><?xml version="1.0" encoding="utf-8"?>
<p188:cmLst xmlns:a="http://schemas.openxmlformats.org/drawingml/2006/main" xmlns:r="http://schemas.openxmlformats.org/officeDocument/2006/relationships" xmlns:p188="http://schemas.microsoft.com/office/powerpoint/2018/8/main">
  <p188:cm id="{F00C374A-D6F6-4748-98BC-6B199B66F6BA}" authorId="{F6C5F200-AA5D-38B3-8409-BFD9A39DB5D4}" created="2022-10-30T22:37:52.775">
    <pc:sldMkLst xmlns:pc="http://schemas.microsoft.com/office/powerpoint/2013/main/command">
      <pc:docMk/>
      <pc:sldMk cId="2107190319" sldId="439"/>
    </pc:sldMkLst>
    <p188:txBody>
      <a:bodyPr/>
      <a:lstStyle/>
      <a:p>
        <a:r>
          <a:rPr lang="en-NZ"/>
          <a:t>Just noting in the image it is PEWS but in your notes it is PEW score, which is potentially confusing</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4D222C-64CA-4CD9-AAE1-109B318B11AE}" type="doc">
      <dgm:prSet loTypeId="urn:microsoft.com/office/officeart/2005/8/layout/gear1" loCatId="process" qsTypeId="urn:microsoft.com/office/officeart/2005/8/quickstyle/simple1" qsCatId="simple" csTypeId="urn:microsoft.com/office/officeart/2005/8/colors/accent1_2" csCatId="accent1" phldr="1"/>
      <dgm:spPr/>
      <dgm:t>
        <a:bodyPr/>
        <a:lstStyle/>
        <a:p>
          <a:endParaRPr lang="en-NZ"/>
        </a:p>
      </dgm:t>
    </dgm:pt>
    <dgm:pt modelId="{0AD683F1-FA78-4928-897F-4DA02393A68C}">
      <dgm:prSet phldrT="[Text]"/>
      <dgm:spPr/>
      <dgm:t>
        <a:bodyPr/>
        <a:lstStyle/>
        <a:p>
          <a:r>
            <a:rPr lang="en-NZ"/>
            <a:t>PVSC</a:t>
          </a:r>
        </a:p>
      </dgm:t>
    </dgm:pt>
    <dgm:pt modelId="{478ED945-A282-4BC6-ADEB-EF2AE5622C5C}" type="parTrans" cxnId="{D91705AE-5079-43E1-8D2D-9243D061DE78}">
      <dgm:prSet/>
      <dgm:spPr/>
      <dgm:t>
        <a:bodyPr/>
        <a:lstStyle/>
        <a:p>
          <a:endParaRPr lang="en-NZ"/>
        </a:p>
      </dgm:t>
    </dgm:pt>
    <dgm:pt modelId="{8E0A1B40-ED18-4D9E-B342-D56ECE293F9D}" type="sibTrans" cxnId="{D91705AE-5079-43E1-8D2D-9243D061DE78}">
      <dgm:prSet/>
      <dgm:spPr/>
      <dgm:t>
        <a:bodyPr/>
        <a:lstStyle/>
        <a:p>
          <a:endParaRPr lang="en-NZ"/>
        </a:p>
      </dgm:t>
    </dgm:pt>
    <dgm:pt modelId="{9408EF85-E1ED-4E24-B74C-8A686BBDD940}">
      <dgm:prSet phldrT="[Text]"/>
      <dgm:spPr/>
      <dgm:t>
        <a:bodyPr/>
        <a:lstStyle/>
        <a:p>
          <a:r>
            <a:rPr lang="en-NZ"/>
            <a:t>Clinical governance</a:t>
          </a:r>
        </a:p>
      </dgm:t>
    </dgm:pt>
    <dgm:pt modelId="{2AB1BD75-6EDC-43AD-9B6C-800288517DA8}" type="parTrans" cxnId="{81E74522-0F42-45E8-B726-6B07A2557F62}">
      <dgm:prSet/>
      <dgm:spPr/>
      <dgm:t>
        <a:bodyPr/>
        <a:lstStyle/>
        <a:p>
          <a:endParaRPr lang="en-NZ"/>
        </a:p>
      </dgm:t>
    </dgm:pt>
    <dgm:pt modelId="{AFD81E92-6A5D-4A0A-A143-00B3A26762CF}" type="sibTrans" cxnId="{81E74522-0F42-45E8-B726-6B07A2557F62}">
      <dgm:prSet/>
      <dgm:spPr/>
      <dgm:t>
        <a:bodyPr/>
        <a:lstStyle/>
        <a:p>
          <a:endParaRPr lang="en-NZ"/>
        </a:p>
      </dgm:t>
    </dgm:pt>
    <dgm:pt modelId="{815DCBDA-9C8D-41C2-A9D0-15196E594F3B}">
      <dgm:prSet custT="1"/>
      <dgm:spPr/>
      <dgm:t>
        <a:bodyPr/>
        <a:lstStyle/>
        <a:p>
          <a:r>
            <a:rPr lang="en-NZ" sz="2000"/>
            <a:t>Patient and whānau engagement</a:t>
          </a:r>
        </a:p>
      </dgm:t>
    </dgm:pt>
    <dgm:pt modelId="{1B89C03C-C73C-4960-9BC4-016EA1D8F6D9}" type="parTrans" cxnId="{B1314DD7-63C5-4B77-BDCD-80E55414DB08}">
      <dgm:prSet/>
      <dgm:spPr/>
      <dgm:t>
        <a:bodyPr/>
        <a:lstStyle/>
        <a:p>
          <a:endParaRPr lang="en-NZ"/>
        </a:p>
      </dgm:t>
    </dgm:pt>
    <dgm:pt modelId="{DFF18007-ECBA-4E31-A99B-3CB2AF914C3E}" type="sibTrans" cxnId="{B1314DD7-63C5-4B77-BDCD-80E55414DB08}">
      <dgm:prSet/>
      <dgm:spPr/>
      <dgm:t>
        <a:bodyPr/>
        <a:lstStyle/>
        <a:p>
          <a:endParaRPr lang="en-NZ"/>
        </a:p>
      </dgm:t>
    </dgm:pt>
    <dgm:pt modelId="{D37392FA-3F02-41F3-9CCF-01099CB2FAFC}">
      <dgm:prSet custT="1"/>
      <dgm:spPr/>
      <dgm:t>
        <a:bodyPr/>
        <a:lstStyle/>
        <a:p>
          <a:r>
            <a:rPr lang="en-NZ" sz="2000"/>
            <a:t>Measurement for improvement</a:t>
          </a:r>
        </a:p>
      </dgm:t>
    </dgm:pt>
    <dgm:pt modelId="{BBF3241F-6E78-4D74-8D16-792EBA6C7B52}" type="parTrans" cxnId="{5B229F5B-9FC0-44EA-AFBE-1F71346A451D}">
      <dgm:prSet/>
      <dgm:spPr/>
      <dgm:t>
        <a:bodyPr/>
        <a:lstStyle/>
        <a:p>
          <a:endParaRPr lang="en-NZ"/>
        </a:p>
      </dgm:t>
    </dgm:pt>
    <dgm:pt modelId="{A8295E54-BBE1-47A6-9166-1F63B38F4D08}" type="sibTrans" cxnId="{5B229F5B-9FC0-44EA-AFBE-1F71346A451D}">
      <dgm:prSet/>
      <dgm:spPr/>
      <dgm:t>
        <a:bodyPr/>
        <a:lstStyle/>
        <a:p>
          <a:endParaRPr lang="en-NZ"/>
        </a:p>
      </dgm:t>
    </dgm:pt>
    <dgm:pt modelId="{3CF1A34B-A0FF-4BD7-A958-5D55A0E39B1A}">
      <dgm:prSet custT="1"/>
      <dgm:spPr/>
      <dgm:t>
        <a:bodyPr/>
        <a:lstStyle/>
        <a:p>
          <a:r>
            <a:rPr lang="en-NZ" sz="2000"/>
            <a:t>Education</a:t>
          </a:r>
        </a:p>
      </dgm:t>
    </dgm:pt>
    <dgm:pt modelId="{934A953B-68E1-4203-8D35-14059B423684}" type="parTrans" cxnId="{181A4F65-DD22-4713-9DFF-DE97DE8BFAC3}">
      <dgm:prSet/>
      <dgm:spPr/>
      <dgm:t>
        <a:bodyPr/>
        <a:lstStyle/>
        <a:p>
          <a:endParaRPr lang="en-NZ"/>
        </a:p>
      </dgm:t>
    </dgm:pt>
    <dgm:pt modelId="{54EACB88-266B-4A1F-9AC9-E782EEF9F250}" type="sibTrans" cxnId="{181A4F65-DD22-4713-9DFF-DE97DE8BFAC3}">
      <dgm:prSet/>
      <dgm:spPr/>
      <dgm:t>
        <a:bodyPr/>
        <a:lstStyle/>
        <a:p>
          <a:endParaRPr lang="en-NZ"/>
        </a:p>
      </dgm:t>
    </dgm:pt>
    <dgm:pt modelId="{AB14CF21-649A-447F-9CDF-63A095652E1E}">
      <dgm:prSet custT="1"/>
      <dgm:spPr/>
      <dgm:t>
        <a:bodyPr/>
        <a:lstStyle/>
        <a:p>
          <a:r>
            <a:rPr lang="en-NZ" sz="2000"/>
            <a:t>Clinical leadership</a:t>
          </a:r>
        </a:p>
      </dgm:t>
    </dgm:pt>
    <dgm:pt modelId="{89B11144-6677-4936-A2C7-2CF30511F83E}" type="parTrans" cxnId="{C793D7C4-4BE0-4C50-B472-B866F8F8B96E}">
      <dgm:prSet/>
      <dgm:spPr/>
      <dgm:t>
        <a:bodyPr/>
        <a:lstStyle/>
        <a:p>
          <a:endParaRPr lang="en-NZ"/>
        </a:p>
      </dgm:t>
    </dgm:pt>
    <dgm:pt modelId="{42C9EB3C-7E2D-4D27-8FC3-D3CA3E8EF97C}" type="sibTrans" cxnId="{C793D7C4-4BE0-4C50-B472-B866F8F8B96E}">
      <dgm:prSet/>
      <dgm:spPr/>
      <dgm:t>
        <a:bodyPr/>
        <a:lstStyle/>
        <a:p>
          <a:endParaRPr lang="en-NZ"/>
        </a:p>
      </dgm:t>
    </dgm:pt>
    <dgm:pt modelId="{30A8DB28-76B8-4790-98E4-9DD8E6507449}">
      <dgm:prSet phldrT="[Text]"/>
      <dgm:spPr/>
      <dgm:t>
        <a:bodyPr/>
        <a:lstStyle/>
        <a:p>
          <a:r>
            <a:rPr lang="en-NZ"/>
            <a:t>Mandatory escalation pathway</a:t>
          </a:r>
        </a:p>
      </dgm:t>
    </dgm:pt>
    <dgm:pt modelId="{5D8320F2-78EA-48DE-8303-2BDF72F2152A}" type="sibTrans" cxnId="{A6DF8D82-29C9-4A81-967A-A7DBC6653817}">
      <dgm:prSet/>
      <dgm:spPr/>
      <dgm:t>
        <a:bodyPr/>
        <a:lstStyle/>
        <a:p>
          <a:endParaRPr lang="en-NZ"/>
        </a:p>
      </dgm:t>
    </dgm:pt>
    <dgm:pt modelId="{8A010AD4-6438-4F95-859B-E232005AE59E}" type="parTrans" cxnId="{A6DF8D82-29C9-4A81-967A-A7DBC6653817}">
      <dgm:prSet/>
      <dgm:spPr/>
      <dgm:t>
        <a:bodyPr/>
        <a:lstStyle/>
        <a:p>
          <a:endParaRPr lang="en-NZ"/>
        </a:p>
      </dgm:t>
    </dgm:pt>
    <dgm:pt modelId="{2939A0C0-F819-48B4-8C0D-7E60E8E8E5B3}" type="pres">
      <dgm:prSet presAssocID="{7C4D222C-64CA-4CD9-AAE1-109B318B11AE}" presName="composite" presStyleCnt="0">
        <dgm:presLayoutVars>
          <dgm:chMax val="3"/>
          <dgm:animLvl val="lvl"/>
          <dgm:resizeHandles val="exact"/>
        </dgm:presLayoutVars>
      </dgm:prSet>
      <dgm:spPr/>
    </dgm:pt>
    <dgm:pt modelId="{B0AFE4DB-0ABD-4240-8560-C5D0A44134B9}" type="pres">
      <dgm:prSet presAssocID="{30A8DB28-76B8-4790-98E4-9DD8E6507449}" presName="gear1" presStyleLbl="node1" presStyleIdx="0" presStyleCnt="3">
        <dgm:presLayoutVars>
          <dgm:chMax val="1"/>
          <dgm:bulletEnabled val="1"/>
        </dgm:presLayoutVars>
      </dgm:prSet>
      <dgm:spPr/>
    </dgm:pt>
    <dgm:pt modelId="{07BDABBC-EBC0-4C4B-8616-4377BC4A09FA}" type="pres">
      <dgm:prSet presAssocID="{30A8DB28-76B8-4790-98E4-9DD8E6507449}" presName="gear1srcNode" presStyleLbl="node1" presStyleIdx="0" presStyleCnt="3"/>
      <dgm:spPr/>
    </dgm:pt>
    <dgm:pt modelId="{F395AC31-DE72-49AB-B00F-44D58285F41D}" type="pres">
      <dgm:prSet presAssocID="{30A8DB28-76B8-4790-98E4-9DD8E6507449}" presName="gear1dstNode" presStyleLbl="node1" presStyleIdx="0" presStyleCnt="3"/>
      <dgm:spPr/>
    </dgm:pt>
    <dgm:pt modelId="{4C8496E4-42B8-4082-8E70-5A4F93C848F8}" type="pres">
      <dgm:prSet presAssocID="{30A8DB28-76B8-4790-98E4-9DD8E6507449}" presName="gear1ch" presStyleLbl="fgAcc1" presStyleIdx="0" presStyleCnt="3" custScaleX="148722" custLinFactNeighborX="-98966" custLinFactNeighborY="-20496">
        <dgm:presLayoutVars>
          <dgm:chMax val="0"/>
          <dgm:bulletEnabled val="1"/>
        </dgm:presLayoutVars>
      </dgm:prSet>
      <dgm:spPr/>
    </dgm:pt>
    <dgm:pt modelId="{9C197287-89B7-49D2-AF81-587C3497EC82}" type="pres">
      <dgm:prSet presAssocID="{0AD683F1-FA78-4928-897F-4DA02393A68C}" presName="gear2" presStyleLbl="node1" presStyleIdx="1" presStyleCnt="3" custScaleX="102861" custScaleY="98252">
        <dgm:presLayoutVars>
          <dgm:chMax val="1"/>
          <dgm:bulletEnabled val="1"/>
        </dgm:presLayoutVars>
      </dgm:prSet>
      <dgm:spPr/>
    </dgm:pt>
    <dgm:pt modelId="{DB419386-3263-4E7E-89AF-D70293385E5B}" type="pres">
      <dgm:prSet presAssocID="{0AD683F1-FA78-4928-897F-4DA02393A68C}" presName="gear2srcNode" presStyleLbl="node1" presStyleIdx="1" presStyleCnt="3"/>
      <dgm:spPr/>
    </dgm:pt>
    <dgm:pt modelId="{A2DDF179-8D09-48BD-A488-043971FF70C6}" type="pres">
      <dgm:prSet presAssocID="{0AD683F1-FA78-4928-897F-4DA02393A68C}" presName="gear2dstNode" presStyleLbl="node1" presStyleIdx="1" presStyleCnt="3"/>
      <dgm:spPr/>
    </dgm:pt>
    <dgm:pt modelId="{7D588BEF-40B2-4DA9-9C5F-9BCE3044DF61}" type="pres">
      <dgm:prSet presAssocID="{0AD683F1-FA78-4928-897F-4DA02393A68C}" presName="gear2ch" presStyleLbl="fgAcc1" presStyleIdx="1" presStyleCnt="3" custLinFactY="-100000" custLinFactNeighborX="-23005" custLinFactNeighborY="-149530">
        <dgm:presLayoutVars>
          <dgm:chMax val="0"/>
          <dgm:bulletEnabled val="1"/>
        </dgm:presLayoutVars>
      </dgm:prSet>
      <dgm:spPr/>
    </dgm:pt>
    <dgm:pt modelId="{6E2950A1-55EB-48EA-97E3-10B07753ACDF}" type="pres">
      <dgm:prSet presAssocID="{9408EF85-E1ED-4E24-B74C-8A686BBDD940}" presName="gear3" presStyleLbl="node1" presStyleIdx="2" presStyleCnt="3"/>
      <dgm:spPr/>
    </dgm:pt>
    <dgm:pt modelId="{E3B0BA1F-F5B6-4C43-AA85-AAF87320D301}" type="pres">
      <dgm:prSet presAssocID="{9408EF85-E1ED-4E24-B74C-8A686BBDD940}" presName="gear3tx" presStyleLbl="node1" presStyleIdx="2" presStyleCnt="3">
        <dgm:presLayoutVars>
          <dgm:chMax val="1"/>
          <dgm:bulletEnabled val="1"/>
        </dgm:presLayoutVars>
      </dgm:prSet>
      <dgm:spPr/>
    </dgm:pt>
    <dgm:pt modelId="{C76AA117-5B0E-401E-B54E-7FAFE520E1A8}" type="pres">
      <dgm:prSet presAssocID="{9408EF85-E1ED-4E24-B74C-8A686BBDD940}" presName="gear3srcNode" presStyleLbl="node1" presStyleIdx="2" presStyleCnt="3"/>
      <dgm:spPr/>
    </dgm:pt>
    <dgm:pt modelId="{F130C51B-C666-458C-BF6E-39F233D469F8}" type="pres">
      <dgm:prSet presAssocID="{9408EF85-E1ED-4E24-B74C-8A686BBDD940}" presName="gear3dstNode" presStyleLbl="node1" presStyleIdx="2" presStyleCnt="3"/>
      <dgm:spPr/>
    </dgm:pt>
    <dgm:pt modelId="{AE755CFB-487C-4577-BB2E-D8318E9068D0}" type="pres">
      <dgm:prSet presAssocID="{9408EF85-E1ED-4E24-B74C-8A686BBDD940}" presName="gear3ch" presStyleLbl="fgAcc1" presStyleIdx="2" presStyleCnt="3" custLinFactNeighborX="32143" custLinFactNeighborY="16917">
        <dgm:presLayoutVars>
          <dgm:chMax val="0"/>
          <dgm:bulletEnabled val="1"/>
        </dgm:presLayoutVars>
      </dgm:prSet>
      <dgm:spPr/>
    </dgm:pt>
    <dgm:pt modelId="{7A3F445A-F811-4FA4-95B4-8DA35D5F9B3D}" type="pres">
      <dgm:prSet presAssocID="{5D8320F2-78EA-48DE-8303-2BDF72F2152A}" presName="connector1" presStyleLbl="sibTrans2D1" presStyleIdx="0" presStyleCnt="3"/>
      <dgm:spPr/>
    </dgm:pt>
    <dgm:pt modelId="{B08A704C-8246-45F6-B2E5-BA51F09D2EAE}" type="pres">
      <dgm:prSet presAssocID="{8E0A1B40-ED18-4D9E-B342-D56ECE293F9D}" presName="connector2" presStyleLbl="sibTrans2D1" presStyleIdx="1" presStyleCnt="3"/>
      <dgm:spPr/>
    </dgm:pt>
    <dgm:pt modelId="{99C0461A-C28D-4266-B488-87458FF8397D}" type="pres">
      <dgm:prSet presAssocID="{AFD81E92-6A5D-4A0A-A143-00B3A26762CF}" presName="connector3" presStyleLbl="sibTrans2D1" presStyleIdx="2" presStyleCnt="3"/>
      <dgm:spPr/>
    </dgm:pt>
  </dgm:ptLst>
  <dgm:cxnLst>
    <dgm:cxn modelId="{81E74522-0F42-45E8-B726-6B07A2557F62}" srcId="{7C4D222C-64CA-4CD9-AAE1-109B318B11AE}" destId="{9408EF85-E1ED-4E24-B74C-8A686BBDD940}" srcOrd="2" destOrd="0" parTransId="{2AB1BD75-6EDC-43AD-9B6C-800288517DA8}" sibTransId="{AFD81E92-6A5D-4A0A-A143-00B3A26762CF}"/>
    <dgm:cxn modelId="{E877955B-C757-48B4-B502-A3EA30928288}" type="presOf" srcId="{30A8DB28-76B8-4790-98E4-9DD8E6507449}" destId="{07BDABBC-EBC0-4C4B-8616-4377BC4A09FA}" srcOrd="1" destOrd="0" presId="urn:microsoft.com/office/officeart/2005/8/layout/gear1"/>
    <dgm:cxn modelId="{5B229F5B-9FC0-44EA-AFBE-1F71346A451D}" srcId="{30A8DB28-76B8-4790-98E4-9DD8E6507449}" destId="{D37392FA-3F02-41F3-9CCF-01099CB2FAFC}" srcOrd="0" destOrd="0" parTransId="{BBF3241F-6E78-4D74-8D16-792EBA6C7B52}" sibTransId="{A8295E54-BBE1-47A6-9166-1F63B38F4D08}"/>
    <dgm:cxn modelId="{4374A262-B724-47D4-8C49-0C3D8BCB4B9A}" type="presOf" srcId="{3CF1A34B-A0FF-4BD7-A958-5D55A0E39B1A}" destId="{7D588BEF-40B2-4DA9-9C5F-9BCE3044DF61}" srcOrd="0" destOrd="0" presId="urn:microsoft.com/office/officeart/2005/8/layout/gear1"/>
    <dgm:cxn modelId="{92FA7343-3B33-4DF4-9BD2-C4CCFAAA5CC9}" type="presOf" srcId="{AFD81E92-6A5D-4A0A-A143-00B3A26762CF}" destId="{99C0461A-C28D-4266-B488-87458FF8397D}" srcOrd="0" destOrd="0" presId="urn:microsoft.com/office/officeart/2005/8/layout/gear1"/>
    <dgm:cxn modelId="{181A4F65-DD22-4713-9DFF-DE97DE8BFAC3}" srcId="{0AD683F1-FA78-4928-897F-4DA02393A68C}" destId="{3CF1A34B-A0FF-4BD7-A958-5D55A0E39B1A}" srcOrd="0" destOrd="0" parTransId="{934A953B-68E1-4203-8D35-14059B423684}" sibTransId="{54EACB88-266B-4A1F-9AC9-E782EEF9F250}"/>
    <dgm:cxn modelId="{60F01D80-56A0-4C2D-87FD-D0F4A6B8440F}" type="presOf" srcId="{30A8DB28-76B8-4790-98E4-9DD8E6507449}" destId="{F395AC31-DE72-49AB-B00F-44D58285F41D}" srcOrd="2" destOrd="0" presId="urn:microsoft.com/office/officeart/2005/8/layout/gear1"/>
    <dgm:cxn modelId="{A6DF8D82-29C9-4A81-967A-A7DBC6653817}" srcId="{7C4D222C-64CA-4CD9-AAE1-109B318B11AE}" destId="{30A8DB28-76B8-4790-98E4-9DD8E6507449}" srcOrd="0" destOrd="0" parTransId="{8A010AD4-6438-4F95-859B-E232005AE59E}" sibTransId="{5D8320F2-78EA-48DE-8303-2BDF72F2152A}"/>
    <dgm:cxn modelId="{58899D83-9AA8-4830-897C-F116E7495340}" type="presOf" srcId="{30A8DB28-76B8-4790-98E4-9DD8E6507449}" destId="{B0AFE4DB-0ABD-4240-8560-C5D0A44134B9}" srcOrd="0" destOrd="0" presId="urn:microsoft.com/office/officeart/2005/8/layout/gear1"/>
    <dgm:cxn modelId="{7BFE5599-299D-4678-BF0B-1A844B38F9C5}" type="presOf" srcId="{D37392FA-3F02-41F3-9CCF-01099CB2FAFC}" destId="{4C8496E4-42B8-4082-8E70-5A4F93C848F8}" srcOrd="0" destOrd="0" presId="urn:microsoft.com/office/officeart/2005/8/layout/gear1"/>
    <dgm:cxn modelId="{F2B2D7A3-0DFC-463D-8EA1-7244063D20C0}" type="presOf" srcId="{9408EF85-E1ED-4E24-B74C-8A686BBDD940}" destId="{C76AA117-5B0E-401E-B54E-7FAFE520E1A8}" srcOrd="2" destOrd="0" presId="urn:microsoft.com/office/officeart/2005/8/layout/gear1"/>
    <dgm:cxn modelId="{80C3ABAB-C679-4E1C-A161-AB699E1FD5CC}" type="presOf" srcId="{0AD683F1-FA78-4928-897F-4DA02393A68C}" destId="{A2DDF179-8D09-48BD-A488-043971FF70C6}" srcOrd="2" destOrd="0" presId="urn:microsoft.com/office/officeart/2005/8/layout/gear1"/>
    <dgm:cxn modelId="{BDC3A8AD-23E8-450A-929D-DE9AFCC8D803}" type="presOf" srcId="{7C4D222C-64CA-4CD9-AAE1-109B318B11AE}" destId="{2939A0C0-F819-48B4-8C0D-7E60E8E8E5B3}" srcOrd="0" destOrd="0" presId="urn:microsoft.com/office/officeart/2005/8/layout/gear1"/>
    <dgm:cxn modelId="{D91705AE-5079-43E1-8D2D-9243D061DE78}" srcId="{7C4D222C-64CA-4CD9-AAE1-109B318B11AE}" destId="{0AD683F1-FA78-4928-897F-4DA02393A68C}" srcOrd="1" destOrd="0" parTransId="{478ED945-A282-4BC6-ADEB-EF2AE5622C5C}" sibTransId="{8E0A1B40-ED18-4D9E-B342-D56ECE293F9D}"/>
    <dgm:cxn modelId="{38E022B2-3921-4788-B138-7FCA23024041}" type="presOf" srcId="{9408EF85-E1ED-4E24-B74C-8A686BBDD940}" destId="{F130C51B-C666-458C-BF6E-39F233D469F8}" srcOrd="3" destOrd="0" presId="urn:microsoft.com/office/officeart/2005/8/layout/gear1"/>
    <dgm:cxn modelId="{6B8148BF-934A-49D0-9D8D-AF3C66BA9744}" type="presOf" srcId="{5D8320F2-78EA-48DE-8303-2BDF72F2152A}" destId="{7A3F445A-F811-4FA4-95B4-8DA35D5F9B3D}" srcOrd="0" destOrd="0" presId="urn:microsoft.com/office/officeart/2005/8/layout/gear1"/>
    <dgm:cxn modelId="{C793D7C4-4BE0-4C50-B472-B866F8F8B96E}" srcId="{0AD683F1-FA78-4928-897F-4DA02393A68C}" destId="{AB14CF21-649A-447F-9CDF-63A095652E1E}" srcOrd="1" destOrd="0" parTransId="{89B11144-6677-4936-A2C7-2CF30511F83E}" sibTransId="{42C9EB3C-7E2D-4D27-8FC3-D3CA3E8EF97C}"/>
    <dgm:cxn modelId="{38D2CCCC-EC1B-4E6E-8C06-E27B2CB61DA5}" type="presOf" srcId="{9408EF85-E1ED-4E24-B74C-8A686BBDD940}" destId="{6E2950A1-55EB-48EA-97E3-10B07753ACDF}" srcOrd="0" destOrd="0" presId="urn:microsoft.com/office/officeart/2005/8/layout/gear1"/>
    <dgm:cxn modelId="{B1314DD7-63C5-4B77-BDCD-80E55414DB08}" srcId="{9408EF85-E1ED-4E24-B74C-8A686BBDD940}" destId="{815DCBDA-9C8D-41C2-A9D0-15196E594F3B}" srcOrd="0" destOrd="0" parTransId="{1B89C03C-C73C-4960-9BC4-016EA1D8F6D9}" sibTransId="{DFF18007-ECBA-4E31-A99B-3CB2AF914C3E}"/>
    <dgm:cxn modelId="{EEB824E5-0F54-4602-992E-B28485FD8CF0}" type="presOf" srcId="{0AD683F1-FA78-4928-897F-4DA02393A68C}" destId="{DB419386-3263-4E7E-89AF-D70293385E5B}" srcOrd="1" destOrd="0" presId="urn:microsoft.com/office/officeart/2005/8/layout/gear1"/>
    <dgm:cxn modelId="{DAD9A7E5-0D26-46E8-BFBD-9CF2290F7C38}" type="presOf" srcId="{8E0A1B40-ED18-4D9E-B342-D56ECE293F9D}" destId="{B08A704C-8246-45F6-B2E5-BA51F09D2EAE}" srcOrd="0" destOrd="0" presId="urn:microsoft.com/office/officeart/2005/8/layout/gear1"/>
    <dgm:cxn modelId="{89056AE7-6D31-4E35-B31F-D144D8EB78BA}" type="presOf" srcId="{0AD683F1-FA78-4928-897F-4DA02393A68C}" destId="{9C197287-89B7-49D2-AF81-587C3497EC82}" srcOrd="0" destOrd="0" presId="urn:microsoft.com/office/officeart/2005/8/layout/gear1"/>
    <dgm:cxn modelId="{947D72EF-CF88-4E85-A943-08EC46BDCCDF}" type="presOf" srcId="{AB14CF21-649A-447F-9CDF-63A095652E1E}" destId="{7D588BEF-40B2-4DA9-9C5F-9BCE3044DF61}" srcOrd="0" destOrd="1" presId="urn:microsoft.com/office/officeart/2005/8/layout/gear1"/>
    <dgm:cxn modelId="{D5BE2EF8-E11D-4BE9-9CC3-18C83D4A4810}" type="presOf" srcId="{815DCBDA-9C8D-41C2-A9D0-15196E594F3B}" destId="{AE755CFB-487C-4577-BB2E-D8318E9068D0}" srcOrd="0" destOrd="0" presId="urn:microsoft.com/office/officeart/2005/8/layout/gear1"/>
    <dgm:cxn modelId="{83ABC2FF-EEDF-439C-80F4-7F06393BC90D}" type="presOf" srcId="{9408EF85-E1ED-4E24-B74C-8A686BBDD940}" destId="{E3B0BA1F-F5B6-4C43-AA85-AAF87320D301}" srcOrd="1" destOrd="0" presId="urn:microsoft.com/office/officeart/2005/8/layout/gear1"/>
    <dgm:cxn modelId="{B93D6283-2BE5-4807-93E1-BE83EBD988AC}" type="presParOf" srcId="{2939A0C0-F819-48B4-8C0D-7E60E8E8E5B3}" destId="{B0AFE4DB-0ABD-4240-8560-C5D0A44134B9}" srcOrd="0" destOrd="0" presId="urn:microsoft.com/office/officeart/2005/8/layout/gear1"/>
    <dgm:cxn modelId="{E5C4294A-FDB0-4738-9114-DCFAD10E26A3}" type="presParOf" srcId="{2939A0C0-F819-48B4-8C0D-7E60E8E8E5B3}" destId="{07BDABBC-EBC0-4C4B-8616-4377BC4A09FA}" srcOrd="1" destOrd="0" presId="urn:microsoft.com/office/officeart/2005/8/layout/gear1"/>
    <dgm:cxn modelId="{828BD775-FD7E-4191-AEFD-A893BE83FD48}" type="presParOf" srcId="{2939A0C0-F819-48B4-8C0D-7E60E8E8E5B3}" destId="{F395AC31-DE72-49AB-B00F-44D58285F41D}" srcOrd="2" destOrd="0" presId="urn:microsoft.com/office/officeart/2005/8/layout/gear1"/>
    <dgm:cxn modelId="{C588E62B-6459-4CC0-860E-538B06AAAA86}" type="presParOf" srcId="{2939A0C0-F819-48B4-8C0D-7E60E8E8E5B3}" destId="{4C8496E4-42B8-4082-8E70-5A4F93C848F8}" srcOrd="3" destOrd="0" presId="urn:microsoft.com/office/officeart/2005/8/layout/gear1"/>
    <dgm:cxn modelId="{FC2DB7DD-EE1B-486E-8643-5071BDD98056}" type="presParOf" srcId="{2939A0C0-F819-48B4-8C0D-7E60E8E8E5B3}" destId="{9C197287-89B7-49D2-AF81-587C3497EC82}" srcOrd="4" destOrd="0" presId="urn:microsoft.com/office/officeart/2005/8/layout/gear1"/>
    <dgm:cxn modelId="{8BC0E276-7592-4DDE-87B6-8D830C581206}" type="presParOf" srcId="{2939A0C0-F819-48B4-8C0D-7E60E8E8E5B3}" destId="{DB419386-3263-4E7E-89AF-D70293385E5B}" srcOrd="5" destOrd="0" presId="urn:microsoft.com/office/officeart/2005/8/layout/gear1"/>
    <dgm:cxn modelId="{F991924F-88FC-40BC-9D56-2CC4828C15DD}" type="presParOf" srcId="{2939A0C0-F819-48B4-8C0D-7E60E8E8E5B3}" destId="{A2DDF179-8D09-48BD-A488-043971FF70C6}" srcOrd="6" destOrd="0" presId="urn:microsoft.com/office/officeart/2005/8/layout/gear1"/>
    <dgm:cxn modelId="{C1B6BC66-3C46-4E7B-B6B5-8F9EC9E23605}" type="presParOf" srcId="{2939A0C0-F819-48B4-8C0D-7E60E8E8E5B3}" destId="{7D588BEF-40B2-4DA9-9C5F-9BCE3044DF61}" srcOrd="7" destOrd="0" presId="urn:microsoft.com/office/officeart/2005/8/layout/gear1"/>
    <dgm:cxn modelId="{AB1FD5DF-C1B1-41D6-9E5F-A1708A892DE9}" type="presParOf" srcId="{2939A0C0-F819-48B4-8C0D-7E60E8E8E5B3}" destId="{6E2950A1-55EB-48EA-97E3-10B07753ACDF}" srcOrd="8" destOrd="0" presId="urn:microsoft.com/office/officeart/2005/8/layout/gear1"/>
    <dgm:cxn modelId="{14BD6C68-8C01-4371-B090-5683EDD7D4B1}" type="presParOf" srcId="{2939A0C0-F819-48B4-8C0D-7E60E8E8E5B3}" destId="{E3B0BA1F-F5B6-4C43-AA85-AAF87320D301}" srcOrd="9" destOrd="0" presId="urn:microsoft.com/office/officeart/2005/8/layout/gear1"/>
    <dgm:cxn modelId="{E64F1FC1-123B-45CE-B3F6-A97947081420}" type="presParOf" srcId="{2939A0C0-F819-48B4-8C0D-7E60E8E8E5B3}" destId="{C76AA117-5B0E-401E-B54E-7FAFE520E1A8}" srcOrd="10" destOrd="0" presId="urn:microsoft.com/office/officeart/2005/8/layout/gear1"/>
    <dgm:cxn modelId="{498CE134-FB8B-4033-B764-DF020B434EDE}" type="presParOf" srcId="{2939A0C0-F819-48B4-8C0D-7E60E8E8E5B3}" destId="{F130C51B-C666-458C-BF6E-39F233D469F8}" srcOrd="11" destOrd="0" presId="urn:microsoft.com/office/officeart/2005/8/layout/gear1"/>
    <dgm:cxn modelId="{83CEE124-49D4-48AE-9445-9CF39AC2674F}" type="presParOf" srcId="{2939A0C0-F819-48B4-8C0D-7E60E8E8E5B3}" destId="{AE755CFB-487C-4577-BB2E-D8318E9068D0}" srcOrd="12" destOrd="0" presId="urn:microsoft.com/office/officeart/2005/8/layout/gear1"/>
    <dgm:cxn modelId="{AD27F8D8-2901-4730-8877-46CCA07ADE9A}" type="presParOf" srcId="{2939A0C0-F819-48B4-8C0D-7E60E8E8E5B3}" destId="{7A3F445A-F811-4FA4-95B4-8DA35D5F9B3D}" srcOrd="13" destOrd="0" presId="urn:microsoft.com/office/officeart/2005/8/layout/gear1"/>
    <dgm:cxn modelId="{F2F53902-F095-49BF-8D85-BA8625CE9A88}" type="presParOf" srcId="{2939A0C0-F819-48B4-8C0D-7E60E8E8E5B3}" destId="{B08A704C-8246-45F6-B2E5-BA51F09D2EAE}" srcOrd="14" destOrd="0" presId="urn:microsoft.com/office/officeart/2005/8/layout/gear1"/>
    <dgm:cxn modelId="{13AFB2C2-C93D-43F3-9DAD-5B79931A367B}" type="presParOf" srcId="{2939A0C0-F819-48B4-8C0D-7E60E8E8E5B3}" destId="{99C0461A-C28D-4266-B488-87458FF8397D}" srcOrd="15"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FE4DB-0ABD-4240-8560-C5D0A44134B9}">
      <dsp:nvSpPr>
        <dsp:cNvPr id="0" name=""/>
        <dsp:cNvSpPr/>
      </dsp:nvSpPr>
      <dsp:spPr>
        <a:xfrm>
          <a:off x="3793066" y="2438400"/>
          <a:ext cx="2980266" cy="2980266"/>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NZ" sz="1900" kern="1200"/>
            <a:t>Mandatory escalation pathway</a:t>
          </a:r>
        </a:p>
      </dsp:txBody>
      <dsp:txXfrm>
        <a:off x="4392232" y="3136513"/>
        <a:ext cx="1781934" cy="1531918"/>
      </dsp:txXfrm>
    </dsp:sp>
    <dsp:sp modelId="{4C8496E4-42B8-4082-8E70-5A4F93C848F8}">
      <dsp:nvSpPr>
        <dsp:cNvPr id="0" name=""/>
        <dsp:cNvSpPr/>
      </dsp:nvSpPr>
      <dsp:spPr>
        <a:xfrm>
          <a:off x="1074822" y="4047518"/>
          <a:ext cx="2820562" cy="11379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NZ" sz="2000" kern="1200"/>
            <a:t>Measurement for improvement</a:t>
          </a:r>
        </a:p>
      </dsp:txBody>
      <dsp:txXfrm>
        <a:off x="1108151" y="4080847"/>
        <a:ext cx="2753904" cy="1071262"/>
      </dsp:txXfrm>
    </dsp:sp>
    <dsp:sp modelId="{9C197287-89B7-49D2-AF81-587C3497EC82}">
      <dsp:nvSpPr>
        <dsp:cNvPr id="0" name=""/>
        <dsp:cNvSpPr/>
      </dsp:nvSpPr>
      <dsp:spPr>
        <a:xfrm>
          <a:off x="2028087" y="1752917"/>
          <a:ext cx="2229478" cy="2129579"/>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NZ" sz="1900" kern="1200"/>
            <a:t>PVSC</a:t>
          </a:r>
        </a:p>
      </dsp:txBody>
      <dsp:txXfrm>
        <a:off x="2578736" y="2292285"/>
        <a:ext cx="1128180" cy="1050843"/>
      </dsp:txXfrm>
    </dsp:sp>
    <dsp:sp modelId="{7D588BEF-40B2-4DA9-9C5F-9BCE3044DF61}">
      <dsp:nvSpPr>
        <dsp:cNvPr id="0" name=""/>
        <dsp:cNvSpPr/>
      </dsp:nvSpPr>
      <dsp:spPr>
        <a:xfrm>
          <a:off x="918368" y="303374"/>
          <a:ext cx="1896533" cy="11379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NZ" sz="2000" kern="1200"/>
            <a:t>Education</a:t>
          </a:r>
        </a:p>
        <a:p>
          <a:pPr marL="228600" lvl="1" indent="-228600" algn="l" defTabSz="889000">
            <a:lnSpc>
              <a:spcPct val="90000"/>
            </a:lnSpc>
            <a:spcBef>
              <a:spcPct val="0"/>
            </a:spcBef>
            <a:spcAft>
              <a:spcPct val="15000"/>
            </a:spcAft>
            <a:buChar char="•"/>
          </a:pPr>
          <a:r>
            <a:rPr lang="en-NZ" sz="2000" kern="1200"/>
            <a:t>Clinical leadership</a:t>
          </a:r>
        </a:p>
      </dsp:txBody>
      <dsp:txXfrm>
        <a:off x="951697" y="336703"/>
        <a:ext cx="1829875" cy="1071262"/>
      </dsp:txXfrm>
    </dsp:sp>
    <dsp:sp modelId="{6E2950A1-55EB-48EA-97E3-10B07753ACDF}">
      <dsp:nvSpPr>
        <dsp:cNvPr id="0" name=""/>
        <dsp:cNvSpPr/>
      </dsp:nvSpPr>
      <dsp:spPr>
        <a:xfrm rot="20700000">
          <a:off x="3273095" y="238642"/>
          <a:ext cx="2123675" cy="212367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NZ" sz="1900" kern="1200"/>
            <a:t>Clinical governance</a:t>
          </a:r>
        </a:p>
      </dsp:txBody>
      <dsp:txXfrm rot="-20700000">
        <a:off x="3738879" y="704426"/>
        <a:ext cx="1192106" cy="1192106"/>
      </dsp:txXfrm>
    </dsp:sp>
    <dsp:sp modelId="{AE755CFB-487C-4577-BB2E-D8318E9068D0}">
      <dsp:nvSpPr>
        <dsp:cNvPr id="0" name=""/>
        <dsp:cNvSpPr/>
      </dsp:nvSpPr>
      <dsp:spPr>
        <a:xfrm>
          <a:off x="5486402" y="896928"/>
          <a:ext cx="1896533" cy="11379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NZ" sz="2000" kern="1200"/>
            <a:t>Patient and whānau engagement</a:t>
          </a:r>
        </a:p>
      </dsp:txBody>
      <dsp:txXfrm>
        <a:off x="5519731" y="930257"/>
        <a:ext cx="1829875" cy="1071262"/>
      </dsp:txXfrm>
    </dsp:sp>
    <dsp:sp modelId="{7A3F445A-F811-4FA4-95B4-8DA35D5F9B3D}">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8A704C-8246-45F6-B2E5-BA51F09D2EAE}">
      <dsp:nvSpPr>
        <dsp:cNvPr id="0" name=""/>
        <dsp:cNvSpPr/>
      </dsp:nvSpPr>
      <dsp:spPr>
        <a:xfrm>
          <a:off x="1675238" y="1249140"/>
          <a:ext cx="2771648" cy="277164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C0461A-C28D-4266-B488-87458FF8397D}">
      <dsp:nvSpPr>
        <dsp:cNvPr id="0" name=""/>
        <dsp:cNvSpPr/>
      </dsp:nvSpPr>
      <dsp:spPr>
        <a:xfrm>
          <a:off x="2781867" y="-231776"/>
          <a:ext cx="2988394" cy="29883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FFBED-B04B-194D-9149-D3EE659C39D4}" type="datetimeFigureOut">
              <a:rPr lang="en-GB" smtClean="0"/>
              <a:t>10/12/2023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F18305-F5C4-3C4F-8181-4C431E7D110D}" type="slidenum">
              <a:rPr lang="en-GB" smtClean="0"/>
              <a:t>‹#›</a:t>
            </a:fld>
            <a:endParaRPr lang="en-GB"/>
          </a:p>
        </p:txBody>
      </p:sp>
    </p:spTree>
    <p:extLst>
      <p:ext uri="{BB962C8B-B14F-4D97-AF65-F5344CB8AC3E}">
        <p14:creationId xmlns:p14="http://schemas.microsoft.com/office/powerpoint/2010/main" val="578401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73F18305-F5C4-3C4F-8181-4C431E7D110D}" type="slidenum">
              <a:rPr lang="en-GB" smtClean="0"/>
              <a:t>1</a:t>
            </a:fld>
            <a:endParaRPr lang="en-GB"/>
          </a:p>
        </p:txBody>
      </p:sp>
    </p:spTree>
    <p:extLst>
      <p:ext uri="{BB962C8B-B14F-4D97-AF65-F5344CB8AC3E}">
        <p14:creationId xmlns:p14="http://schemas.microsoft.com/office/powerpoint/2010/main" val="3990849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paediatric working group met from Dec 2019</a:t>
            </a:r>
          </a:p>
          <a:p>
            <a:r>
              <a:rPr lang="en-US"/>
              <a:t>Agreed on the parameters and scoring cutoffs for the chart</a:t>
            </a:r>
          </a:p>
          <a:p>
            <a:r>
              <a:rPr lang="en-US"/>
              <a:t>Agreed on the number of charts</a:t>
            </a:r>
          </a:p>
          <a:p>
            <a:r>
              <a:rPr lang="en-US"/>
              <a:t>Asked the Commission to design and test the charts</a:t>
            </a:r>
          </a:p>
          <a:p>
            <a:r>
              <a:rPr lang="en-US"/>
              <a:t>Focus groups held in what were then, Southern and MidCentral DHB’s.  Wider sector consulted on focus group feedback.</a:t>
            </a:r>
          </a:p>
          <a:p>
            <a:r>
              <a:rPr lang="en-US"/>
              <a:t>Charts modified based on feedback for testing.</a:t>
            </a:r>
          </a:p>
          <a:p>
            <a:endParaRPr lang="en-US"/>
          </a:p>
          <a:p>
            <a:r>
              <a:rPr lang="en-US"/>
              <a:t>Testing was from August 2021 until May 2022</a:t>
            </a:r>
          </a:p>
        </p:txBody>
      </p:sp>
      <p:sp>
        <p:nvSpPr>
          <p:cNvPr id="4" name="Slide Number Placeholder 3"/>
          <p:cNvSpPr>
            <a:spLocks noGrp="1"/>
          </p:cNvSpPr>
          <p:nvPr>
            <p:ph type="sldNum" sz="quarter" idx="5"/>
          </p:nvPr>
        </p:nvSpPr>
        <p:spPr/>
        <p:txBody>
          <a:bodyPr/>
          <a:lstStyle/>
          <a:p>
            <a:fld id="{73F18305-F5C4-3C4F-8181-4C431E7D110D}" type="slidenum">
              <a:rPr lang="en-GB" smtClean="0"/>
              <a:t>10</a:t>
            </a:fld>
            <a:endParaRPr lang="en-GB"/>
          </a:p>
        </p:txBody>
      </p:sp>
    </p:spTree>
    <p:extLst>
      <p:ext uri="{BB962C8B-B14F-4D97-AF65-F5344CB8AC3E}">
        <p14:creationId xmlns:p14="http://schemas.microsoft.com/office/powerpoint/2010/main" val="3612290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With COVID-19 in the background and over an 11-month period project teams and staff at Starship, Tauranga, </a:t>
            </a:r>
            <a:r>
              <a:rPr lang="en-NZ" err="1"/>
              <a:t>Whakatāne</a:t>
            </a:r>
            <a:r>
              <a:rPr lang="en-NZ"/>
              <a:t>, Nelson and Wairau hospitals tested the draft national system.</a:t>
            </a:r>
          </a:p>
          <a:p>
            <a:endParaRPr lang="en-NZ"/>
          </a:p>
          <a:p>
            <a:r>
              <a:rPr lang="en-NZ"/>
              <a:t>It can not be underestimated the commitment, dedication and perseverance that has gone into this work from teams in the strained health environment.</a:t>
            </a:r>
          </a:p>
          <a:p>
            <a:endParaRPr lang="en-NZ"/>
          </a:p>
          <a:p>
            <a:r>
              <a:rPr lang="en-NZ"/>
              <a:t>All teams have gone through a process of understanding their current state, educating and preparing for implementation. Then having the draft charts live and auditing their use for 3 months.  </a:t>
            </a:r>
          </a:p>
          <a:p>
            <a:endParaRPr lang="en-NZ"/>
          </a:p>
          <a:p>
            <a:r>
              <a:rPr lang="en-NZ"/>
              <a:t>Evaluation is now complete and teams continue to use the draft system prior to a national roll out.</a:t>
            </a:r>
          </a:p>
        </p:txBody>
      </p:sp>
      <p:sp>
        <p:nvSpPr>
          <p:cNvPr id="4" name="Slide Number Placeholder 3"/>
          <p:cNvSpPr>
            <a:spLocks noGrp="1"/>
          </p:cNvSpPr>
          <p:nvPr>
            <p:ph type="sldNum" sz="quarter" idx="5"/>
          </p:nvPr>
        </p:nvSpPr>
        <p:spPr/>
        <p:txBody>
          <a:bodyPr/>
          <a:lstStyle/>
          <a:p>
            <a:fld id="{73F18305-F5C4-3C4F-8181-4C431E7D110D}" type="slidenum">
              <a:rPr lang="en-GB" smtClean="0"/>
              <a:t>11</a:t>
            </a:fld>
            <a:endParaRPr lang="en-GB"/>
          </a:p>
        </p:txBody>
      </p:sp>
    </p:spTree>
    <p:extLst>
      <p:ext uri="{BB962C8B-B14F-4D97-AF65-F5344CB8AC3E}">
        <p14:creationId xmlns:p14="http://schemas.microsoft.com/office/powerpoint/2010/main" val="1284296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Here is the Nelson crew in action at the start of testing.  They are wearing matching t-shirts with their Wairau colleagues in the previous slide.</a:t>
            </a:r>
          </a:p>
        </p:txBody>
      </p:sp>
      <p:sp>
        <p:nvSpPr>
          <p:cNvPr id="4" name="Slide Number Placeholder 3"/>
          <p:cNvSpPr>
            <a:spLocks noGrp="1"/>
          </p:cNvSpPr>
          <p:nvPr>
            <p:ph type="sldNum" sz="quarter" idx="5"/>
          </p:nvPr>
        </p:nvSpPr>
        <p:spPr/>
        <p:txBody>
          <a:bodyPr/>
          <a:lstStyle/>
          <a:p>
            <a:fld id="{73F18305-F5C4-3C4F-8181-4C431E7D110D}" type="slidenum">
              <a:rPr lang="en-GB" smtClean="0"/>
              <a:t>12</a:t>
            </a:fld>
            <a:endParaRPr lang="en-GB"/>
          </a:p>
        </p:txBody>
      </p:sp>
    </p:spTree>
    <p:extLst>
      <p:ext uri="{BB962C8B-B14F-4D97-AF65-F5344CB8AC3E}">
        <p14:creationId xmlns:p14="http://schemas.microsoft.com/office/powerpoint/2010/main" val="2247829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one of the four charts designed using the physiological parameters and scoring, and then laid out with the human factors understanding that comes in part from the adult and maternity charts.  The charts are designed to be recognizable as part of a suite of charts, but also distinct so that they are used correctly.</a:t>
            </a:r>
          </a:p>
          <a:p>
            <a:endParaRPr lang="en-US"/>
          </a:p>
          <a:p>
            <a:r>
              <a:rPr lang="en-US"/>
              <a:t>Space is at a premium, and this was the most challenging of all the four charts to lay out, with the expanded requirements for RR and HR ranges.  As a consequence, this chart differs slightly from the others, with a respiration rate graphed in 10s rather than 5’s as on the rest.  Otherwise, it is the same.</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73F18305-F5C4-3C4F-8181-4C431E7D110D}" type="slidenum">
              <a:rPr lang="en-GB" smtClean="0"/>
              <a:t>13</a:t>
            </a:fld>
            <a:endParaRPr lang="en-GB"/>
          </a:p>
        </p:txBody>
      </p:sp>
    </p:spTree>
    <p:extLst>
      <p:ext uri="{BB962C8B-B14F-4D97-AF65-F5344CB8AC3E}">
        <p14:creationId xmlns:p14="http://schemas.microsoft.com/office/powerpoint/2010/main" val="4294143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73F18305-F5C4-3C4F-8181-4C431E7D110D}" type="slidenum">
              <a:rPr lang="en-GB" smtClean="0"/>
              <a:t>14</a:t>
            </a:fld>
            <a:endParaRPr lang="en-GB"/>
          </a:p>
        </p:txBody>
      </p:sp>
    </p:spTree>
    <p:extLst>
      <p:ext uri="{BB962C8B-B14F-4D97-AF65-F5344CB8AC3E}">
        <p14:creationId xmlns:p14="http://schemas.microsoft.com/office/powerpoint/2010/main" val="3403453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52243"/>
          </a:xfrm>
        </p:spPr>
        <p:txBody>
          <a:bodyPr/>
          <a:lstStyle/>
          <a:p>
            <a:pPr>
              <a:spcAft>
                <a:spcPts val="600"/>
              </a:spcAft>
            </a:pPr>
            <a:r>
              <a:rPr lang="en-NZ">
                <a:ea typeface="Calibri" panose="020F0502020204030204" pitchFamily="34" charset="0"/>
                <a:cs typeface="Arial" panose="020B0604020202020204" pitchFamily="34" charset="0"/>
              </a:rPr>
              <a:t>The charts and escalation pathway are designed currently for use in hospital settings in Aotearoa.  </a:t>
            </a:r>
          </a:p>
          <a:p>
            <a:pPr>
              <a:spcAft>
                <a:spcPts val="600"/>
              </a:spcAft>
            </a:pPr>
            <a:endParaRPr lang="en-NZ">
              <a:ea typeface="Calibri" panose="020F0502020204030204" pitchFamily="34" charset="0"/>
              <a:cs typeface="Arial" panose="020B0604020202020204" pitchFamily="34" charset="0"/>
            </a:endParaRPr>
          </a:p>
          <a:p>
            <a:pPr>
              <a:spcAft>
                <a:spcPts val="600"/>
              </a:spcAft>
            </a:pPr>
            <a:r>
              <a:rPr lang="en-NZ">
                <a:ea typeface="Calibri" panose="020F0502020204030204" pitchFamily="34" charset="0"/>
                <a:cs typeface="Arial" panose="020B0604020202020204" pitchFamily="34" charset="0"/>
              </a:rPr>
              <a:t>Intensive care and high dependency</a:t>
            </a:r>
            <a:r>
              <a:rPr lang="en-NZ">
                <a:effectLst/>
                <a:ea typeface="Calibri" panose="020F0502020204030204" pitchFamily="34" charset="0"/>
                <a:cs typeface="Arial" panose="020B0604020202020204" pitchFamily="34" charset="0"/>
              </a:rPr>
              <a:t> units usually have their own specific charts. The PVSC can be used in these settings, if so ensure the same parameters and scoring cut-offs for each vital sign should be used. </a:t>
            </a:r>
            <a:endParaRPr lang="en-NZ">
              <a:ea typeface="Calibri" panose="020F0502020204030204" pitchFamily="34" charset="0"/>
              <a:cs typeface="Times New Roman" panose="02020603050405020304" pitchFamily="18" charset="0"/>
            </a:endParaRPr>
          </a:p>
          <a:p>
            <a:pPr>
              <a:spcAft>
                <a:spcPts val="600"/>
              </a:spcAft>
            </a:pPr>
            <a:endParaRPr lang="en-NZ">
              <a:effectLst/>
              <a:ea typeface="Calibri" panose="020F0502020204030204" pitchFamily="34" charset="0"/>
              <a:cs typeface="Times New Roman" panose="02020603050405020304" pitchFamily="18" charset="0"/>
            </a:endParaRPr>
          </a:p>
          <a:p>
            <a:pPr>
              <a:spcAft>
                <a:spcPts val="600"/>
              </a:spcAft>
            </a:pPr>
            <a:r>
              <a:rPr lang="en-NZ">
                <a:effectLst/>
                <a:ea typeface="Calibri" panose="020F0502020204030204" pitchFamily="34" charset="0"/>
                <a:cs typeface="Arial" panose="020B0604020202020204" pitchFamily="34" charset="0"/>
              </a:rPr>
              <a:t>Before a tamariki is transferred from an intensive care unit or high dependency unit to a ward area, chart the most recent set of vital signs on an age appropriate PVSC and include a plan to address any ongoing abnormalities in a set timeframe.</a:t>
            </a:r>
          </a:p>
          <a:p>
            <a:pPr>
              <a:spcAft>
                <a:spcPts val="600"/>
              </a:spcAft>
            </a:pPr>
            <a:endParaRPr lang="en-NZ">
              <a:solidFill>
                <a:srgbClr val="000000"/>
              </a:solidFill>
              <a:ea typeface="Calibri" panose="020F0502020204030204" pitchFamily="34" charset="0"/>
              <a:cs typeface="Arial" panose="020B0604020202020204" pitchFamily="34" charset="0"/>
            </a:endParaRPr>
          </a:p>
          <a:p>
            <a:pPr>
              <a:spcAft>
                <a:spcPts val="600"/>
              </a:spcAft>
            </a:pPr>
            <a:r>
              <a:rPr lang="en-NZ">
                <a:solidFill>
                  <a:srgbClr val="000000"/>
                </a:solidFill>
                <a:effectLst/>
                <a:ea typeface="Calibri" panose="020F0502020204030204" pitchFamily="34" charset="0"/>
                <a:cs typeface="Arial" panose="020B0604020202020204" pitchFamily="34" charset="0"/>
              </a:rPr>
              <a:t>The </a:t>
            </a:r>
            <a:r>
              <a:rPr lang="en-NZ" err="1">
                <a:solidFill>
                  <a:srgbClr val="000000"/>
                </a:solidFill>
                <a:effectLst/>
                <a:ea typeface="Calibri" panose="020F0502020204030204" pitchFamily="34" charset="0"/>
                <a:cs typeface="Arial" panose="020B0604020202020204" pitchFamily="34" charset="0"/>
              </a:rPr>
              <a:t>newborn</a:t>
            </a:r>
            <a:r>
              <a:rPr lang="en-NZ">
                <a:solidFill>
                  <a:srgbClr val="000000"/>
                </a:solidFill>
                <a:effectLst/>
                <a:ea typeface="Calibri" panose="020F0502020204030204" pitchFamily="34" charset="0"/>
                <a:cs typeface="Arial" panose="020B0604020202020204" pitchFamily="34" charset="0"/>
              </a:rPr>
              <a:t> observation chart (NOC), incorporating the Newborn Early Warning Score (NEWS), was developed for use in the immediate post-birth setting. </a:t>
            </a:r>
            <a:r>
              <a:rPr lang="en-NZ">
                <a:solidFill>
                  <a:srgbClr val="000000"/>
                </a:solidFill>
                <a:ea typeface="Calibri" panose="020F0502020204030204" pitchFamily="34" charset="0"/>
                <a:cs typeface="Arial" panose="020B0604020202020204" pitchFamily="34" charset="0"/>
              </a:rPr>
              <a:t>I</a:t>
            </a:r>
            <a:r>
              <a:rPr lang="en-NZ">
                <a:solidFill>
                  <a:srgbClr val="000000"/>
                </a:solidFill>
                <a:effectLst/>
                <a:ea typeface="Calibri" panose="020F0502020204030204" pitchFamily="34" charset="0"/>
                <a:cs typeface="Arial" panose="020B0604020202020204" pitchFamily="34" charset="0"/>
              </a:rPr>
              <a:t>t is for the maternity ward setting only and not the paediatric ward. When a tamariki is admitted to the paediatric ward under 28 days of age, they go on the PVSC for tamariki aged 0‒11 months.</a:t>
            </a:r>
          </a:p>
          <a:p>
            <a:pPr>
              <a:spcAft>
                <a:spcPts val="600"/>
              </a:spcAft>
            </a:pPr>
            <a:endParaRPr lang="en-NZ">
              <a:effectLst/>
              <a:latin typeface="Arial" panose="020B0604020202020204" pitchFamily="34" charset="0"/>
              <a:ea typeface="Calibri" panose="020F0502020204030204" pitchFamily="34" charset="0"/>
              <a:cs typeface="Times New Roman" panose="02020603050405020304" pitchFamily="18" charset="0"/>
            </a:endParaRPr>
          </a:p>
          <a:p>
            <a:endParaRPr lang="en-NZ"/>
          </a:p>
        </p:txBody>
      </p:sp>
      <p:sp>
        <p:nvSpPr>
          <p:cNvPr id="4" name="Slide Number Placeholder 3"/>
          <p:cNvSpPr>
            <a:spLocks noGrp="1"/>
          </p:cNvSpPr>
          <p:nvPr>
            <p:ph type="sldNum" sz="quarter" idx="5"/>
          </p:nvPr>
        </p:nvSpPr>
        <p:spPr/>
        <p:txBody>
          <a:bodyPr/>
          <a:lstStyle/>
          <a:p>
            <a:fld id="{73F18305-F5C4-3C4F-8181-4C431E7D110D}" type="slidenum">
              <a:rPr lang="en-GB" smtClean="0"/>
              <a:t>15</a:t>
            </a:fld>
            <a:endParaRPr lang="en-GB"/>
          </a:p>
        </p:txBody>
      </p:sp>
    </p:spTree>
    <p:extLst>
      <p:ext uri="{BB962C8B-B14F-4D97-AF65-F5344CB8AC3E}">
        <p14:creationId xmlns:p14="http://schemas.microsoft.com/office/powerpoint/2010/main" val="3843570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a:latin typeface="+mn-lt"/>
              </a:rPr>
              <a:t>The four charts are differentiated by age groupings with physiologically determined vital signs, indicating upper and lower limits of that age group.  </a:t>
            </a:r>
          </a:p>
          <a:p>
            <a:endParaRPr lang="en-NZ" sz="1200">
              <a:latin typeface="+mn-lt"/>
            </a:endParaRPr>
          </a:p>
          <a:p>
            <a:pPr>
              <a:spcAft>
                <a:spcPts val="600"/>
              </a:spcAft>
            </a:pPr>
            <a:r>
              <a:rPr lang="en-NZ" sz="1200">
                <a:latin typeface="+mn-lt"/>
              </a:rPr>
              <a:t>The Bedside PEWS developed by Parshuram 2009 form the basis of the charts. That system uses five charts with a 0-3 month and 3 -11 month separated out.  The national charts have combined these age groups to a 0-11 month.  </a:t>
            </a:r>
          </a:p>
          <a:p>
            <a:pPr>
              <a:spcAft>
                <a:spcPts val="600"/>
              </a:spcAft>
            </a:pPr>
            <a:endParaRPr lang="en-NZ"/>
          </a:p>
          <a:p>
            <a:pPr>
              <a:spcAft>
                <a:spcPts val="600"/>
              </a:spcAft>
            </a:pPr>
            <a:r>
              <a:rPr lang="en-NZ" sz="1200">
                <a:latin typeface="+mn-lt"/>
              </a:rPr>
              <a:t>Starship have been using this combined lowest age group, informed by evidenced based vital sign parameters (Bonnifide 2013).</a:t>
            </a:r>
          </a:p>
          <a:p>
            <a:pPr>
              <a:spcAft>
                <a:spcPts val="600"/>
              </a:spcAft>
            </a:pPr>
            <a:endParaRPr lang="en-NZ">
              <a:solidFill>
                <a:srgbClr val="000000"/>
              </a:solidFill>
              <a:ea typeface="Calibri" panose="020F0502020204030204" pitchFamily="34" charset="0"/>
              <a:cs typeface="Times New Roman" panose="02020603050405020304" pitchFamily="18" charset="0"/>
            </a:endParaRPr>
          </a:p>
          <a:p>
            <a:pPr>
              <a:spcAft>
                <a:spcPts val="600"/>
              </a:spcAft>
            </a:pPr>
            <a:r>
              <a:rPr lang="en-NZ" sz="1200">
                <a:solidFill>
                  <a:srgbClr val="000000"/>
                </a:solidFill>
                <a:latin typeface="+mn-lt"/>
                <a:ea typeface="Calibri" panose="020F0502020204030204" pitchFamily="34" charset="0"/>
                <a:cs typeface="Times New Roman" panose="02020603050405020304" pitchFamily="18" charset="0"/>
              </a:rPr>
              <a:t>Starship found in audits that the latter still captured the unwell infant under three months of </a:t>
            </a:r>
            <a:r>
              <a:rPr lang="en-NZ" sz="1200" err="1">
                <a:solidFill>
                  <a:srgbClr val="000000"/>
                </a:solidFill>
                <a:latin typeface="+mn-lt"/>
                <a:ea typeface="Calibri" panose="020F0502020204030204" pitchFamily="34" charset="0"/>
                <a:cs typeface="Times New Roman" panose="02020603050405020304" pitchFamily="18" charset="0"/>
              </a:rPr>
              <a:t>age.Symbols</a:t>
            </a:r>
            <a:r>
              <a:rPr lang="en-NZ" sz="1200">
                <a:solidFill>
                  <a:srgbClr val="000000"/>
                </a:solidFill>
                <a:latin typeface="+mn-lt"/>
                <a:ea typeface="Calibri" panose="020F0502020204030204" pitchFamily="34" charset="0"/>
                <a:cs typeface="Times New Roman" panose="02020603050405020304" pitchFamily="18" charset="0"/>
              </a:rPr>
              <a:t> and colours are used to further differentiate between charts and to stand out from adult EWS, MEWS and NOC NEWS.</a:t>
            </a:r>
          </a:p>
          <a:p>
            <a:endParaRPr lang="en-NZ"/>
          </a:p>
        </p:txBody>
      </p:sp>
      <p:sp>
        <p:nvSpPr>
          <p:cNvPr id="4" name="Slide Number Placeholder 3"/>
          <p:cNvSpPr>
            <a:spLocks noGrp="1"/>
          </p:cNvSpPr>
          <p:nvPr>
            <p:ph type="sldNum" sz="quarter" idx="5"/>
          </p:nvPr>
        </p:nvSpPr>
        <p:spPr/>
        <p:txBody>
          <a:bodyPr/>
          <a:lstStyle/>
          <a:p>
            <a:fld id="{73F18305-F5C4-3C4F-8181-4C431E7D110D}" type="slidenum">
              <a:rPr lang="en-GB" smtClean="0"/>
              <a:t>16</a:t>
            </a:fld>
            <a:endParaRPr lang="en-GB"/>
          </a:p>
        </p:txBody>
      </p:sp>
    </p:spTree>
    <p:extLst>
      <p:ext uri="{BB962C8B-B14F-4D97-AF65-F5344CB8AC3E}">
        <p14:creationId xmlns:p14="http://schemas.microsoft.com/office/powerpoint/2010/main" val="2576439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09" indent="-228509">
              <a:buAutoNum type="arabicPeriod"/>
            </a:pPr>
            <a:r>
              <a:rPr lang="en-NZ"/>
              <a:t>Recording vital sign scoring area.  These are the vital signs that generate the PEW score</a:t>
            </a:r>
          </a:p>
          <a:p>
            <a:pPr marL="228509" indent="-228509">
              <a:buAutoNum type="arabicPeriod"/>
            </a:pPr>
            <a:r>
              <a:rPr lang="en-NZ"/>
              <a:t>This is where the score is added together and recorded. </a:t>
            </a:r>
          </a:p>
          <a:p>
            <a:pPr marL="228509" indent="-228509">
              <a:buAutoNum type="arabicPeriod"/>
            </a:pPr>
            <a:r>
              <a:rPr lang="en-NZ"/>
              <a:t>Individual parameters are added together to give a total PEW score written here.</a:t>
            </a:r>
          </a:p>
          <a:p>
            <a:pPr marL="228600" indent="-228600">
              <a:buAutoNum type="arabicPeriod" startAt="4"/>
            </a:pPr>
            <a:r>
              <a:rPr lang="en-NZ"/>
              <a:t>As above</a:t>
            </a:r>
          </a:p>
          <a:p>
            <a:pPr marL="228600" indent="-228600">
              <a:buAutoNum type="arabicPeriod" startAt="4"/>
            </a:pPr>
            <a:r>
              <a:rPr lang="en-NZ"/>
              <a:t>The next section is the area where non-scoring vital signs are recorded.  </a:t>
            </a:r>
          </a:p>
          <a:p>
            <a:pPr marL="228600" indent="-228600">
              <a:buAutoNum type="arabicPeriod" startAt="4"/>
            </a:pPr>
            <a:r>
              <a:rPr lang="en-NZ"/>
              <a:t>As above</a:t>
            </a:r>
          </a:p>
          <a:p>
            <a:pPr marL="228600" indent="-228600">
              <a:buAutoNum type="arabicPeriod" startAt="4"/>
            </a:pPr>
            <a:r>
              <a:rPr lang="en-NZ"/>
              <a:t>Here is the mandatory escalation pathway which the total PEW score is matched to and directs the clinicians to seek intervention from the appropriate clinician in an appropriate timeframe.</a:t>
            </a:r>
          </a:p>
          <a:p>
            <a:pPr marL="228600" indent="-228600">
              <a:buAutoNum type="arabicPeriod" startAt="4"/>
            </a:pPr>
            <a:r>
              <a:rPr lang="en-NZ"/>
              <a:t>As above</a:t>
            </a:r>
          </a:p>
          <a:p>
            <a:pPr marL="228600" indent="-228600">
              <a:buAutoNum type="arabicPeriod" startAt="4"/>
            </a:pPr>
            <a:r>
              <a:rPr lang="en-NZ"/>
              <a:t>The modifications box is where vital sign limits generating scores can be adjusted for a set time.  Local policy will determine who able to sign off on these, </a:t>
            </a:r>
            <a:r>
              <a:rPr lang="en-NZ" err="1"/>
              <a:t>eg</a:t>
            </a:r>
            <a:r>
              <a:rPr lang="en-NZ"/>
              <a:t>, SMO or senior registrar.</a:t>
            </a:r>
          </a:p>
          <a:p>
            <a:endParaRPr lang="en-NZ"/>
          </a:p>
        </p:txBody>
      </p:sp>
      <p:sp>
        <p:nvSpPr>
          <p:cNvPr id="4" name="Slide Number Placeholder 3"/>
          <p:cNvSpPr>
            <a:spLocks noGrp="1"/>
          </p:cNvSpPr>
          <p:nvPr>
            <p:ph type="sldNum" sz="quarter" idx="5"/>
          </p:nvPr>
        </p:nvSpPr>
        <p:spPr/>
        <p:txBody>
          <a:bodyPr/>
          <a:lstStyle/>
          <a:p>
            <a:fld id="{73F18305-F5C4-3C4F-8181-4C431E7D110D}" type="slidenum">
              <a:rPr lang="en-GB" smtClean="0"/>
              <a:t>17</a:t>
            </a:fld>
            <a:endParaRPr lang="en-GB"/>
          </a:p>
        </p:txBody>
      </p:sp>
    </p:spTree>
    <p:extLst>
      <p:ext uri="{BB962C8B-B14F-4D97-AF65-F5344CB8AC3E}">
        <p14:creationId xmlns:p14="http://schemas.microsoft.com/office/powerpoint/2010/main" val="3283898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The back of the chart contains supporting key’s and guides for consistent completion of the front.</a:t>
            </a:r>
          </a:p>
          <a:p>
            <a:endParaRPr lang="en-NZ"/>
          </a:p>
          <a:p>
            <a:r>
              <a:rPr lang="en-NZ"/>
              <a:t>There is a national assessment of </a:t>
            </a:r>
            <a:r>
              <a:rPr lang="en-NZ" b="1"/>
              <a:t>respiratory distress guide </a:t>
            </a:r>
            <a:r>
              <a:rPr lang="en-NZ"/>
              <a:t>and a key to </a:t>
            </a:r>
            <a:r>
              <a:rPr lang="en-NZ" b="1"/>
              <a:t>respiratory support delivery </a:t>
            </a:r>
            <a:r>
              <a:rPr lang="en-NZ"/>
              <a:t>methods.</a:t>
            </a:r>
          </a:p>
          <a:p>
            <a:endParaRPr lang="en-NZ"/>
          </a:p>
          <a:p>
            <a:r>
              <a:rPr lang="en-NZ"/>
              <a:t>There are also three objective pain scale tools, to support the accurate assessment of pain in </a:t>
            </a:r>
            <a:r>
              <a:rPr lang="en-NZ" err="1"/>
              <a:t>tamariki</a:t>
            </a:r>
            <a:r>
              <a:rPr lang="en-NZ"/>
              <a:t>.  </a:t>
            </a:r>
          </a:p>
          <a:p>
            <a:endParaRPr lang="en-NZ"/>
          </a:p>
          <a:p>
            <a:r>
              <a:rPr lang="en-NZ"/>
              <a:t>These are contained on the national tools side (the right side)of the back and are not editable.  The right hand side is fully editable and you will be able to decide as a team what you want to include there.  For example your team may like a pressure injury assessment, phlebitis score or sedation score.</a:t>
            </a:r>
          </a:p>
          <a:p>
            <a:endParaRPr lang="en-NZ"/>
          </a:p>
          <a:p>
            <a:r>
              <a:rPr lang="en-NZ"/>
              <a:t>The QR code will link to the Commission website taking staff to user information.</a:t>
            </a:r>
          </a:p>
        </p:txBody>
      </p:sp>
      <p:sp>
        <p:nvSpPr>
          <p:cNvPr id="4" name="Slide Number Placeholder 3"/>
          <p:cNvSpPr>
            <a:spLocks noGrp="1"/>
          </p:cNvSpPr>
          <p:nvPr>
            <p:ph type="sldNum" sz="quarter" idx="5"/>
          </p:nvPr>
        </p:nvSpPr>
        <p:spPr/>
        <p:txBody>
          <a:bodyPr/>
          <a:lstStyle/>
          <a:p>
            <a:fld id="{73F18305-F5C4-3C4F-8181-4C431E7D110D}" type="slidenum">
              <a:rPr lang="en-GB" smtClean="0"/>
              <a:t>18</a:t>
            </a:fld>
            <a:endParaRPr lang="en-GB"/>
          </a:p>
        </p:txBody>
      </p:sp>
    </p:spTree>
    <p:extLst>
      <p:ext uri="{BB962C8B-B14F-4D97-AF65-F5344CB8AC3E}">
        <p14:creationId xmlns:p14="http://schemas.microsoft.com/office/powerpoint/2010/main" val="642692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The seven vital sign parameters that generate a score are:</a:t>
            </a:r>
          </a:p>
          <a:p>
            <a:pPr marL="171450" indent="-171450">
              <a:buFont typeface="Arial" panose="020B0604020202020204" pitchFamily="34" charset="0"/>
              <a:buChar char="•"/>
            </a:pPr>
            <a:r>
              <a:rPr lang="en-NZ"/>
              <a:t>the respiratory rate</a:t>
            </a:r>
          </a:p>
          <a:p>
            <a:pPr marL="171450" indent="-171450">
              <a:buFont typeface="Arial" panose="020B0604020202020204" pitchFamily="34" charset="0"/>
              <a:buChar char="•"/>
            </a:pPr>
            <a:r>
              <a:rPr lang="en-NZ"/>
              <a:t>the use of supplemental oxygen</a:t>
            </a:r>
          </a:p>
          <a:p>
            <a:pPr marL="171450" indent="-171450">
              <a:buFont typeface="Arial" panose="020B0604020202020204" pitchFamily="34" charset="0"/>
              <a:buChar char="•"/>
            </a:pPr>
            <a:r>
              <a:rPr lang="en-NZ"/>
              <a:t>the assessment of respiratory distress</a:t>
            </a:r>
          </a:p>
          <a:p>
            <a:pPr marL="171450" indent="-171450">
              <a:buFont typeface="Arial" panose="020B0604020202020204" pitchFamily="34" charset="0"/>
              <a:buChar char="•"/>
            </a:pPr>
            <a:r>
              <a:rPr lang="en-NZ"/>
              <a:t>oxygen saturation</a:t>
            </a:r>
          </a:p>
          <a:p>
            <a:pPr marL="171450" indent="-171450">
              <a:buFont typeface="Arial" panose="020B0604020202020204" pitchFamily="34" charset="0"/>
              <a:buChar char="•"/>
            </a:pPr>
            <a:r>
              <a:rPr lang="en-NZ"/>
              <a:t>heart rate</a:t>
            </a:r>
          </a:p>
          <a:p>
            <a:pPr marL="171450" indent="-171450">
              <a:buFont typeface="Arial" panose="020B0604020202020204" pitchFamily="34" charset="0"/>
              <a:buChar char="•"/>
            </a:pPr>
            <a:r>
              <a:rPr lang="en-NZ"/>
              <a:t>central capillary refill, note that the chart is specific about central capillary over peripheral as it is more accurate measure of perfusion</a:t>
            </a:r>
          </a:p>
          <a:p>
            <a:pPr marL="171450" indent="-171450">
              <a:buFont typeface="Arial" panose="020B0604020202020204" pitchFamily="34" charset="0"/>
              <a:buChar char="•"/>
            </a:pPr>
            <a:r>
              <a:rPr lang="en-NZ"/>
              <a:t>the blood pressure is scored by the systolic blood pressure reading</a:t>
            </a:r>
          </a:p>
          <a:p>
            <a:endParaRPr lang="en-NZ"/>
          </a:p>
        </p:txBody>
      </p:sp>
      <p:sp>
        <p:nvSpPr>
          <p:cNvPr id="4" name="Slide Number Placeholder 3"/>
          <p:cNvSpPr>
            <a:spLocks noGrp="1"/>
          </p:cNvSpPr>
          <p:nvPr>
            <p:ph type="sldNum" sz="quarter" idx="5"/>
          </p:nvPr>
        </p:nvSpPr>
        <p:spPr/>
        <p:txBody>
          <a:bodyPr/>
          <a:lstStyle/>
          <a:p>
            <a:fld id="{73F18305-F5C4-3C4F-8181-4C431E7D110D}" type="slidenum">
              <a:rPr lang="en-GB" smtClean="0"/>
              <a:t>19</a:t>
            </a:fld>
            <a:endParaRPr lang="en-GB"/>
          </a:p>
        </p:txBody>
      </p:sp>
    </p:spTree>
    <p:extLst>
      <p:ext uri="{BB962C8B-B14F-4D97-AF65-F5344CB8AC3E}">
        <p14:creationId xmlns:p14="http://schemas.microsoft.com/office/powerpoint/2010/main" val="3168371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73F18305-F5C4-3C4F-8181-4C431E7D110D}" type="slidenum">
              <a:rPr lang="en-GB" smtClean="0"/>
              <a:t>2</a:t>
            </a:fld>
            <a:endParaRPr lang="en-GB"/>
          </a:p>
        </p:txBody>
      </p:sp>
    </p:spTree>
    <p:extLst>
      <p:ext uri="{BB962C8B-B14F-4D97-AF65-F5344CB8AC3E}">
        <p14:creationId xmlns:p14="http://schemas.microsoft.com/office/powerpoint/2010/main" val="99814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The non scoring vitals are: </a:t>
            </a:r>
          </a:p>
          <a:p>
            <a:pPr marL="171450" indent="-171450">
              <a:buFont typeface="Arial" panose="020B0604020202020204" pitchFamily="34" charset="0"/>
              <a:buChar char="•"/>
            </a:pPr>
            <a:r>
              <a:rPr lang="en-NZ"/>
              <a:t>Whānau concern</a:t>
            </a:r>
          </a:p>
          <a:p>
            <a:pPr marL="171450" indent="-171450">
              <a:buFont typeface="Arial" panose="020B0604020202020204" pitchFamily="34" charset="0"/>
              <a:buChar char="•"/>
            </a:pPr>
            <a:r>
              <a:rPr lang="en-NZ"/>
              <a:t>Level of consciousness</a:t>
            </a:r>
          </a:p>
          <a:p>
            <a:pPr marL="171450" indent="-171450">
              <a:buFont typeface="Arial" panose="020B0604020202020204" pitchFamily="34" charset="0"/>
              <a:buChar char="•"/>
            </a:pPr>
            <a:r>
              <a:rPr lang="en-NZ"/>
              <a:t>Temperature</a:t>
            </a:r>
          </a:p>
          <a:p>
            <a:pPr marL="171450" indent="-171450">
              <a:buFont typeface="Arial" panose="020B0604020202020204" pitchFamily="34" charset="0"/>
              <a:buChar char="•"/>
            </a:pPr>
            <a:r>
              <a:rPr lang="en-NZ"/>
              <a:t>Pain</a:t>
            </a:r>
          </a:p>
          <a:p>
            <a:endParaRPr lang="en-NZ"/>
          </a:p>
        </p:txBody>
      </p:sp>
      <p:sp>
        <p:nvSpPr>
          <p:cNvPr id="4" name="Slide Number Placeholder 3"/>
          <p:cNvSpPr>
            <a:spLocks noGrp="1"/>
          </p:cNvSpPr>
          <p:nvPr>
            <p:ph type="sldNum" sz="quarter" idx="5"/>
          </p:nvPr>
        </p:nvSpPr>
        <p:spPr/>
        <p:txBody>
          <a:bodyPr/>
          <a:lstStyle/>
          <a:p>
            <a:fld id="{73F18305-F5C4-3C4F-8181-4C431E7D110D}" type="slidenum">
              <a:rPr lang="en-GB" smtClean="0"/>
              <a:t>20</a:t>
            </a:fld>
            <a:endParaRPr lang="en-GB"/>
          </a:p>
        </p:txBody>
      </p:sp>
    </p:spTree>
    <p:extLst>
      <p:ext uri="{BB962C8B-B14F-4D97-AF65-F5344CB8AC3E}">
        <p14:creationId xmlns:p14="http://schemas.microsoft.com/office/powerpoint/2010/main" val="2448929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a:t>Each vital sign parameter has coloured zones that are associated with a score.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NZ" sz="1200">
              <a:effectLst/>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NZ" sz="1200">
                <a:effectLst/>
              </a:rPr>
              <a:t>Staff will need to be vigilant around any changes here.  </a:t>
            </a:r>
            <a:r>
              <a:rPr lang="en-NZ"/>
              <a:t>S</a:t>
            </a:r>
            <a:r>
              <a:rPr lang="en-NZ" sz="1200">
                <a:effectLst/>
              </a:rPr>
              <a:t>cores may be different that is 0 1, 2, and 3 is now </a:t>
            </a:r>
            <a:r>
              <a:rPr lang="en-NZ" sz="1200" b="1">
                <a:effectLst/>
              </a:rPr>
              <a:t>0, 1, 2 and 4 </a:t>
            </a:r>
            <a:r>
              <a:rPr lang="en-NZ" sz="1200" b="0">
                <a:effectLst/>
              </a:rPr>
              <a:t>on the </a:t>
            </a:r>
            <a:r>
              <a:rPr lang="en-NZ"/>
              <a:t>national</a:t>
            </a:r>
            <a:r>
              <a:rPr lang="en-NZ" sz="1200" b="0">
                <a:effectLst/>
              </a:rPr>
              <a:t> charts. </a:t>
            </a:r>
            <a:r>
              <a:rPr lang="en-NZ" sz="1200"/>
              <a:t>This is the scoring system used in the research based Bedside PEWS and the commission’s testing.</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NZ" sz="1200" b="0">
              <a:effectLst/>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NZ" sz="1200" b="0">
                <a:effectLst/>
              </a:rPr>
              <a:t>Also colour schemes may have changed.  Ensure that staff are aware of any changes to what they are used to currently.</a:t>
            </a:r>
            <a:endParaRPr lang="en-NZ" sz="1200"/>
          </a:p>
          <a:p>
            <a:endParaRPr lang="en-NZ" sz="1200"/>
          </a:p>
          <a:p>
            <a:endParaRPr lang="en-NZ"/>
          </a:p>
        </p:txBody>
      </p:sp>
      <p:sp>
        <p:nvSpPr>
          <p:cNvPr id="4" name="Slide Number Placeholder 3"/>
          <p:cNvSpPr>
            <a:spLocks noGrp="1"/>
          </p:cNvSpPr>
          <p:nvPr>
            <p:ph type="sldNum" sz="quarter" idx="5"/>
          </p:nvPr>
        </p:nvSpPr>
        <p:spPr/>
        <p:txBody>
          <a:bodyPr/>
          <a:lstStyle/>
          <a:p>
            <a:fld id="{73F18305-F5C4-3C4F-8181-4C431E7D110D}" type="slidenum">
              <a:rPr lang="en-GB" smtClean="0"/>
              <a:t>21</a:t>
            </a:fld>
            <a:endParaRPr lang="en-GB"/>
          </a:p>
        </p:txBody>
      </p:sp>
    </p:spTree>
    <p:extLst>
      <p:ext uri="{BB962C8B-B14F-4D97-AF65-F5344CB8AC3E}">
        <p14:creationId xmlns:p14="http://schemas.microsoft.com/office/powerpoint/2010/main" val="3083462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a:effectLst/>
                <a:latin typeface="+mn-lt"/>
                <a:ea typeface="Calibri" panose="020F0502020204030204" pitchFamily="34" charset="0"/>
                <a:cs typeface="Arial" panose="020B0604020202020204" pitchFamily="34" charset="0"/>
              </a:rPr>
              <a:t>Each row of the scoring area for respiratory rate represents a range associated with severity of abnormality. Note that the vital sign parameters vary between charts so pay careful attention to ensure the correct score is generated. </a:t>
            </a:r>
          </a:p>
          <a:p>
            <a:endParaRPr lang="en-NZ" sz="1200">
              <a:latin typeface="+mn-lt"/>
              <a:ea typeface="Calibri" panose="020F0502020204030204" pitchFamily="34" charset="0"/>
              <a:cs typeface="Arial" panose="020B0604020202020204" pitchFamily="34" charset="0"/>
            </a:endParaRPr>
          </a:p>
          <a:p>
            <a:r>
              <a:rPr lang="en-NZ" sz="1200">
                <a:effectLst/>
                <a:latin typeface="+mn-lt"/>
                <a:ea typeface="Calibri" panose="020F0502020204030204" pitchFamily="34" charset="0"/>
                <a:cs typeface="Arial" panose="020B0604020202020204" pitchFamily="34" charset="0"/>
              </a:rPr>
              <a:t>Remember that it is most accurate to obtain a respiration rate by counting respirations for 60 seconds.</a:t>
            </a:r>
            <a:endParaRPr lang="en-NZ" sz="1200">
              <a:effectLst/>
              <a:latin typeface="+mn-lt"/>
              <a:ea typeface="Calibri" panose="020F0502020204030204" pitchFamily="34" charset="0"/>
              <a:cs typeface="Times New Roman" panose="02020603050405020304" pitchFamily="18" charset="0"/>
            </a:endParaRPr>
          </a:p>
          <a:p>
            <a:endParaRPr lang="en-NZ"/>
          </a:p>
        </p:txBody>
      </p:sp>
      <p:sp>
        <p:nvSpPr>
          <p:cNvPr id="4" name="Slide Number Placeholder 3"/>
          <p:cNvSpPr>
            <a:spLocks noGrp="1"/>
          </p:cNvSpPr>
          <p:nvPr>
            <p:ph type="sldNum" sz="quarter" idx="5"/>
          </p:nvPr>
        </p:nvSpPr>
        <p:spPr/>
        <p:txBody>
          <a:bodyPr/>
          <a:lstStyle/>
          <a:p>
            <a:fld id="{73F18305-F5C4-3C4F-8181-4C431E7D110D}" type="slidenum">
              <a:rPr lang="en-GB" smtClean="0"/>
              <a:t>22</a:t>
            </a:fld>
            <a:endParaRPr lang="en-GB"/>
          </a:p>
        </p:txBody>
      </p:sp>
    </p:spTree>
    <p:extLst>
      <p:ext uri="{BB962C8B-B14F-4D97-AF65-F5344CB8AC3E}">
        <p14:creationId xmlns:p14="http://schemas.microsoft.com/office/powerpoint/2010/main" val="3980818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23</a:t>
            </a:fld>
            <a:endParaRPr lang="en-US"/>
          </a:p>
        </p:txBody>
      </p:sp>
    </p:spTree>
    <p:extLst>
      <p:ext uri="{BB962C8B-B14F-4D97-AF65-F5344CB8AC3E}">
        <p14:creationId xmlns:p14="http://schemas.microsoft.com/office/powerpoint/2010/main" val="1364867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600"/>
              </a:spcAft>
            </a:pPr>
            <a:r>
              <a:rPr lang="en-NZ">
                <a:effectLst/>
                <a:latin typeface="+mn-lt"/>
                <a:ea typeface="Calibri" panose="020F0502020204030204" pitchFamily="34" charset="0"/>
                <a:cs typeface="Times New Roman" panose="02020603050405020304" pitchFamily="18" charset="0"/>
              </a:rPr>
              <a:t>Assess the level of respiratory distress using the ‘Assessment of respiratory distress guide’ on the back of the chart, which is based on a tool developed by </a:t>
            </a:r>
            <a:r>
              <a:rPr lang="en-NZ" kern="1200">
                <a:solidFill>
                  <a:srgbClr val="000000"/>
                </a:solidFill>
                <a:effectLst/>
                <a:latin typeface="+mn-lt"/>
                <a:ea typeface="MS PGothic" panose="020B0600070205080204" pitchFamily="34" charset="-128"/>
                <a:cs typeface="Arial" panose="020B0604020202020204" pitchFamily="34" charset="0"/>
              </a:rPr>
              <a:t>the Royal Children’s Hospital Melbourne. It is the same across all four </a:t>
            </a:r>
            <a:r>
              <a:rPr lang="en-NZ">
                <a:effectLst/>
                <a:latin typeface="+mn-lt"/>
                <a:ea typeface="Calibri" panose="020F0502020204030204" pitchFamily="34" charset="0"/>
                <a:cs typeface="Arial" panose="020B0604020202020204" pitchFamily="34" charset="0"/>
              </a:rPr>
              <a:t>age-based PVSC </a:t>
            </a:r>
            <a:r>
              <a:rPr lang="en-NZ" kern="1200">
                <a:solidFill>
                  <a:srgbClr val="000000"/>
                </a:solidFill>
                <a:effectLst/>
                <a:latin typeface="+mn-lt"/>
                <a:ea typeface="MS PGothic" panose="020B0600070205080204" pitchFamily="34" charset="-128"/>
                <a:cs typeface="Arial" panose="020B0604020202020204" pitchFamily="34" charset="0"/>
              </a:rPr>
              <a:t>and is scored at the level of the most severe sign.</a:t>
            </a:r>
          </a:p>
          <a:p>
            <a:pPr>
              <a:lnSpc>
                <a:spcPct val="115000"/>
              </a:lnSpc>
              <a:spcAft>
                <a:spcPts val="600"/>
              </a:spcAft>
            </a:pPr>
            <a:endParaRPr lang="en-NZ" kern="1200">
              <a:solidFill>
                <a:srgbClr val="000000"/>
              </a:solidFill>
              <a:effectLst/>
              <a:latin typeface="+mn-lt"/>
              <a:ea typeface="MS PGothic" panose="020B0600070205080204" pitchFamily="34" charset="-128"/>
              <a:cs typeface="Arial" panose="020B0604020202020204" pitchFamily="34" charset="0"/>
            </a:endParaRPr>
          </a:p>
          <a:p>
            <a:pPr>
              <a:lnSpc>
                <a:spcPct val="115000"/>
              </a:lnSpc>
              <a:spcAft>
                <a:spcPts val="600"/>
              </a:spcAft>
            </a:pPr>
            <a:r>
              <a:rPr lang="en-NZ">
                <a:solidFill>
                  <a:srgbClr val="000000"/>
                </a:solidFill>
                <a:latin typeface="+mn-lt"/>
                <a:ea typeface="MS PGothic" panose="020B0600070205080204" pitchFamily="34" charset="-128"/>
                <a:cs typeface="Arial" panose="020B0604020202020204" pitchFamily="34" charset="0"/>
              </a:rPr>
              <a:t>Focus groups and wider sector feedback showed a clear preference for a national guide in this area.  Evaluation in testing was positive. Interpretation of respiratory distress varied between clinicians and current guides in use.  With the inclusion of a national guide there is consistency to how respiratory distress is measured and scored.</a:t>
            </a:r>
            <a:endParaRPr lang="en-NZ">
              <a:effectLst/>
              <a:latin typeface="+mn-lt"/>
              <a:ea typeface="Calibri" panose="020F0502020204030204" pitchFamily="34" charset="0"/>
              <a:cs typeface="Times New Roman" panose="02020603050405020304" pitchFamily="18" charset="0"/>
            </a:endParaRPr>
          </a:p>
          <a:p>
            <a:r>
              <a:rPr lang="en-NZ" sz="1800">
                <a:effectLst/>
                <a:latin typeface="Arial" panose="020B0604020202020204" pitchFamily="34" charset="0"/>
                <a:ea typeface="Arial Unicode MS"/>
              </a:rPr>
              <a:t> </a:t>
            </a:r>
            <a:endParaRPr lang="en-NZ" sz="1800">
              <a:effectLst/>
              <a:latin typeface="Times New Roman" panose="02020603050405020304" pitchFamily="18" charset="0"/>
              <a:ea typeface="Arial Unicode MS"/>
            </a:endParaRPr>
          </a:p>
          <a:p>
            <a:endParaRPr lang="en-NZ"/>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24</a:t>
            </a:fld>
            <a:endParaRPr lang="en-US"/>
          </a:p>
        </p:txBody>
      </p:sp>
    </p:spTree>
    <p:extLst>
      <p:ext uri="{BB962C8B-B14F-4D97-AF65-F5344CB8AC3E}">
        <p14:creationId xmlns:p14="http://schemas.microsoft.com/office/powerpoint/2010/main" val="2365672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effectLst/>
                <a:latin typeface="+mn-lt"/>
                <a:ea typeface="Calibri" panose="020F0502020204030204" pitchFamily="34" charset="0"/>
                <a:cs typeface="Times New Roman" panose="02020603050405020304" pitchFamily="18" charset="0"/>
              </a:rPr>
              <a:t>Record the mode of oxygen delivery using the abbreviations from the ‘Respiratory support mode’ panel on the back of the chart.</a:t>
            </a:r>
          </a:p>
          <a:p>
            <a:endParaRPr lang="en-NZ">
              <a:latin typeface="+mn-lt"/>
              <a:cs typeface="Times New Roman" panose="02020603050405020304" pitchFamily="18" charset="0"/>
            </a:endParaRPr>
          </a:p>
          <a:p>
            <a:r>
              <a:rPr lang="en-NZ">
                <a:effectLst/>
                <a:latin typeface="+mn-lt"/>
                <a:ea typeface="Calibri" panose="020F0502020204030204" pitchFamily="34" charset="0"/>
                <a:cs typeface="Times New Roman" panose="02020603050405020304" pitchFamily="18" charset="0"/>
              </a:rPr>
              <a:t>Tamariki receive a variety of oxygen therapies and modes of respiratory support. The challenge is to provide a format that captures information correctly and accurately reflects the oxygen therapy in use. The oxygen score is based mainly on the FiO</a:t>
            </a:r>
            <a:r>
              <a:rPr lang="en-NZ" baseline="-25000">
                <a:effectLst/>
                <a:latin typeface="+mn-lt"/>
                <a:ea typeface="Calibri" panose="020F0502020204030204" pitchFamily="34" charset="0"/>
                <a:cs typeface="Times New Roman" panose="02020603050405020304" pitchFamily="18" charset="0"/>
              </a:rPr>
              <a:t>2</a:t>
            </a:r>
            <a:r>
              <a:rPr lang="en-NZ">
                <a:effectLst/>
                <a:latin typeface="+mn-lt"/>
                <a:ea typeface="Calibri" panose="020F0502020204030204" pitchFamily="34" charset="0"/>
                <a:cs typeface="Times New Roman" panose="02020603050405020304" pitchFamily="18" charset="0"/>
              </a:rPr>
              <a:t>, that is an increasing oxygen requirement indicating a deterioration.</a:t>
            </a:r>
            <a:r>
              <a:rPr lang="en-NZ">
                <a:effectLst/>
                <a:latin typeface="Arial" panose="020B0604020202020204" pitchFamily="34" charset="0"/>
                <a:ea typeface="Calibri" panose="020F0502020204030204" pitchFamily="34" charset="0"/>
                <a:cs typeface="Times New Roman" panose="02020603050405020304" pitchFamily="18" charset="0"/>
              </a:rPr>
              <a:t> </a:t>
            </a:r>
          </a:p>
          <a:p>
            <a:endParaRPr lang="en-NZ">
              <a:effectLst/>
              <a:latin typeface="+mn-lt"/>
              <a:ea typeface="Calibri" panose="020F0502020204030204" pitchFamily="34" charset="0"/>
              <a:cs typeface="Times New Roman" panose="02020603050405020304" pitchFamily="18" charset="0"/>
            </a:endParaRPr>
          </a:p>
          <a:p>
            <a:r>
              <a:rPr lang="en-NZ">
                <a:effectLst/>
                <a:latin typeface="+mn-lt"/>
                <a:ea typeface="Calibri" panose="020F0502020204030204" pitchFamily="34" charset="0"/>
                <a:cs typeface="Times New Roman" panose="02020603050405020304" pitchFamily="18" charset="0"/>
              </a:rPr>
              <a:t>In some tamariki, for example, receiving nasal prong oxygen, the flow rate is varied but the FiO</a:t>
            </a:r>
            <a:r>
              <a:rPr lang="en-NZ" baseline="-25000">
                <a:effectLst/>
                <a:latin typeface="+mn-lt"/>
                <a:ea typeface="Calibri" panose="020F0502020204030204" pitchFamily="34" charset="0"/>
                <a:cs typeface="Times New Roman" panose="02020603050405020304" pitchFamily="18" charset="0"/>
              </a:rPr>
              <a:t>2</a:t>
            </a:r>
            <a:r>
              <a:rPr lang="en-NZ">
                <a:effectLst/>
                <a:latin typeface="+mn-lt"/>
                <a:ea typeface="Calibri" panose="020F0502020204030204" pitchFamily="34" charset="0"/>
                <a:cs typeface="Times New Roman" panose="02020603050405020304" pitchFamily="18" charset="0"/>
              </a:rPr>
              <a:t> remains unchanged at 100%. </a:t>
            </a:r>
          </a:p>
          <a:p>
            <a:endParaRPr lang="en-NZ">
              <a:effectLst/>
              <a:latin typeface="+mn-lt"/>
              <a:ea typeface="Calibri" panose="020F0502020204030204" pitchFamily="34" charset="0"/>
              <a:cs typeface="Times New Roman" panose="02020603050405020304" pitchFamily="18" charset="0"/>
            </a:endParaRPr>
          </a:p>
          <a:p>
            <a:r>
              <a:rPr lang="en-NZ">
                <a:effectLst/>
                <a:latin typeface="+mn-lt"/>
                <a:ea typeface="Calibri" panose="020F0502020204030204" pitchFamily="34" charset="0"/>
                <a:cs typeface="Times New Roman" panose="02020603050405020304" pitchFamily="18" charset="0"/>
              </a:rPr>
              <a:t>In another example, a tamariki may have high flow oxygen therapy in place, in this the flow rate is stable and the FiO</a:t>
            </a:r>
            <a:r>
              <a:rPr lang="en-NZ" baseline="-25000">
                <a:effectLst/>
                <a:latin typeface="+mn-lt"/>
                <a:ea typeface="Calibri" panose="020F0502020204030204" pitchFamily="34" charset="0"/>
                <a:cs typeface="Times New Roman" panose="02020603050405020304" pitchFamily="18" charset="0"/>
              </a:rPr>
              <a:t>2</a:t>
            </a:r>
            <a:r>
              <a:rPr lang="en-NZ">
                <a:effectLst/>
                <a:latin typeface="+mn-lt"/>
                <a:ea typeface="Calibri" panose="020F0502020204030204" pitchFamily="34" charset="0"/>
                <a:cs typeface="Times New Roman" panose="02020603050405020304" pitchFamily="18" charset="0"/>
              </a:rPr>
              <a:t> is varied. </a:t>
            </a:r>
          </a:p>
          <a:p>
            <a:endParaRPr lang="en-NZ">
              <a:effectLst/>
              <a:latin typeface="+mn-lt"/>
              <a:ea typeface="Calibri" panose="020F0502020204030204" pitchFamily="34" charset="0"/>
              <a:cs typeface="Times New Roman" panose="02020603050405020304" pitchFamily="18" charset="0"/>
            </a:endParaRPr>
          </a:p>
          <a:p>
            <a:r>
              <a:rPr lang="en-NZ">
                <a:effectLst/>
                <a:latin typeface="+mn-lt"/>
                <a:ea typeface="Calibri" panose="020F0502020204030204" pitchFamily="34" charset="0"/>
                <a:cs typeface="Times New Roman" panose="02020603050405020304" pitchFamily="18" charset="0"/>
              </a:rPr>
              <a:t>This information can be recorded on the PVSC to generate a score for the oxygen parameter, and by recording the numerical value on the chart, trends in the amount of respiratory support needed is visible. </a:t>
            </a:r>
          </a:p>
          <a:p>
            <a:endParaRPr lang="en-NZ" sz="1400">
              <a:latin typeface="+mn-lt"/>
              <a:ea typeface="Calibri" panose="020F0502020204030204" pitchFamily="34" charset="0"/>
              <a:cs typeface="Times New Roman" panose="02020603050405020304" pitchFamily="18" charset="0"/>
            </a:endParaRPr>
          </a:p>
          <a:p>
            <a:endParaRPr lang="en-NZ" sz="1400">
              <a:effectLst/>
              <a:latin typeface="+mn-lt"/>
              <a:ea typeface="Calibri" panose="020F0502020204030204" pitchFamily="34" charset="0"/>
              <a:cs typeface="Times New Roman" panose="02020603050405020304" pitchFamily="18" charset="0"/>
            </a:endParaRPr>
          </a:p>
          <a:p>
            <a:endParaRPr lang="en-NZ" sz="1400">
              <a:latin typeface="+mn-lt"/>
            </a:endParaRPr>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25</a:t>
            </a:fld>
            <a:endParaRPr lang="en-US"/>
          </a:p>
        </p:txBody>
      </p:sp>
    </p:spTree>
    <p:extLst>
      <p:ext uri="{BB962C8B-B14F-4D97-AF65-F5344CB8AC3E}">
        <p14:creationId xmlns:p14="http://schemas.microsoft.com/office/powerpoint/2010/main" val="175806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600"/>
              </a:spcAft>
            </a:pPr>
            <a:r>
              <a:rPr lang="en-NZ">
                <a:effectLst/>
                <a:latin typeface="+mn-lt"/>
                <a:ea typeface="Calibri" panose="020F0502020204030204" pitchFamily="34" charset="0"/>
                <a:cs typeface="Times New Roman" panose="02020603050405020304" pitchFamily="18" charset="0"/>
              </a:rPr>
              <a:t>When a </a:t>
            </a:r>
            <a:r>
              <a:rPr lang="en-NZ" err="1">
                <a:effectLst/>
                <a:latin typeface="+mn-lt"/>
                <a:ea typeface="Calibri" panose="020F0502020204030204" pitchFamily="34" charset="0"/>
                <a:cs typeface="Times New Roman" panose="02020603050405020304" pitchFamily="18" charset="0"/>
              </a:rPr>
              <a:t>tamariki</a:t>
            </a:r>
            <a:r>
              <a:rPr lang="en-NZ">
                <a:effectLst/>
                <a:latin typeface="+mn-lt"/>
                <a:ea typeface="Calibri" panose="020F0502020204030204" pitchFamily="34" charset="0"/>
                <a:cs typeface="Times New Roman" panose="02020603050405020304" pitchFamily="18" charset="0"/>
              </a:rPr>
              <a:t> is receiving high flow oxygen therapy the weight-based flow rate is recorded in the high flow row. This allows the correct flow rate to be confirmed. </a:t>
            </a:r>
          </a:p>
          <a:p>
            <a:r>
              <a:rPr lang="en-NZ">
                <a:effectLst/>
                <a:latin typeface="+mn-lt"/>
              </a:rPr>
              <a:t>The numerical value of the FiO</a:t>
            </a:r>
            <a:r>
              <a:rPr lang="en-NZ" baseline="-25000">
                <a:effectLst/>
                <a:latin typeface="+mn-lt"/>
              </a:rPr>
              <a:t>2</a:t>
            </a:r>
            <a:r>
              <a:rPr lang="en-NZ">
                <a:effectLst/>
                <a:latin typeface="+mn-lt"/>
              </a:rPr>
              <a:t> being delivered while on high flow can be recorded in either one of the two top boxes in the oxygen section, as appropriate. </a:t>
            </a:r>
          </a:p>
          <a:p>
            <a:endParaRPr lang="en-NZ">
              <a:effectLst/>
              <a:latin typeface="+mn-lt"/>
              <a:ea typeface="Calibri" panose="020F0502020204030204" pitchFamily="34" charset="0"/>
              <a:cs typeface="Times New Roman" panose="02020603050405020304" pitchFamily="18" charset="0"/>
            </a:endParaRPr>
          </a:p>
          <a:p>
            <a:r>
              <a:rPr lang="en-NZ">
                <a:effectLst/>
                <a:latin typeface="+mn-lt"/>
                <a:ea typeface="Calibri" panose="020F0502020204030204" pitchFamily="34" charset="0"/>
                <a:cs typeface="Times New Roman" panose="02020603050405020304" pitchFamily="18" charset="0"/>
              </a:rPr>
              <a:t>We have not allocated space to record the pressure (in cmH</a:t>
            </a:r>
            <a:r>
              <a:rPr lang="en-NZ" baseline="-25000">
                <a:effectLst/>
                <a:latin typeface="+mn-lt"/>
                <a:ea typeface="Calibri" panose="020F0502020204030204" pitchFamily="34" charset="0"/>
                <a:cs typeface="Times New Roman" panose="02020603050405020304" pitchFamily="18" charset="0"/>
              </a:rPr>
              <a:t>2</a:t>
            </a:r>
            <a:r>
              <a:rPr lang="en-NZ">
                <a:effectLst/>
                <a:latin typeface="+mn-lt"/>
                <a:ea typeface="Calibri" panose="020F0502020204030204" pitchFamily="34" charset="0"/>
                <a:cs typeface="Times New Roman" panose="02020603050405020304" pitchFamily="18" charset="0"/>
              </a:rPr>
              <a:t>O) being delivered to tamariki on CPAP (continuous positive airway pressure therapy), although know that this may be varied during treatment. This is because we believe it is uncommon for tamariki to frequently receive CPAP outside a higher acuity area,  where there is likely to be a different chart in use and also due to space restraints on the chart.  </a:t>
            </a:r>
          </a:p>
          <a:p>
            <a:endParaRPr lang="en-NZ">
              <a:ea typeface="Calibri" panose="020F0502020204030204" pitchFamily="34" charset="0"/>
              <a:cs typeface="Times New Roman" panose="02020603050405020304" pitchFamily="18" charset="0"/>
            </a:endParaRPr>
          </a:p>
          <a:p>
            <a:r>
              <a:rPr lang="en-NZ">
                <a:ea typeface="Calibri" panose="020F0502020204030204" pitchFamily="34" charset="0"/>
                <a:cs typeface="Times New Roman" panose="02020603050405020304" pitchFamily="18" charset="0"/>
              </a:rPr>
              <a:t>If you do use the chart with CPAP decide as a team where you will annotate cmH</a:t>
            </a:r>
            <a:r>
              <a:rPr lang="en-NZ" baseline="-25000">
                <a:ea typeface="Calibri" panose="020F0502020204030204" pitchFamily="34" charset="0"/>
                <a:cs typeface="Times New Roman" panose="02020603050405020304" pitchFamily="18" charset="0"/>
              </a:rPr>
              <a:t>2</a:t>
            </a:r>
            <a:r>
              <a:rPr lang="en-NZ">
                <a:ea typeface="Calibri" panose="020F0502020204030204" pitchFamily="34" charset="0"/>
                <a:cs typeface="Times New Roman" panose="02020603050405020304" pitchFamily="18" charset="0"/>
              </a:rPr>
              <a:t>0</a:t>
            </a:r>
            <a:endParaRPr lang="en-NZ">
              <a:effectLst/>
              <a:latin typeface="+mn-lt"/>
              <a:ea typeface="Calibri" panose="020F0502020204030204" pitchFamily="34" charset="0"/>
              <a:cs typeface="Times New Roman" panose="02020603050405020304" pitchFamily="18" charset="0"/>
            </a:endParaRPr>
          </a:p>
          <a:p>
            <a:endParaRPr lang="en-NZ">
              <a:latin typeface="+mn-lt"/>
            </a:endParaRPr>
          </a:p>
          <a:p>
            <a:r>
              <a:rPr lang="en-NZ">
                <a:latin typeface="+mn-lt"/>
              </a:rPr>
              <a:t>The user guide contains more examples.  Please refer to these.</a:t>
            </a:r>
          </a:p>
          <a:p>
            <a:endParaRPr lang="en-NZ">
              <a:latin typeface="+mn-lt"/>
            </a:endParaRPr>
          </a:p>
          <a:p>
            <a:r>
              <a:rPr lang="en-NZ" b="1">
                <a:latin typeface="+mn-lt"/>
              </a:rPr>
              <a:t>Have a think of how you would score some examples of respiratory support in your setting.  You make like to discuss this now and check for shared understanding among staff.</a:t>
            </a:r>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26</a:t>
            </a:fld>
            <a:endParaRPr lang="en-US"/>
          </a:p>
        </p:txBody>
      </p:sp>
    </p:spTree>
    <p:extLst>
      <p:ext uri="{BB962C8B-B14F-4D97-AF65-F5344CB8AC3E}">
        <p14:creationId xmlns:p14="http://schemas.microsoft.com/office/powerpoint/2010/main" val="1177028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It is important that staff do not refer to 21% FiO</a:t>
            </a:r>
            <a:r>
              <a:rPr lang="en-NZ" baseline="-25000"/>
              <a:t>2</a:t>
            </a:r>
            <a:r>
              <a:rPr lang="en-NZ"/>
              <a:t> as room air in this context as it can be confusing as to where to mark on the chart. This is because if a tamariki is needing high flow therapy it needs to be acknowledged that this tamariki is requiring support with their breathing.  </a:t>
            </a:r>
          </a:p>
          <a:p>
            <a:endParaRPr lang="en-NZ"/>
          </a:p>
          <a:p>
            <a:r>
              <a:rPr lang="en-NZ"/>
              <a:t>Room air is marked when the tamariki is receiving no respiratory support whatsoever.</a:t>
            </a:r>
          </a:p>
        </p:txBody>
      </p:sp>
      <p:sp>
        <p:nvSpPr>
          <p:cNvPr id="4" name="Slide Number Placeholder 3"/>
          <p:cNvSpPr>
            <a:spLocks noGrp="1"/>
          </p:cNvSpPr>
          <p:nvPr>
            <p:ph type="sldNum" sz="quarter" idx="5"/>
          </p:nvPr>
        </p:nvSpPr>
        <p:spPr/>
        <p:txBody>
          <a:bodyPr/>
          <a:lstStyle/>
          <a:p>
            <a:fld id="{73F18305-F5C4-3C4F-8181-4C431E7D110D}" type="slidenum">
              <a:rPr lang="en-GB" smtClean="0"/>
              <a:t>27</a:t>
            </a:fld>
            <a:endParaRPr lang="en-GB"/>
          </a:p>
        </p:txBody>
      </p:sp>
    </p:spTree>
    <p:extLst>
      <p:ext uri="{BB962C8B-B14F-4D97-AF65-F5344CB8AC3E}">
        <p14:creationId xmlns:p14="http://schemas.microsoft.com/office/powerpoint/2010/main" val="2746690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If tamariki are receiving CPAP in the ward setting, the PVSC can be adapted to record settings and generate a score. Do this by changing the name of some of the rows to reflect what you need to record on CPAP. CPAP generates a score based on the FiO2. Record this on the chart in the same way you would for tamariki on high flow. The positive end expiratory pressure (PEEP) is measured in cmH2O and can be recorded in the ‘mode’ row. Cross out ‘mode’ and write ‘Pressure cmH2O’. The CPAP flow is measured in litres per minute and can be recorded in the ‘high flow rate’ row. Cross out ‘high’ and write CPAP (see Figure 10).</a:t>
            </a:r>
          </a:p>
        </p:txBody>
      </p:sp>
      <p:sp>
        <p:nvSpPr>
          <p:cNvPr id="4" name="Slide Number Placeholder 3"/>
          <p:cNvSpPr>
            <a:spLocks noGrp="1"/>
          </p:cNvSpPr>
          <p:nvPr>
            <p:ph type="sldNum" sz="quarter" idx="5"/>
          </p:nvPr>
        </p:nvSpPr>
        <p:spPr/>
        <p:txBody>
          <a:bodyPr/>
          <a:lstStyle/>
          <a:p>
            <a:fld id="{73F18305-F5C4-3C4F-8181-4C431E7D110D}" type="slidenum">
              <a:rPr lang="en-GB" smtClean="0"/>
              <a:t>28</a:t>
            </a:fld>
            <a:endParaRPr lang="en-GB"/>
          </a:p>
        </p:txBody>
      </p:sp>
    </p:spTree>
    <p:extLst>
      <p:ext uri="{BB962C8B-B14F-4D97-AF65-F5344CB8AC3E}">
        <p14:creationId xmlns:p14="http://schemas.microsoft.com/office/powerpoint/2010/main" val="3044016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29</a:t>
            </a:fld>
            <a:endParaRPr lang="en-US"/>
          </a:p>
        </p:txBody>
      </p:sp>
    </p:spTree>
    <p:extLst>
      <p:ext uri="{BB962C8B-B14F-4D97-AF65-F5344CB8AC3E}">
        <p14:creationId xmlns:p14="http://schemas.microsoft.com/office/powerpoint/2010/main" val="4037895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PEWS is a recognition and response system.  It is collection of observations, generation of a PEW score, and response according to an escalation pathway.</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73F18305-F5C4-3C4F-8181-4C431E7D110D}" type="slidenum">
              <a:rPr lang="en-GB" smtClean="0"/>
              <a:t>3</a:t>
            </a:fld>
            <a:endParaRPr lang="en-GB"/>
          </a:p>
        </p:txBody>
      </p:sp>
    </p:spTree>
    <p:extLst>
      <p:ext uri="{BB962C8B-B14F-4D97-AF65-F5344CB8AC3E}">
        <p14:creationId xmlns:p14="http://schemas.microsoft.com/office/powerpoint/2010/main" val="2183433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The next slide shows how to document in the heart rate section.  </a:t>
            </a:r>
          </a:p>
          <a:p>
            <a:endParaRPr lang="en-NZ"/>
          </a:p>
          <a:p>
            <a:r>
              <a:rPr lang="en-NZ"/>
              <a:t>This slide shows the wide range of parameters between the 0-11 month chart and the 12+ chart.  It is important that users ensure they are using the correct age group for the </a:t>
            </a:r>
            <a:r>
              <a:rPr lang="en-NZ" err="1"/>
              <a:t>tamariki</a:t>
            </a:r>
            <a:r>
              <a:rPr lang="en-NZ"/>
              <a:t>.</a:t>
            </a:r>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30</a:t>
            </a:fld>
            <a:endParaRPr lang="en-US"/>
          </a:p>
        </p:txBody>
      </p:sp>
    </p:spTree>
    <p:extLst>
      <p:ext uri="{BB962C8B-B14F-4D97-AF65-F5344CB8AC3E}">
        <p14:creationId xmlns:p14="http://schemas.microsoft.com/office/powerpoint/2010/main" val="3295367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8" y="679450"/>
            <a:ext cx="6613525" cy="3721100"/>
          </a:xfrm>
        </p:spPr>
      </p:sp>
      <p:sp>
        <p:nvSpPr>
          <p:cNvPr id="3" name="Notes Placeholder 2"/>
          <p:cNvSpPr>
            <a:spLocks noGrp="1"/>
          </p:cNvSpPr>
          <p:nvPr>
            <p:ph type="body" idx="1"/>
          </p:nvPr>
        </p:nvSpPr>
        <p:spPr>
          <a:xfrm>
            <a:off x="685800" y="4491456"/>
            <a:ext cx="5486400" cy="3600450"/>
          </a:xfrm>
        </p:spPr>
        <p:txBody>
          <a:bodyPr/>
          <a:lstStyle/>
          <a:p>
            <a:r>
              <a:rPr lang="en-NZ">
                <a:effectLst/>
                <a:latin typeface="+mn-lt"/>
                <a:ea typeface="Calibri" panose="020F0502020204030204" pitchFamily="34" charset="0"/>
                <a:cs typeface="Times New Roman" panose="02020603050405020304" pitchFamily="18" charset="0"/>
              </a:rPr>
              <a:t>Document heart rate by placing an ‘X’ in the relevant box of the scoring area. </a:t>
            </a:r>
          </a:p>
          <a:p>
            <a:r>
              <a:rPr lang="en-NZ">
                <a:effectLst/>
                <a:latin typeface="+mn-lt"/>
                <a:ea typeface="Calibri" panose="020F0502020204030204" pitchFamily="34" charset="0"/>
                <a:cs typeface="Times New Roman" panose="02020603050405020304" pitchFamily="18" charset="0"/>
              </a:rPr>
              <a:t>Each row of the scoring area for heart rate corresponds to a numerical range of 10 (</a:t>
            </a:r>
            <a:r>
              <a:rPr lang="en-NZ" err="1">
                <a:effectLst/>
                <a:latin typeface="+mn-lt"/>
                <a:ea typeface="Calibri" panose="020F0502020204030204" pitchFamily="34" charset="0"/>
                <a:cs typeface="Times New Roman" panose="02020603050405020304" pitchFamily="18" charset="0"/>
              </a:rPr>
              <a:t>eg</a:t>
            </a:r>
            <a:r>
              <a:rPr lang="en-NZ">
                <a:effectLst/>
                <a:latin typeface="+mn-lt"/>
                <a:ea typeface="Calibri" panose="020F0502020204030204" pitchFamily="34" charset="0"/>
                <a:cs typeface="Times New Roman" panose="02020603050405020304" pitchFamily="18" charset="0"/>
              </a:rPr>
              <a:t>, a heart rate in the 70s, 80s, 90s). </a:t>
            </a:r>
          </a:p>
          <a:p>
            <a:endParaRPr lang="en-NZ">
              <a:latin typeface="+mn-lt"/>
              <a:ea typeface="Calibri" panose="020F0502020204030204" pitchFamily="34" charset="0"/>
              <a:cs typeface="Times New Roman" panose="02020603050405020304" pitchFamily="18" charset="0"/>
            </a:endParaRPr>
          </a:p>
          <a:p>
            <a:r>
              <a:rPr lang="en-NZ">
                <a:effectLst/>
                <a:latin typeface="+mn-lt"/>
                <a:ea typeface="Calibri" panose="020F0502020204030204" pitchFamily="34" charset="0"/>
                <a:cs typeface="Times New Roman" panose="02020603050405020304" pitchFamily="18" charset="0"/>
              </a:rPr>
              <a:t>In this way, you can clearly identify the relevant coloured zone if the heart rate value falls exactly on the line between zones (</a:t>
            </a:r>
            <a:r>
              <a:rPr lang="en-NZ" err="1">
                <a:effectLst/>
                <a:latin typeface="+mn-lt"/>
                <a:ea typeface="Calibri" panose="020F0502020204030204" pitchFamily="34" charset="0"/>
                <a:cs typeface="Times New Roman" panose="02020603050405020304" pitchFamily="18" charset="0"/>
              </a:rPr>
              <a:t>eg</a:t>
            </a:r>
            <a:r>
              <a:rPr lang="en-NZ">
                <a:effectLst/>
                <a:latin typeface="+mn-lt"/>
                <a:ea typeface="Calibri" panose="020F0502020204030204" pitchFamily="34" charset="0"/>
                <a:cs typeface="Times New Roman" panose="02020603050405020304" pitchFamily="18" charset="0"/>
              </a:rPr>
              <a:t>, a heart rate of 80 beats per minute is within the 80s range so scores within the yellow zone). </a:t>
            </a:r>
          </a:p>
          <a:p>
            <a:endParaRPr lang="en-NZ"/>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31</a:t>
            </a:fld>
            <a:endParaRPr lang="en-US"/>
          </a:p>
        </p:txBody>
      </p:sp>
    </p:spTree>
    <p:extLst>
      <p:ext uri="{BB962C8B-B14F-4D97-AF65-F5344CB8AC3E}">
        <p14:creationId xmlns:p14="http://schemas.microsoft.com/office/powerpoint/2010/main" val="2186579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600"/>
              </a:spcAft>
            </a:pPr>
            <a:r>
              <a:rPr lang="en-NZ">
                <a:effectLst/>
                <a:latin typeface="+mn-lt"/>
                <a:ea typeface="Calibri" panose="020F0502020204030204" pitchFamily="34" charset="0"/>
                <a:cs typeface="Times New Roman" panose="02020603050405020304" pitchFamily="18" charset="0"/>
              </a:rPr>
              <a:t>When looking at skin perfusion as a marker of cardiovascular status, the most accurate assessment is made by determining central capillary refill. </a:t>
            </a:r>
          </a:p>
          <a:p>
            <a:pPr>
              <a:lnSpc>
                <a:spcPct val="115000"/>
              </a:lnSpc>
              <a:spcAft>
                <a:spcPts val="600"/>
              </a:spcAft>
            </a:pPr>
            <a:r>
              <a:rPr lang="en-NZ">
                <a:effectLst/>
                <a:latin typeface="+mn-lt"/>
                <a:ea typeface="Calibri" panose="020F0502020204030204" pitchFamily="34" charset="0"/>
                <a:cs typeface="Times New Roman" panose="02020603050405020304" pitchFamily="18" charset="0"/>
              </a:rPr>
              <a:t>This is obtained by pressing a finger on the central chest, holding for 5 seconds and releasing. The white blanched area should fully regain colour within 3 seconds. </a:t>
            </a:r>
          </a:p>
          <a:p>
            <a:pPr>
              <a:lnSpc>
                <a:spcPct val="115000"/>
              </a:lnSpc>
              <a:spcAft>
                <a:spcPts val="600"/>
              </a:spcAft>
            </a:pPr>
            <a:r>
              <a:rPr lang="en-NZ">
                <a:effectLst/>
                <a:latin typeface="+mn-lt"/>
                <a:ea typeface="Calibri" panose="020F0502020204030204" pitchFamily="34" charset="0"/>
                <a:cs typeface="Times New Roman" panose="02020603050405020304" pitchFamily="18" charset="0"/>
              </a:rPr>
              <a:t>The observation is marked with an ‘X’ according to the time taken. </a:t>
            </a:r>
          </a:p>
          <a:p>
            <a:r>
              <a:rPr lang="en-NZ" sz="1800">
                <a:effectLst/>
                <a:latin typeface="Arial" panose="020B0604020202020204" pitchFamily="34" charset="0"/>
                <a:ea typeface="Arial Unicode MS"/>
              </a:rPr>
              <a:t> </a:t>
            </a:r>
            <a:endParaRPr lang="en-NZ" sz="1800">
              <a:effectLst/>
              <a:latin typeface="Times New Roman" panose="02020603050405020304" pitchFamily="18" charset="0"/>
              <a:ea typeface="Arial Unicode MS"/>
            </a:endParaRPr>
          </a:p>
          <a:p>
            <a:endParaRPr lang="en-NZ"/>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32</a:t>
            </a:fld>
            <a:endParaRPr lang="en-US"/>
          </a:p>
        </p:txBody>
      </p:sp>
    </p:spTree>
    <p:extLst>
      <p:ext uri="{BB962C8B-B14F-4D97-AF65-F5344CB8AC3E}">
        <p14:creationId xmlns:p14="http://schemas.microsoft.com/office/powerpoint/2010/main" val="553358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effectLst/>
                <a:latin typeface="+mn-lt"/>
                <a:ea typeface="Calibri" panose="020F0502020204030204" pitchFamily="34" charset="0"/>
                <a:cs typeface="Times New Roman" panose="02020603050405020304" pitchFamily="18" charset="0"/>
              </a:rPr>
              <a:t>The systolic is the measurement used to generate a score for this vital sign. Document both systolic and diastolic on the chart as this is important clinical information.  An example can be seen on the next slide.</a:t>
            </a:r>
          </a:p>
          <a:p>
            <a:endParaRPr lang="en-NZ">
              <a:effectLst/>
              <a:latin typeface="+mn-lt"/>
              <a:ea typeface="Calibri" panose="020F0502020204030204" pitchFamily="34" charset="0"/>
              <a:cs typeface="Times New Roman" panose="02020603050405020304" pitchFamily="18" charset="0"/>
            </a:endParaRPr>
          </a:p>
          <a:p>
            <a:r>
              <a:rPr lang="en-NZ"/>
              <a:t>It is also very important that the correct size cuff is used when taking a </a:t>
            </a:r>
            <a:r>
              <a:rPr lang="en-NZ" err="1"/>
              <a:t>tamariki’s</a:t>
            </a:r>
            <a:r>
              <a:rPr lang="en-NZ"/>
              <a:t> blood pressure.  For staff not used to working with </a:t>
            </a:r>
            <a:r>
              <a:rPr lang="en-NZ" err="1"/>
              <a:t>tamariki</a:t>
            </a:r>
            <a:r>
              <a:rPr lang="en-NZ"/>
              <a:t> then they may require extra education around cuff size assessment and practical hints around successfully obtaining the BP of the </a:t>
            </a:r>
            <a:r>
              <a:rPr lang="en-NZ" err="1"/>
              <a:t>tamariki</a:t>
            </a:r>
            <a:r>
              <a:rPr lang="en-NZ"/>
              <a:t>.  </a:t>
            </a:r>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33</a:t>
            </a:fld>
            <a:endParaRPr lang="en-US"/>
          </a:p>
        </p:txBody>
      </p:sp>
    </p:spTree>
    <p:extLst>
      <p:ext uri="{BB962C8B-B14F-4D97-AF65-F5344CB8AC3E}">
        <p14:creationId xmlns:p14="http://schemas.microsoft.com/office/powerpoint/2010/main" val="1257603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600"/>
              </a:spcAft>
            </a:pPr>
            <a:r>
              <a:rPr lang="en-NZ">
                <a:effectLst/>
                <a:latin typeface="+mn-lt"/>
                <a:ea typeface="Calibri" panose="020F0502020204030204" pitchFamily="34" charset="0"/>
                <a:cs typeface="Times New Roman" panose="02020603050405020304" pitchFamily="18" charset="0"/>
              </a:rPr>
              <a:t>Measure blood pressure using an appropriate size of cuff for the tamariki and document the size on their care plan.</a:t>
            </a:r>
          </a:p>
          <a:p>
            <a:pPr>
              <a:lnSpc>
                <a:spcPct val="115000"/>
              </a:lnSpc>
              <a:spcAft>
                <a:spcPts val="600"/>
              </a:spcAft>
            </a:pPr>
            <a:endParaRPr lang="en-NZ">
              <a:ea typeface="Calibri" panose="020F0502020204030204" pitchFamily="34" charset="0"/>
              <a:cs typeface="Times New Roman" panose="02020603050405020304" pitchFamily="18" charset="0"/>
            </a:endParaRPr>
          </a:p>
          <a:p>
            <a:pPr>
              <a:lnSpc>
                <a:spcPct val="115000"/>
              </a:lnSpc>
              <a:spcAft>
                <a:spcPts val="600"/>
              </a:spcAft>
            </a:pPr>
            <a:r>
              <a:rPr lang="en-NZ">
                <a:effectLst/>
                <a:latin typeface="+mn-lt"/>
                <a:ea typeface="Calibri" panose="020F0502020204030204" pitchFamily="34" charset="0"/>
                <a:cs typeface="Times New Roman" panose="02020603050405020304" pitchFamily="18" charset="0"/>
              </a:rPr>
              <a:t>Each row of the scoring area for blood pressure corresponds to a numerical range of 10 (eg, a systolic blood pressure in the 90s, 100s, 110s). </a:t>
            </a:r>
          </a:p>
          <a:p>
            <a:pPr>
              <a:lnSpc>
                <a:spcPct val="115000"/>
              </a:lnSpc>
              <a:spcAft>
                <a:spcPts val="600"/>
              </a:spcAft>
            </a:pPr>
            <a:endParaRPr lang="en-NZ">
              <a:ea typeface="Calibri" panose="020F0502020204030204" pitchFamily="34" charset="0"/>
              <a:cs typeface="Times New Roman" panose="02020603050405020304" pitchFamily="18" charset="0"/>
            </a:endParaRPr>
          </a:p>
          <a:p>
            <a:pPr>
              <a:lnSpc>
                <a:spcPct val="115000"/>
              </a:lnSpc>
              <a:spcAft>
                <a:spcPts val="600"/>
              </a:spcAft>
            </a:pPr>
            <a:r>
              <a:rPr lang="en-NZ">
                <a:effectLst/>
                <a:latin typeface="+mn-lt"/>
                <a:ea typeface="Calibri" panose="020F0502020204030204" pitchFamily="34" charset="0"/>
                <a:cs typeface="Times New Roman" panose="02020603050405020304" pitchFamily="18" charset="0"/>
              </a:rPr>
              <a:t>At times coloured zones change in the middle of a row as in one of these examples, where the zone change is 125. That is, 124 is in the yellow and 125 is in the orange. If the observation plots on the line, score according to the colour above.</a:t>
            </a:r>
          </a:p>
          <a:p>
            <a:pPr>
              <a:lnSpc>
                <a:spcPct val="115000"/>
              </a:lnSpc>
              <a:spcAft>
                <a:spcPts val="600"/>
              </a:spcAft>
            </a:pPr>
            <a:r>
              <a:rPr lang="en-NZ">
                <a:effectLst/>
                <a:latin typeface="+mn-lt"/>
                <a:ea typeface="Calibri" panose="020F0502020204030204" pitchFamily="34" charset="0"/>
                <a:cs typeface="Times New Roman" panose="02020603050405020304" pitchFamily="18" charset="0"/>
              </a:rPr>
              <a:t> </a:t>
            </a:r>
          </a:p>
          <a:p>
            <a:pPr>
              <a:lnSpc>
                <a:spcPct val="115000"/>
              </a:lnSpc>
              <a:spcAft>
                <a:spcPts val="600"/>
              </a:spcAft>
            </a:pPr>
            <a:r>
              <a:rPr lang="en-NZ">
                <a:effectLst/>
                <a:latin typeface="+mn-lt"/>
                <a:ea typeface="Calibri" panose="020F0502020204030204" pitchFamily="34" charset="0"/>
                <a:cs typeface="Times New Roman" panose="02020603050405020304" pitchFamily="18" charset="0"/>
              </a:rPr>
              <a:t>If a reading is beyond the range of the chart, write the measured value on the chart.</a:t>
            </a:r>
          </a:p>
          <a:p>
            <a:endParaRPr lang="en-NZ"/>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34</a:t>
            </a:fld>
            <a:endParaRPr lang="en-US"/>
          </a:p>
        </p:txBody>
      </p:sp>
    </p:spTree>
    <p:extLst>
      <p:ext uri="{BB962C8B-B14F-4D97-AF65-F5344CB8AC3E}">
        <p14:creationId xmlns:p14="http://schemas.microsoft.com/office/powerpoint/2010/main" val="2858735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Some patients have vital signs that generate an elevated PEW score, but don’t necessarily represent an increased risk of deterioration, because they are </a:t>
            </a:r>
            <a:r>
              <a:rPr lang="en-NZ" b="1"/>
              <a:t>NORMALLY ABNORMAL</a:t>
            </a:r>
            <a:r>
              <a:rPr lang="en-NZ"/>
              <a:t> for that tamariki.  To make sure care isn’t escalated unnecessarily, the score that vital sign generates can be modified.</a:t>
            </a:r>
          </a:p>
          <a:p>
            <a:endParaRPr lang="en-NZ"/>
          </a:p>
          <a:p>
            <a:r>
              <a:rPr lang="en-NZ"/>
              <a:t>This example shows a tamariki with cyanotic congenital heart disease.  As a result a lower saturation level is normal for them.  It is important that this is still measured but altered to reflect the tamariki’s physiological condition.</a:t>
            </a:r>
          </a:p>
          <a:p>
            <a:endParaRPr lang="en-NZ"/>
          </a:p>
          <a:p>
            <a:r>
              <a:rPr lang="en-NZ"/>
              <a:t>The modifications box shows what parameter is being modified, how the scores are redefined, from when and for how long the modification applies, and who made the modification.</a:t>
            </a:r>
          </a:p>
          <a:p>
            <a:endParaRPr lang="en-NZ"/>
          </a:p>
          <a:p>
            <a:r>
              <a:rPr lang="en-NZ"/>
              <a:t>The second example is from a tamariki with bradycardia related to cardiovascular fitness.</a:t>
            </a:r>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35</a:t>
            </a:fld>
            <a:endParaRPr lang="en-US"/>
          </a:p>
        </p:txBody>
      </p:sp>
    </p:spTree>
    <p:extLst>
      <p:ext uri="{BB962C8B-B14F-4D97-AF65-F5344CB8AC3E}">
        <p14:creationId xmlns:p14="http://schemas.microsoft.com/office/powerpoint/2010/main" val="1667516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number of important things to know about modifications.</a:t>
            </a:r>
          </a:p>
          <a:p>
            <a:endParaRPr lang="en-US"/>
          </a:p>
          <a:p>
            <a:r>
              <a:rPr lang="en-US"/>
              <a:t>The first is that they shouldn’t be used to stop escalation in the situation where an unwell tamariki is continuing to generate a high PEW score.  This should be managed by an assessment that provides an understanding of why the tamariki is unwell, and a plan that describes clearly the circumstances in which a further review should be sought, and what abnormal observations may be tolerated.  </a:t>
            </a:r>
          </a:p>
          <a:p>
            <a:endParaRPr lang="en-US"/>
          </a:p>
          <a:p>
            <a:r>
              <a:rPr lang="en-US"/>
              <a:t>Usually only one parameter should be modified.  Making modifications to multiple parameters increases the risk of failing to detect a deterioration.  </a:t>
            </a:r>
          </a:p>
          <a:p>
            <a:endParaRPr lang="en-US"/>
          </a:p>
          <a:p>
            <a:r>
              <a:rPr lang="en-US"/>
              <a:t>As modifications are about how a patient is looked after they are relevant to all staff using the charts, and their presence should be clearly communicated.  </a:t>
            </a:r>
          </a:p>
          <a:p>
            <a:endParaRPr lang="en-US"/>
          </a:p>
          <a:p>
            <a:r>
              <a:rPr lang="en-US"/>
              <a:t>Each organisation needs to have a policy about how modifications are used, and it would be uncommon for them to be able to be made without the knowledge and approval of the SMO responsible for the tamariki.</a:t>
            </a:r>
          </a:p>
        </p:txBody>
      </p:sp>
      <p:sp>
        <p:nvSpPr>
          <p:cNvPr id="4" name="Slide Number Placeholder 3"/>
          <p:cNvSpPr>
            <a:spLocks noGrp="1"/>
          </p:cNvSpPr>
          <p:nvPr>
            <p:ph type="sldNum" sz="quarter" idx="5"/>
          </p:nvPr>
        </p:nvSpPr>
        <p:spPr/>
        <p:txBody>
          <a:bodyPr/>
          <a:lstStyle/>
          <a:p>
            <a:fld id="{73F18305-F5C4-3C4F-8181-4C431E7D110D}" type="slidenum">
              <a:rPr lang="en-GB" smtClean="0"/>
              <a:t>36</a:t>
            </a:fld>
            <a:endParaRPr lang="en-GB"/>
          </a:p>
        </p:txBody>
      </p:sp>
    </p:spTree>
    <p:extLst>
      <p:ext uri="{BB962C8B-B14F-4D97-AF65-F5344CB8AC3E}">
        <p14:creationId xmlns:p14="http://schemas.microsoft.com/office/powerpoint/2010/main" val="3824184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also possible to modify the response to PEWS in the context of a tamariki receiving end of life care.</a:t>
            </a:r>
          </a:p>
          <a:p>
            <a:endParaRPr lang="en-US"/>
          </a:p>
          <a:p>
            <a:r>
              <a:rPr lang="en-US"/>
              <a:t>This field is editable to have the local terminology printed here eg, End of life care plan or Te Wa Aroha (allow a natural death).</a:t>
            </a:r>
          </a:p>
        </p:txBody>
      </p:sp>
      <p:sp>
        <p:nvSpPr>
          <p:cNvPr id="4" name="Slide Number Placeholder 3"/>
          <p:cNvSpPr>
            <a:spLocks noGrp="1"/>
          </p:cNvSpPr>
          <p:nvPr>
            <p:ph type="sldNum" sz="quarter" idx="5"/>
          </p:nvPr>
        </p:nvSpPr>
        <p:spPr/>
        <p:txBody>
          <a:bodyPr/>
          <a:lstStyle/>
          <a:p>
            <a:fld id="{73F18305-F5C4-3C4F-8181-4C431E7D110D}" type="slidenum">
              <a:rPr lang="en-GB" smtClean="0"/>
              <a:t>37</a:t>
            </a:fld>
            <a:endParaRPr lang="en-GB"/>
          </a:p>
        </p:txBody>
      </p:sp>
    </p:spTree>
    <p:extLst>
      <p:ext uri="{BB962C8B-B14F-4D97-AF65-F5344CB8AC3E}">
        <p14:creationId xmlns:p14="http://schemas.microsoft.com/office/powerpoint/2010/main" val="1337589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NZ"/>
              <a:t>This section is to recognise the importance of clinicians listening to whānau concern.  </a:t>
            </a:r>
          </a:p>
          <a:p>
            <a:pPr>
              <a:lnSpc>
                <a:spcPct val="115000"/>
              </a:lnSpc>
              <a:spcAft>
                <a:spcPts val="600"/>
              </a:spcAft>
            </a:pPr>
            <a:r>
              <a:rPr lang="en-NZ">
                <a:effectLst/>
                <a:ea typeface="Calibri" panose="020F0502020204030204" pitchFamily="34" charset="0"/>
                <a:cs typeface="Times New Roman" panose="02020603050405020304" pitchFamily="18" charset="0"/>
              </a:rPr>
              <a:t>Y = Yes    N= No   A = absent</a:t>
            </a:r>
          </a:p>
          <a:p>
            <a:pPr>
              <a:lnSpc>
                <a:spcPct val="115000"/>
              </a:lnSpc>
              <a:spcAft>
                <a:spcPts val="600"/>
              </a:spcAft>
            </a:pPr>
            <a:endParaRPr lang="en-NZ">
              <a:effectLst/>
              <a:ea typeface="Calibri" panose="020F0502020204030204" pitchFamily="34" charset="0"/>
              <a:cs typeface="Times New Roman" panose="02020603050405020304" pitchFamily="18" charset="0"/>
            </a:endParaRPr>
          </a:p>
          <a:p>
            <a:pPr>
              <a:lnSpc>
                <a:spcPct val="115000"/>
              </a:lnSpc>
              <a:spcAft>
                <a:spcPts val="600"/>
              </a:spcAft>
            </a:pPr>
            <a:r>
              <a:rPr lang="en-NZ">
                <a:effectLst/>
                <a:ea typeface="Calibri" panose="020F0502020204030204" pitchFamily="34" charset="0"/>
                <a:cs typeface="Times New Roman" panose="02020603050405020304" pitchFamily="18" charset="0"/>
              </a:rPr>
              <a:t>This section requires staff to check in with whānau as to whether they have any concerns about their </a:t>
            </a:r>
            <a:r>
              <a:rPr lang="en-US"/>
              <a:t>tamariki’s</a:t>
            </a:r>
            <a:r>
              <a:rPr lang="en-NZ">
                <a:effectLst/>
                <a:ea typeface="Calibri" panose="020F0502020204030204" pitchFamily="34" charset="0"/>
                <a:cs typeface="Times New Roman" panose="02020603050405020304" pitchFamily="18" charset="0"/>
              </a:rPr>
              <a:t> condition.  Asking regularly gives whānau the opportunity to speak up and voice concern.  Sharing the PVSC with whānau as part of the admission and orientation process, and when completing observations, supports communication, helps understanding and encourages partnership. </a:t>
            </a:r>
          </a:p>
          <a:p>
            <a:pPr>
              <a:lnSpc>
                <a:spcPct val="115000"/>
              </a:lnSpc>
              <a:spcAft>
                <a:spcPts val="600"/>
              </a:spcAft>
            </a:pPr>
            <a:endParaRPr lang="en-NZ">
              <a:ea typeface="Calibri" panose="020F0502020204030204" pitchFamily="34" charset="0"/>
              <a:cs typeface="Times New Roman" panose="02020603050405020304" pitchFamily="18" charset="0"/>
            </a:endParaRPr>
          </a:p>
          <a:p>
            <a:pPr>
              <a:lnSpc>
                <a:spcPct val="115000"/>
              </a:lnSpc>
              <a:spcAft>
                <a:spcPts val="600"/>
              </a:spcAft>
            </a:pPr>
            <a:r>
              <a:rPr lang="en-NZ">
                <a:effectLst/>
                <a:ea typeface="Calibri" panose="020F0502020204030204" pitchFamily="34" charset="0"/>
                <a:cs typeface="Times New Roman" panose="02020603050405020304" pitchFamily="18" charset="0"/>
              </a:rPr>
              <a:t>If there is concern, mark with a </a:t>
            </a:r>
            <a:r>
              <a:rPr lang="en-NZ" b="1">
                <a:effectLst/>
                <a:ea typeface="Calibri" panose="020F0502020204030204" pitchFamily="34" charset="0"/>
                <a:cs typeface="Times New Roman" panose="02020603050405020304" pitchFamily="18" charset="0"/>
              </a:rPr>
              <a:t>Y</a:t>
            </a:r>
            <a:r>
              <a:rPr lang="en-NZ">
                <a:effectLst/>
                <a:ea typeface="Calibri" panose="020F0502020204030204" pitchFamily="34" charset="0"/>
                <a:cs typeface="Times New Roman" panose="02020603050405020304" pitchFamily="18" charset="0"/>
              </a:rPr>
              <a:t> on the chart.  Escalation of this concern can occur, even if the other observations and the total PEW score are normal.  Staff may find that with listening to the concern, explanation or further discussion alleviates it.   Document detail in the progress notes, including any action taken because of the concern being raised.  </a:t>
            </a:r>
          </a:p>
          <a:p>
            <a:pPr>
              <a:lnSpc>
                <a:spcPct val="115000"/>
              </a:lnSpc>
              <a:spcAft>
                <a:spcPts val="600"/>
              </a:spcAft>
            </a:pPr>
            <a:r>
              <a:rPr lang="en-NZ">
                <a:effectLst/>
                <a:ea typeface="Calibri" panose="020F0502020204030204" pitchFamily="34" charset="0"/>
                <a:cs typeface="Times New Roman" panose="02020603050405020304" pitchFamily="18" charset="0"/>
              </a:rPr>
              <a:t>If there is no concern mark with an </a:t>
            </a:r>
            <a:r>
              <a:rPr lang="en-NZ" b="1">
                <a:effectLst/>
                <a:ea typeface="Calibri" panose="020F0502020204030204" pitchFamily="34" charset="0"/>
                <a:cs typeface="Times New Roman" panose="02020603050405020304" pitchFamily="18" charset="0"/>
              </a:rPr>
              <a:t>N.</a:t>
            </a:r>
            <a:r>
              <a:rPr lang="en-NZ">
                <a:effectLst/>
                <a:ea typeface="Calibri" panose="020F0502020204030204" pitchFamily="34" charset="0"/>
                <a:cs typeface="Times New Roman" panose="02020603050405020304" pitchFamily="18" charset="0"/>
              </a:rPr>
              <a:t> </a:t>
            </a:r>
          </a:p>
          <a:p>
            <a:pPr>
              <a:lnSpc>
                <a:spcPct val="115000"/>
              </a:lnSpc>
              <a:spcAft>
                <a:spcPts val="600"/>
              </a:spcAft>
            </a:pPr>
            <a:r>
              <a:rPr lang="en-NZ">
                <a:effectLst/>
                <a:ea typeface="Calibri" panose="020F0502020204030204" pitchFamily="34" charset="0"/>
                <a:cs typeface="Times New Roman" panose="02020603050405020304" pitchFamily="18" charset="0"/>
              </a:rPr>
              <a:t>If whānau members are absent mark with an </a:t>
            </a:r>
            <a:r>
              <a:rPr lang="en-NZ" b="1">
                <a:effectLst/>
                <a:ea typeface="Calibri" panose="020F0502020204030204" pitchFamily="34" charset="0"/>
                <a:cs typeface="Times New Roman" panose="02020603050405020304" pitchFamily="18" charset="0"/>
              </a:rPr>
              <a:t>A</a:t>
            </a:r>
            <a:r>
              <a:rPr lang="en-NZ">
                <a:effectLst/>
                <a:ea typeface="Calibri" panose="020F0502020204030204" pitchFamily="34" charset="0"/>
                <a:cs typeface="Times New Roman" panose="02020603050405020304" pitchFamily="18" charset="0"/>
              </a:rPr>
              <a:t>. This can then act as a reminder for other staff to check in with whānau when they return.</a:t>
            </a:r>
          </a:p>
          <a:p>
            <a:r>
              <a:rPr lang="en-NZ" sz="1800">
                <a:effectLst/>
                <a:latin typeface="Arial" panose="020B0604020202020204" pitchFamily="34" charset="0"/>
                <a:ea typeface="Arial Unicode MS"/>
              </a:rPr>
              <a:t> </a:t>
            </a:r>
            <a:endParaRPr lang="en-NZ" sz="1800">
              <a:effectLst/>
              <a:latin typeface="Times New Roman" panose="02020603050405020304" pitchFamily="18" charset="0"/>
              <a:ea typeface="Arial Unicode MS"/>
            </a:endParaRPr>
          </a:p>
          <a:p>
            <a:endParaRPr lang="en-NZ" sz="1400"/>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38</a:t>
            </a:fld>
            <a:endParaRPr lang="en-US"/>
          </a:p>
        </p:txBody>
      </p:sp>
    </p:spTree>
    <p:extLst>
      <p:ext uri="{BB962C8B-B14F-4D97-AF65-F5344CB8AC3E}">
        <p14:creationId xmlns:p14="http://schemas.microsoft.com/office/powerpoint/2010/main" val="676486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effectLst/>
                <a:latin typeface="+mn-lt"/>
                <a:ea typeface="Calibri" panose="020F0502020204030204" pitchFamily="34" charset="0"/>
                <a:cs typeface="Times New Roman" panose="02020603050405020304" pitchFamily="18" charset="0"/>
              </a:rPr>
              <a:t>Assess level of consciousness using the alert, voice, pain or unresponsive (AVPU) scale. </a:t>
            </a:r>
          </a:p>
          <a:p>
            <a:r>
              <a:rPr lang="en-NZ">
                <a:effectLst/>
                <a:latin typeface="+mn-lt"/>
                <a:ea typeface="Calibri" panose="020F0502020204030204" pitchFamily="34" charset="0"/>
                <a:cs typeface="Times New Roman" panose="02020603050405020304" pitchFamily="18" charset="0"/>
              </a:rPr>
              <a:t>Document your assessment by placing an ‘X’ in the relevant box of the scoring area. </a:t>
            </a:r>
          </a:p>
          <a:p>
            <a:r>
              <a:rPr lang="en-NZ">
                <a:effectLst/>
                <a:latin typeface="+mn-lt"/>
                <a:ea typeface="Calibri" panose="020F0502020204030204" pitchFamily="34" charset="0"/>
                <a:cs typeface="Times New Roman" panose="02020603050405020304" pitchFamily="18" charset="0"/>
              </a:rPr>
              <a:t>If the </a:t>
            </a:r>
            <a:r>
              <a:rPr lang="en-US"/>
              <a:t>tamariki</a:t>
            </a:r>
            <a:r>
              <a:rPr lang="en-NZ">
                <a:effectLst/>
                <a:latin typeface="+mn-lt"/>
                <a:ea typeface="Calibri" panose="020F0502020204030204" pitchFamily="34" charset="0"/>
                <a:cs typeface="Times New Roman" panose="02020603050405020304" pitchFamily="18" charset="0"/>
              </a:rPr>
              <a:t> is asleep this can also be noted. Once you have assessed the </a:t>
            </a:r>
            <a:r>
              <a:rPr lang="en-US"/>
              <a:t>tamariki</a:t>
            </a:r>
            <a:r>
              <a:rPr lang="en-NZ">
                <a:effectLst/>
                <a:latin typeface="+mn-lt"/>
                <a:ea typeface="Calibri" panose="020F0502020204030204" pitchFamily="34" charset="0"/>
                <a:cs typeface="Times New Roman" panose="02020603050405020304" pitchFamily="18" charset="0"/>
              </a:rPr>
              <a:t> and determined them to be sleeping normally, annotate ‘Asleep’ on the chart within the alert section of ‘Level of Consciousness’. </a:t>
            </a:r>
          </a:p>
          <a:p>
            <a:endParaRPr lang="en-NZ">
              <a:effectLst/>
              <a:latin typeface="+mn-lt"/>
              <a:ea typeface="Calibri" panose="020F0502020204030204" pitchFamily="34" charset="0"/>
              <a:cs typeface="Times New Roman" panose="02020603050405020304" pitchFamily="18" charset="0"/>
            </a:endParaRPr>
          </a:p>
          <a:p>
            <a:r>
              <a:rPr lang="en-NZ">
                <a:effectLst/>
                <a:latin typeface="+mn-lt"/>
                <a:ea typeface="Calibri" panose="020F0502020204030204" pitchFamily="34" charset="0"/>
                <a:cs typeface="Times New Roman" panose="02020603050405020304" pitchFamily="18" charset="0"/>
              </a:rPr>
              <a:t>An example of this is when you enter the room you see a baby stir to the noise but not wake fully. </a:t>
            </a:r>
          </a:p>
          <a:p>
            <a:endParaRPr lang="en-NZ">
              <a:effectLst/>
              <a:latin typeface="+mn-lt"/>
              <a:ea typeface="Calibri" panose="020F0502020204030204" pitchFamily="34" charset="0"/>
              <a:cs typeface="Times New Roman" panose="02020603050405020304" pitchFamily="18" charset="0"/>
            </a:endParaRPr>
          </a:p>
          <a:p>
            <a:r>
              <a:rPr lang="en-NZ">
                <a:effectLst/>
                <a:latin typeface="+mn-lt"/>
                <a:ea typeface="Calibri" panose="020F0502020204030204" pitchFamily="34" charset="0"/>
                <a:cs typeface="Times New Roman" panose="02020603050405020304" pitchFamily="18" charset="0"/>
              </a:rPr>
              <a:t>It is important to assess a </a:t>
            </a:r>
            <a:r>
              <a:rPr lang="en-US"/>
              <a:t>tamariki</a:t>
            </a:r>
            <a:r>
              <a:rPr lang="en-NZ">
                <a:effectLst/>
                <a:latin typeface="+mn-lt"/>
                <a:ea typeface="Calibri" panose="020F0502020204030204" pitchFamily="34" charset="0"/>
                <a:cs typeface="Times New Roman" panose="02020603050405020304" pitchFamily="18" charset="0"/>
              </a:rPr>
              <a:t> closely and not assume they are sleeping. </a:t>
            </a:r>
          </a:p>
          <a:p>
            <a:endParaRPr lang="en-NZ"/>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39</a:t>
            </a:fld>
            <a:endParaRPr lang="en-US"/>
          </a:p>
        </p:txBody>
      </p:sp>
    </p:spTree>
    <p:extLst>
      <p:ext uri="{BB962C8B-B14F-4D97-AF65-F5344CB8AC3E}">
        <p14:creationId xmlns:p14="http://schemas.microsoft.com/office/powerpoint/2010/main" val="3294020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400"/>
              </a:spcBef>
              <a:spcAft>
                <a:spcPts val="800"/>
              </a:spcAft>
            </a:pPr>
            <a:r>
              <a:rPr lang="en-NZ">
                <a:effectLst/>
                <a:ea typeface="Calibri" panose="020F0502020204030204" pitchFamily="34" charset="0"/>
                <a:cs typeface="Times New Roman" panose="02020603050405020304" pitchFamily="18" charset="0"/>
              </a:rPr>
              <a:t>There is limited published evidence about the </a:t>
            </a:r>
            <a:r>
              <a:rPr lang="en-NZ" b="1">
                <a:effectLst/>
                <a:ea typeface="Calibri" panose="020F0502020204030204" pitchFamily="34" charset="0"/>
                <a:cs typeface="Times New Roman" panose="02020603050405020304" pitchFamily="18" charset="0"/>
              </a:rPr>
              <a:t>degree or extent of failures to recognise or respond to acute deterioration </a:t>
            </a:r>
            <a:r>
              <a:rPr lang="en-NZ">
                <a:effectLst/>
                <a:ea typeface="Calibri" panose="020F0502020204030204" pitchFamily="34" charset="0"/>
                <a:cs typeface="Times New Roman" panose="02020603050405020304" pitchFamily="18" charset="0"/>
              </a:rPr>
              <a:t>in tamariki in hospitals in Aotearoa New Zealand or internationally. However, use of paediatric early warning tools and a systematic approach to escalation and response to tamariki at risk of deterioration is widely recommended.  </a:t>
            </a:r>
          </a:p>
          <a:p>
            <a:pPr>
              <a:lnSpc>
                <a:spcPct val="107000"/>
              </a:lnSpc>
              <a:spcBef>
                <a:spcPts val="400"/>
              </a:spcBef>
              <a:spcAft>
                <a:spcPts val="800"/>
              </a:spcAft>
            </a:pPr>
            <a:r>
              <a:rPr lang="en-NZ">
                <a:effectLst/>
                <a:ea typeface="Calibri" panose="020F0502020204030204" pitchFamily="34" charset="0"/>
                <a:cs typeface="Times New Roman" panose="02020603050405020304" pitchFamily="18" charset="0"/>
              </a:rPr>
              <a:t>There have been HDC cases where </a:t>
            </a:r>
            <a:r>
              <a:rPr lang="en-NZ">
                <a:ea typeface="Calibri" panose="020F0502020204030204" pitchFamily="34" charset="0"/>
                <a:cs typeface="Times New Roman" panose="02020603050405020304" pitchFamily="18" charset="0"/>
              </a:rPr>
              <a:t>adherence to </a:t>
            </a:r>
            <a:r>
              <a:rPr lang="en-NZ">
                <a:effectLst/>
                <a:ea typeface="Calibri" panose="020F0502020204030204" pitchFamily="34" charset="0"/>
                <a:cs typeface="Times New Roman" panose="02020603050405020304" pitchFamily="18" charset="0"/>
              </a:rPr>
              <a:t>a paediatric warning </a:t>
            </a:r>
            <a:r>
              <a:rPr lang="en-NZ" b="1">
                <a:effectLst/>
                <a:ea typeface="Calibri" panose="020F0502020204030204" pitchFamily="34" charset="0"/>
                <a:cs typeface="Times New Roman" panose="02020603050405020304" pitchFamily="18" charset="0"/>
              </a:rPr>
              <a:t>system </a:t>
            </a:r>
            <a:r>
              <a:rPr lang="en-NZ" b="0">
                <a:effectLst/>
                <a:ea typeface="Calibri" panose="020F0502020204030204" pitchFamily="34" charset="0"/>
                <a:cs typeface="Times New Roman" panose="02020603050405020304" pitchFamily="18" charset="0"/>
              </a:rPr>
              <a:t>has </a:t>
            </a:r>
            <a:r>
              <a:rPr lang="en-NZ">
                <a:effectLst/>
                <a:ea typeface="Calibri" panose="020F0502020204030204" pitchFamily="34" charset="0"/>
                <a:cs typeface="Times New Roman" panose="02020603050405020304" pitchFamily="18" charset="0"/>
              </a:rPr>
              <a:t>been recommended.</a:t>
            </a:r>
            <a:endParaRPr lang="en-NZ">
              <a:ea typeface="Calibri" panose="020F0502020204030204" pitchFamily="34" charset="0"/>
              <a:cs typeface="Times New Roman" panose="02020603050405020304" pitchFamily="18" charset="0"/>
            </a:endParaRPr>
          </a:p>
          <a:p>
            <a:pPr>
              <a:lnSpc>
                <a:spcPct val="107000"/>
              </a:lnSpc>
              <a:spcBef>
                <a:spcPts val="400"/>
              </a:spcBef>
              <a:spcAft>
                <a:spcPts val="800"/>
              </a:spcAft>
            </a:pPr>
            <a:r>
              <a:rPr lang="en-NZ">
                <a:effectLst/>
                <a:ea typeface="Calibri" panose="020F0502020204030204" pitchFamily="34" charset="0"/>
                <a:cs typeface="Times New Roman" panose="02020603050405020304" pitchFamily="18" charset="0"/>
              </a:rPr>
              <a:t>Case 18HDC01075 July 2021 - Patten of poor care of child with worsening symptoms – whānau concern section may have been helpful.  </a:t>
            </a:r>
          </a:p>
          <a:p>
            <a:pPr>
              <a:lnSpc>
                <a:spcPct val="107000"/>
              </a:lnSpc>
              <a:spcBef>
                <a:spcPts val="400"/>
              </a:spcBef>
              <a:spcAft>
                <a:spcPts val="800"/>
              </a:spcAft>
            </a:pPr>
            <a:r>
              <a:rPr lang="en-NZ">
                <a:effectLst/>
                <a:ea typeface="Calibri" panose="020F0502020204030204" pitchFamily="34" charset="0"/>
                <a:cs typeface="Times New Roman" panose="02020603050405020304" pitchFamily="18" charset="0"/>
              </a:rPr>
              <a:t>Case 18HDC02160 Feb 2021 - Hospital care of a three year old boy with pneumonia – non adherence to escalation pathway possible contributing factor.</a:t>
            </a:r>
          </a:p>
          <a:p>
            <a:endParaRPr lang="en-NZ"/>
          </a:p>
          <a:p>
            <a:endParaRPr lang="en-NZ"/>
          </a:p>
        </p:txBody>
      </p:sp>
      <p:sp>
        <p:nvSpPr>
          <p:cNvPr id="4" name="Slide Number Placeholder 3"/>
          <p:cNvSpPr>
            <a:spLocks noGrp="1"/>
          </p:cNvSpPr>
          <p:nvPr>
            <p:ph type="sldNum" sz="quarter" idx="5"/>
          </p:nvPr>
        </p:nvSpPr>
        <p:spPr/>
        <p:txBody>
          <a:bodyPr/>
          <a:lstStyle/>
          <a:p>
            <a:fld id="{73F18305-F5C4-3C4F-8181-4C431E7D110D}" type="slidenum">
              <a:rPr lang="en-GB" smtClean="0"/>
              <a:t>4</a:t>
            </a:fld>
            <a:endParaRPr lang="en-GB"/>
          </a:p>
        </p:txBody>
      </p:sp>
    </p:spTree>
    <p:extLst>
      <p:ext uri="{BB962C8B-B14F-4D97-AF65-F5344CB8AC3E}">
        <p14:creationId xmlns:p14="http://schemas.microsoft.com/office/powerpoint/2010/main" val="2104978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40</a:t>
            </a:fld>
            <a:endParaRPr lang="en-US"/>
          </a:p>
        </p:txBody>
      </p:sp>
    </p:spTree>
    <p:extLst>
      <p:ext uri="{BB962C8B-B14F-4D97-AF65-F5344CB8AC3E}">
        <p14:creationId xmlns:p14="http://schemas.microsoft.com/office/powerpoint/2010/main" val="3848466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1473" y="4618870"/>
            <a:ext cx="6032977" cy="4893429"/>
          </a:xfrm>
        </p:spPr>
        <p:txBody>
          <a:bodyPr/>
          <a:lstStyle/>
          <a:p>
            <a:pPr>
              <a:lnSpc>
                <a:spcPct val="115000"/>
              </a:lnSpc>
              <a:spcAft>
                <a:spcPts val="600"/>
              </a:spcAft>
            </a:pPr>
            <a:r>
              <a:rPr lang="en-NZ">
                <a:effectLst/>
                <a:latin typeface="+mn-lt"/>
                <a:ea typeface="Calibri" panose="020F0502020204030204" pitchFamily="34" charset="0"/>
                <a:cs typeface="Times New Roman" panose="02020603050405020304" pitchFamily="18" charset="0"/>
              </a:rPr>
              <a:t>Record pain on the PVSC to help interpret abnormal vital signs and manage the pain of the </a:t>
            </a:r>
            <a:r>
              <a:rPr lang="en-US"/>
              <a:t>tamariki</a:t>
            </a:r>
            <a:r>
              <a:rPr lang="en-NZ">
                <a:effectLst/>
                <a:latin typeface="+mn-lt"/>
                <a:ea typeface="Calibri" panose="020F0502020204030204" pitchFamily="34" charset="0"/>
                <a:cs typeface="Times New Roman" panose="02020603050405020304" pitchFamily="18" charset="0"/>
              </a:rPr>
              <a:t> effectively. </a:t>
            </a:r>
          </a:p>
          <a:p>
            <a:pPr>
              <a:lnSpc>
                <a:spcPct val="115000"/>
              </a:lnSpc>
              <a:spcAft>
                <a:spcPts val="600"/>
              </a:spcAft>
            </a:pPr>
            <a:r>
              <a:rPr lang="en-NZ">
                <a:effectLst/>
                <a:latin typeface="+mn-lt"/>
                <a:ea typeface="Calibri" panose="020F0502020204030204" pitchFamily="34" charset="0"/>
                <a:cs typeface="Times New Roman" panose="02020603050405020304" pitchFamily="18" charset="0"/>
              </a:rPr>
              <a:t>The PVSC includes three pain scoring tools: the Numerical rating scale, Faces pain scale-revised</a:t>
            </a:r>
            <a:r>
              <a:rPr lang="en-NZ" baseline="30000">
                <a:effectLst/>
                <a:latin typeface="+mn-lt"/>
                <a:ea typeface="Calibri" panose="020F0502020204030204" pitchFamily="34" charset="0"/>
                <a:cs typeface="Times New Roman" panose="02020603050405020304" pitchFamily="18" charset="0"/>
              </a:rPr>
              <a:t> </a:t>
            </a:r>
            <a:r>
              <a:rPr lang="en-NZ">
                <a:effectLst/>
                <a:latin typeface="+mn-lt"/>
                <a:ea typeface="Calibri" panose="020F0502020204030204" pitchFamily="34" charset="0"/>
                <a:cs typeface="Times New Roman" panose="02020603050405020304" pitchFamily="18" charset="0"/>
              </a:rPr>
              <a:t>and the revised FLACC observation pain tool. The score is documented at rest and with movement. </a:t>
            </a:r>
          </a:p>
          <a:p>
            <a:pPr>
              <a:lnSpc>
                <a:spcPct val="115000"/>
              </a:lnSpc>
              <a:spcAft>
                <a:spcPts val="600"/>
              </a:spcAft>
            </a:pPr>
            <a:r>
              <a:rPr lang="en-NZ">
                <a:effectLst/>
                <a:latin typeface="+mn-lt"/>
                <a:ea typeface="Calibri" panose="020F0502020204030204" pitchFamily="34" charset="0"/>
                <a:cs typeface="Times New Roman" panose="02020603050405020304" pitchFamily="18" charset="0"/>
              </a:rPr>
              <a:t>The tool used depends in part on the age of the </a:t>
            </a:r>
            <a:r>
              <a:rPr lang="en-US"/>
              <a:t>tamariki</a:t>
            </a:r>
            <a:r>
              <a:rPr lang="en-NZ">
                <a:effectLst/>
                <a:latin typeface="+mn-lt"/>
                <a:ea typeface="Calibri" panose="020F0502020204030204" pitchFamily="34" charset="0"/>
                <a:cs typeface="Times New Roman" panose="02020603050405020304" pitchFamily="18" charset="0"/>
              </a:rPr>
              <a:t>. The age reflects the required cognitive ability of </a:t>
            </a:r>
            <a:r>
              <a:rPr lang="en-US"/>
              <a:t>tamariki</a:t>
            </a:r>
            <a:r>
              <a:rPr lang="en-NZ">
                <a:effectLst/>
                <a:latin typeface="+mn-lt"/>
                <a:ea typeface="Calibri" panose="020F0502020204030204" pitchFamily="34" charset="0"/>
                <a:cs typeface="Times New Roman" panose="02020603050405020304" pitchFamily="18" charset="0"/>
              </a:rPr>
              <a:t> to be able to use the numeric and faces tool. The tool being used for an individual </a:t>
            </a:r>
            <a:r>
              <a:rPr lang="en-US"/>
              <a:t>tamariki</a:t>
            </a:r>
            <a:r>
              <a:rPr lang="en-NZ">
                <a:effectLst/>
                <a:latin typeface="+mn-lt"/>
                <a:ea typeface="Calibri" panose="020F0502020204030204" pitchFamily="34" charset="0"/>
                <a:cs typeface="Times New Roman" panose="02020603050405020304" pitchFamily="18" charset="0"/>
              </a:rPr>
              <a:t> can be documented in their care plan. </a:t>
            </a:r>
          </a:p>
          <a:p>
            <a:r>
              <a:rPr lang="en-NZ" sz="1800">
                <a:effectLst/>
                <a:latin typeface="Arial" panose="020B0604020202020204" pitchFamily="34" charset="0"/>
                <a:ea typeface="Arial Unicode MS"/>
              </a:rPr>
              <a:t> </a:t>
            </a:r>
            <a:endParaRPr lang="en-NZ" sz="1800">
              <a:effectLst/>
              <a:latin typeface="Times New Roman" panose="02020603050405020304" pitchFamily="18" charset="0"/>
              <a:ea typeface="Arial Unicode MS"/>
            </a:endParaRPr>
          </a:p>
          <a:p>
            <a:endParaRPr lang="en-NZ"/>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41</a:t>
            </a:fld>
            <a:endParaRPr lang="en-US"/>
          </a:p>
        </p:txBody>
      </p:sp>
    </p:spTree>
    <p:extLst>
      <p:ext uri="{BB962C8B-B14F-4D97-AF65-F5344CB8AC3E}">
        <p14:creationId xmlns:p14="http://schemas.microsoft.com/office/powerpoint/2010/main" val="1042941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600"/>
              </a:spcAft>
            </a:pPr>
            <a:r>
              <a:rPr lang="en-NZ">
                <a:latin typeface="+mn-lt"/>
              </a:rPr>
              <a:t>Participants will need to look at paper or electronic copies to support this slide.</a:t>
            </a:r>
            <a:r>
              <a:rPr lang="en-NZ">
                <a:effectLst/>
                <a:latin typeface="+mn-lt"/>
                <a:ea typeface="Calibri" panose="020F0502020204030204" pitchFamily="34" charset="0"/>
                <a:cs typeface="Times New Roman" panose="02020603050405020304" pitchFamily="18" charset="0"/>
              </a:rPr>
              <a:t> </a:t>
            </a:r>
          </a:p>
          <a:p>
            <a:pPr>
              <a:lnSpc>
                <a:spcPct val="115000"/>
              </a:lnSpc>
              <a:spcAft>
                <a:spcPts val="600"/>
              </a:spcAft>
            </a:pPr>
            <a:r>
              <a:rPr lang="en-NZ">
                <a:effectLst/>
                <a:latin typeface="+mn-lt"/>
                <a:ea typeface="Calibri" panose="020F0502020204030204" pitchFamily="34" charset="0"/>
                <a:cs typeface="Times New Roman" panose="02020603050405020304" pitchFamily="18" charset="0"/>
              </a:rPr>
              <a:t>Many clinicians will be familiar with the FLACC observational pain tool, but note the </a:t>
            </a:r>
            <a:r>
              <a:rPr lang="en-NZ" b="1">
                <a:effectLst/>
                <a:latin typeface="+mn-lt"/>
                <a:ea typeface="Calibri" panose="020F0502020204030204" pitchFamily="34" charset="0"/>
                <a:cs typeface="Times New Roman" panose="02020603050405020304" pitchFamily="18" charset="0"/>
              </a:rPr>
              <a:t>revised</a:t>
            </a:r>
            <a:r>
              <a:rPr lang="en-NZ">
                <a:effectLst/>
                <a:latin typeface="+mn-lt"/>
                <a:ea typeface="Calibri" panose="020F0502020204030204" pitchFamily="34" charset="0"/>
                <a:cs typeface="Times New Roman" panose="02020603050405020304" pitchFamily="18" charset="0"/>
              </a:rPr>
              <a:t> version is included here. This is an objective tool that has been validated for use in non-verbal and cognitively impaired tamariki. Therefore, it can be used both for a four-month-old baby and a seven-year-old tamariki with global developmental delay, for example.</a:t>
            </a:r>
          </a:p>
          <a:p>
            <a:r>
              <a:rPr lang="en-US">
                <a:effectLst/>
                <a:latin typeface="+mn-lt"/>
                <a:ea typeface="Arial Unicode MS"/>
              </a:rPr>
              <a:t>Hicks CL, von Baeyer CL, Spafford P, et al. 2001. The Faces Pain Scale - Revised: Towards a common metric in pediatric pain measurement. </a:t>
            </a:r>
            <a:r>
              <a:rPr lang="en-US" i="1">
                <a:effectLst/>
                <a:latin typeface="+mn-lt"/>
                <a:ea typeface="Arial Unicode MS"/>
              </a:rPr>
              <a:t>PAIN</a:t>
            </a:r>
            <a:r>
              <a:rPr lang="en-US">
                <a:effectLst/>
                <a:latin typeface="+mn-lt"/>
                <a:ea typeface="Arial Unicode MS"/>
              </a:rPr>
              <a:t> 93: 173‒83.</a:t>
            </a:r>
            <a:endParaRPr lang="en-NZ">
              <a:effectLst/>
              <a:latin typeface="+mn-lt"/>
              <a:ea typeface="Arial Unicode MS"/>
            </a:endParaRPr>
          </a:p>
          <a:p>
            <a:r>
              <a:rPr lang="en-US">
                <a:effectLst/>
                <a:latin typeface="+mn-lt"/>
                <a:ea typeface="Arial Unicode MS"/>
              </a:rPr>
              <a:t>Malviya S, </a:t>
            </a:r>
            <a:r>
              <a:rPr lang="en-US" err="1">
                <a:effectLst/>
                <a:latin typeface="+mn-lt"/>
                <a:ea typeface="Arial Unicode MS"/>
              </a:rPr>
              <a:t>Vopel</a:t>
            </a:r>
            <a:r>
              <a:rPr lang="en-US">
                <a:effectLst/>
                <a:latin typeface="+mn-lt"/>
                <a:ea typeface="Arial Unicode MS"/>
              </a:rPr>
              <a:t>-Lewis T, Burke C, et al. 2006. The revised FLACC observational pain tool: improved reliability and validity for pain assessment in children with cognitive impairment. </a:t>
            </a:r>
            <a:r>
              <a:rPr lang="en-US" i="1">
                <a:effectLst/>
                <a:latin typeface="+mn-lt"/>
                <a:ea typeface="Arial Unicode MS"/>
              </a:rPr>
              <a:t>Pediatric </a:t>
            </a:r>
            <a:r>
              <a:rPr lang="en-US" i="1" err="1">
                <a:effectLst/>
                <a:latin typeface="+mn-lt"/>
                <a:ea typeface="Arial Unicode MS"/>
              </a:rPr>
              <a:t>Anaesthesia</a:t>
            </a:r>
            <a:r>
              <a:rPr lang="en-US" i="1">
                <a:effectLst/>
                <a:latin typeface="+mn-lt"/>
                <a:ea typeface="Arial Unicode MS"/>
              </a:rPr>
              <a:t> </a:t>
            </a:r>
            <a:r>
              <a:rPr lang="en-US">
                <a:effectLst/>
                <a:latin typeface="+mn-lt"/>
                <a:ea typeface="Arial Unicode MS"/>
              </a:rPr>
              <a:t>16: 258‒65.</a:t>
            </a:r>
            <a:endParaRPr lang="en-NZ">
              <a:effectLst/>
              <a:latin typeface="+mn-lt"/>
              <a:ea typeface="Arial Unicode MS"/>
            </a:endParaRPr>
          </a:p>
          <a:p>
            <a:endParaRPr lang="en-NZ"/>
          </a:p>
          <a:p>
            <a:endParaRPr lang="en-NZ"/>
          </a:p>
          <a:p>
            <a:endParaRPr lang="en-NZ"/>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42</a:t>
            </a:fld>
            <a:endParaRPr lang="en-US"/>
          </a:p>
        </p:txBody>
      </p:sp>
    </p:spTree>
    <p:extLst>
      <p:ext uri="{BB962C8B-B14F-4D97-AF65-F5344CB8AC3E}">
        <p14:creationId xmlns:p14="http://schemas.microsoft.com/office/powerpoint/2010/main" val="1607800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400">
                <a:effectLst/>
                <a:latin typeface="+mn-lt"/>
              </a:rPr>
              <a:t>The local escalation pathway was developed with the MDT, it was tested with case files to check it reflected the escalation needed and response available within our hospital setting. (Please add in your site specific explanation of your pathway.)</a:t>
            </a:r>
          </a:p>
          <a:p>
            <a:endParaRPr lang="en-NZ" sz="1400"/>
          </a:p>
          <a:p>
            <a:endParaRPr lang="en-NZ" sz="1400">
              <a:effectLst/>
              <a:latin typeface="+mn-lt"/>
            </a:endParaRPr>
          </a:p>
          <a:p>
            <a:endParaRPr lang="en-NZ" sz="1400"/>
          </a:p>
          <a:p>
            <a:r>
              <a:rPr lang="en-NZ" sz="1400" i="1">
                <a:effectLst/>
                <a:latin typeface="+mn-lt"/>
              </a:rPr>
              <a:t>Note:  This slide needs edited to include your mandatory escalation pathway once </a:t>
            </a:r>
            <a:r>
              <a:rPr lang="en-NZ" sz="1400" i="1"/>
              <a:t>developed.  Then education to staff is specific to your site.</a:t>
            </a:r>
            <a:endParaRPr lang="en-NZ" sz="1400" i="1">
              <a:effectLst/>
              <a:latin typeface="+mn-lt"/>
            </a:endParaRPr>
          </a:p>
          <a:p>
            <a:endParaRPr lang="en-NZ"/>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43</a:t>
            </a:fld>
            <a:endParaRPr lang="en-US"/>
          </a:p>
        </p:txBody>
      </p:sp>
    </p:spTree>
    <p:extLst>
      <p:ext uri="{BB962C8B-B14F-4D97-AF65-F5344CB8AC3E}">
        <p14:creationId xmlns:p14="http://schemas.microsoft.com/office/powerpoint/2010/main" val="5749260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latin typeface="+mn-lt"/>
              </a:rPr>
              <a:t>The PEW score total is most accurately assessed with a complete set of vital signs.  </a:t>
            </a:r>
          </a:p>
          <a:p>
            <a:endParaRPr lang="en-NZ">
              <a:latin typeface="+mn-lt"/>
            </a:endParaRPr>
          </a:p>
          <a:p>
            <a:r>
              <a:rPr lang="en-NZ">
                <a:latin typeface="+mn-lt"/>
              </a:rPr>
              <a:t>However it needs to be acknowledged that at times this is neither clinically possible or desired.  In these circumstances it is very important that the score is still totalled and recorded in the PEW score total row.</a:t>
            </a:r>
          </a:p>
          <a:p>
            <a:r>
              <a:rPr lang="en-NZ">
                <a:latin typeface="+mn-lt"/>
              </a:rPr>
              <a:t>   </a:t>
            </a:r>
          </a:p>
          <a:p>
            <a:r>
              <a:rPr lang="en-NZ" b="1">
                <a:latin typeface="+mn-lt"/>
              </a:rPr>
              <a:t>The escalation pathway is still to be followed regardless whether it is a partial or full set of observations.</a:t>
            </a:r>
          </a:p>
          <a:p>
            <a:endParaRPr lang="en-NZ">
              <a:latin typeface="+mn-lt"/>
            </a:endParaRPr>
          </a:p>
          <a:p>
            <a:r>
              <a:rPr lang="en-NZ">
                <a:latin typeface="+mn-lt"/>
              </a:rPr>
              <a:t>The score will be marked with an plus, signalling that this is an incomplete set of observations and in fact the score may be higher. </a:t>
            </a:r>
          </a:p>
          <a:p>
            <a:endParaRPr lang="en-NZ"/>
          </a:p>
          <a:p>
            <a:endParaRPr lang="en-NZ"/>
          </a:p>
          <a:p>
            <a:endParaRPr lang="en-NZ"/>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44</a:t>
            </a:fld>
            <a:endParaRPr lang="en-US"/>
          </a:p>
        </p:txBody>
      </p:sp>
    </p:spTree>
    <p:extLst>
      <p:ext uri="{BB962C8B-B14F-4D97-AF65-F5344CB8AC3E}">
        <p14:creationId xmlns:p14="http://schemas.microsoft.com/office/powerpoint/2010/main" val="11290328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If any of the tamariki’s vital signs fall into the blue Rapid Response Team (RRT) zone, it is a mandatory requirement for you to make a rapid response team call immediately. </a:t>
            </a:r>
          </a:p>
          <a:p>
            <a:endParaRPr lang="en-NZ"/>
          </a:p>
          <a:p>
            <a:r>
              <a:rPr lang="en-NZ"/>
              <a:t>That rapid response team will look different on different sites depending staff structures.  In some areas this will be a large team in regional areas this may be one person.  </a:t>
            </a:r>
          </a:p>
          <a:p>
            <a:endParaRPr lang="en-NZ"/>
          </a:p>
          <a:p>
            <a:r>
              <a:rPr lang="en-NZ"/>
              <a:t>The RRT letters are editable to what is the local code such as 777, code blue etc.</a:t>
            </a:r>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45</a:t>
            </a:fld>
            <a:endParaRPr lang="en-US"/>
          </a:p>
        </p:txBody>
      </p:sp>
    </p:spTree>
    <p:extLst>
      <p:ext uri="{BB962C8B-B14F-4D97-AF65-F5344CB8AC3E}">
        <p14:creationId xmlns:p14="http://schemas.microsoft.com/office/powerpoint/2010/main" val="25545014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i="1"/>
              <a:t>Note:  This slide can be edited to have questions specific to your education.</a:t>
            </a:r>
          </a:p>
        </p:txBody>
      </p:sp>
      <p:sp>
        <p:nvSpPr>
          <p:cNvPr id="4" name="Slide Number Placeholder 3"/>
          <p:cNvSpPr>
            <a:spLocks noGrp="1"/>
          </p:cNvSpPr>
          <p:nvPr>
            <p:ph type="sldNum" sz="quarter" idx="5"/>
          </p:nvPr>
        </p:nvSpPr>
        <p:spPr/>
        <p:txBody>
          <a:bodyPr/>
          <a:lstStyle/>
          <a:p>
            <a:pPr>
              <a:defRPr/>
            </a:pPr>
            <a:fld id="{70A6B5D9-B7CA-4AA7-B900-277FA3D4CE6E}" type="slidenum">
              <a:rPr lang="en-US" smtClean="0"/>
              <a:pPr>
                <a:defRPr/>
              </a:pPr>
              <a:t>46</a:t>
            </a:fld>
            <a:endParaRPr lang="en-US"/>
          </a:p>
        </p:txBody>
      </p:sp>
    </p:spTree>
    <p:extLst>
      <p:ext uri="{BB962C8B-B14F-4D97-AF65-F5344CB8AC3E}">
        <p14:creationId xmlns:p14="http://schemas.microsoft.com/office/powerpoint/2010/main" val="270092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When thinking about a safe and timely recognition and response system, one could consider this idea.</a:t>
            </a:r>
          </a:p>
          <a:p>
            <a:endParaRPr lang="en-NZ"/>
          </a:p>
        </p:txBody>
      </p:sp>
      <p:sp>
        <p:nvSpPr>
          <p:cNvPr id="4" name="Slide Number Placeholder 3"/>
          <p:cNvSpPr>
            <a:spLocks noGrp="1"/>
          </p:cNvSpPr>
          <p:nvPr>
            <p:ph type="sldNum" sz="quarter" idx="5"/>
          </p:nvPr>
        </p:nvSpPr>
        <p:spPr/>
        <p:txBody>
          <a:bodyPr/>
          <a:lstStyle/>
          <a:p>
            <a:fld id="{73F18305-F5C4-3C4F-8181-4C431E7D110D}" type="slidenum">
              <a:rPr lang="en-GB" smtClean="0"/>
              <a:t>5</a:t>
            </a:fld>
            <a:endParaRPr lang="en-GB"/>
          </a:p>
        </p:txBody>
      </p:sp>
    </p:spTree>
    <p:extLst>
      <p:ext uri="{BB962C8B-B14F-4D97-AF65-F5344CB8AC3E}">
        <p14:creationId xmlns:p14="http://schemas.microsoft.com/office/powerpoint/2010/main" val="559480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What are the components of the Paediatric Early Warning system?</a:t>
            </a:r>
          </a:p>
          <a:p>
            <a:r>
              <a:rPr lang="en-NZ"/>
              <a:t>It is an interlinking system of…</a:t>
            </a:r>
          </a:p>
          <a:p>
            <a:endParaRPr lang="en-NZ"/>
          </a:p>
          <a:p>
            <a:pPr marL="171450" indent="-171450">
              <a:buFont typeface="Arial" panose="020B0604020202020204" pitchFamily="34" charset="0"/>
              <a:buChar char="•"/>
            </a:pPr>
            <a:r>
              <a:rPr lang="en-NZ"/>
              <a:t>effective clinical governance and leadership</a:t>
            </a:r>
          </a:p>
          <a:p>
            <a:pPr marL="171450" indent="-171450">
              <a:buFont typeface="Arial" panose="020B0604020202020204" pitchFamily="34" charset="0"/>
              <a:buChar char="•"/>
            </a:pPr>
            <a:r>
              <a:rPr lang="en-NZ"/>
              <a:t>age specific national paediatric vital sign charts with paediatric early warning score and localised escalation pathway (or electronic equivalent)</a:t>
            </a:r>
          </a:p>
          <a:p>
            <a:pPr marL="171450" indent="-171450">
              <a:buFont typeface="Arial" panose="020B0604020202020204" pitchFamily="34" charset="0"/>
              <a:buChar char="•"/>
            </a:pPr>
            <a:r>
              <a:rPr lang="en-NZ"/>
              <a:t>appropriate clinical and non-technical education</a:t>
            </a:r>
          </a:p>
          <a:p>
            <a:pPr marL="171450" indent="-171450">
              <a:buFont typeface="Arial" panose="020B0604020202020204" pitchFamily="34" charset="0"/>
              <a:buChar char="•"/>
            </a:pPr>
            <a:r>
              <a:rPr lang="en-NZ"/>
              <a:t>ongoing measurement for improvement</a:t>
            </a:r>
          </a:p>
          <a:p>
            <a:pPr marL="171450" indent="-171450">
              <a:buFont typeface="Arial" panose="020B0604020202020204" pitchFamily="34" charset="0"/>
              <a:buChar char="•"/>
            </a:pPr>
            <a:r>
              <a:rPr lang="en-NZ"/>
              <a:t>an escalation process for clinician and whānau concerns about deterioration in a tamariki</a:t>
            </a:r>
          </a:p>
          <a:p>
            <a:pPr marL="171450" indent="-171450">
              <a:buFont typeface="Arial" panose="020B0604020202020204" pitchFamily="34" charset="0"/>
              <a:buChar char="•"/>
            </a:pPr>
            <a:r>
              <a:rPr lang="en-NZ"/>
              <a:t>approaches to discussing and document share goals of care</a:t>
            </a:r>
          </a:p>
          <a:p>
            <a:endParaRPr lang="en-NZ"/>
          </a:p>
          <a:p>
            <a:endParaRPr lang="en-NZ"/>
          </a:p>
          <a:p>
            <a:r>
              <a:rPr lang="en-NZ"/>
              <a:t>All components are needed for effective implementation and sustainability</a:t>
            </a:r>
          </a:p>
        </p:txBody>
      </p:sp>
      <p:sp>
        <p:nvSpPr>
          <p:cNvPr id="4" name="Slide Number Placeholder 3"/>
          <p:cNvSpPr>
            <a:spLocks noGrp="1"/>
          </p:cNvSpPr>
          <p:nvPr>
            <p:ph type="sldNum" sz="quarter" idx="5"/>
          </p:nvPr>
        </p:nvSpPr>
        <p:spPr/>
        <p:txBody>
          <a:bodyPr/>
          <a:lstStyle/>
          <a:p>
            <a:fld id="{73F18305-F5C4-3C4F-8181-4C431E7D110D}" type="slidenum">
              <a:rPr lang="en-GB" smtClean="0"/>
              <a:t>6</a:t>
            </a:fld>
            <a:endParaRPr lang="en-GB"/>
          </a:p>
        </p:txBody>
      </p:sp>
    </p:spTree>
    <p:extLst>
      <p:ext uri="{BB962C8B-B14F-4D97-AF65-F5344CB8AC3E}">
        <p14:creationId xmlns:p14="http://schemas.microsoft.com/office/powerpoint/2010/main" val="1671189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This diagram shows how the recognition and the response parts of an early warning system fit together.  </a:t>
            </a:r>
          </a:p>
          <a:p>
            <a:endParaRPr lang="en-NZ"/>
          </a:p>
        </p:txBody>
      </p:sp>
      <p:sp>
        <p:nvSpPr>
          <p:cNvPr id="4" name="Slide Number Placeholder 3"/>
          <p:cNvSpPr>
            <a:spLocks noGrp="1"/>
          </p:cNvSpPr>
          <p:nvPr>
            <p:ph type="sldNum" sz="quarter" idx="5"/>
          </p:nvPr>
        </p:nvSpPr>
        <p:spPr/>
        <p:txBody>
          <a:bodyPr/>
          <a:lstStyle/>
          <a:p>
            <a:fld id="{73F18305-F5C4-3C4F-8181-4C431E7D110D}" type="slidenum">
              <a:rPr lang="en-GB" smtClean="0"/>
              <a:t>7</a:t>
            </a:fld>
            <a:endParaRPr lang="en-GB"/>
          </a:p>
        </p:txBody>
      </p:sp>
    </p:spTree>
    <p:extLst>
      <p:ext uri="{BB962C8B-B14F-4D97-AF65-F5344CB8AC3E}">
        <p14:creationId xmlns:p14="http://schemas.microsoft.com/office/powerpoint/2010/main" val="1000163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adult EWS and maternity MEWS  have come before the PEWS as part of deteriorating patient work with the Health Quality &amp; Safety Commission.</a:t>
            </a:r>
          </a:p>
          <a:p>
            <a:r>
              <a:rPr lang="en-US"/>
              <a:t>Newborn observation chart (NOC) NEWS was developed by ACC.</a:t>
            </a:r>
          </a:p>
          <a:p>
            <a:endParaRPr lang="en-US"/>
          </a:p>
          <a:p>
            <a:r>
              <a:rPr lang="en-US"/>
              <a:t>The Paediatric Society of New Zealand (PSNZ) did a stock take of what was in place around the country.  There were some form of PEWS everywhere, but many different versions existed.</a:t>
            </a:r>
          </a:p>
          <a:p>
            <a:endParaRPr lang="en-US"/>
          </a:p>
          <a:p>
            <a:r>
              <a:rPr lang="en-US"/>
              <a:t>Most of the South Island were similar in the early days of PEWS. </a:t>
            </a:r>
          </a:p>
          <a:p>
            <a:endParaRPr lang="en-US"/>
          </a:p>
          <a:p>
            <a:r>
              <a:rPr lang="en-US"/>
              <a:t>There was widespread interest in National PEWS and due to this the PSNZ approached the Health Quality &amp; Safety Commission for support to develop PEWS</a:t>
            </a:r>
          </a:p>
          <a:p>
            <a:endParaRPr lang="en-US"/>
          </a:p>
        </p:txBody>
      </p:sp>
      <p:sp>
        <p:nvSpPr>
          <p:cNvPr id="4" name="Slide Number Placeholder 3"/>
          <p:cNvSpPr>
            <a:spLocks noGrp="1"/>
          </p:cNvSpPr>
          <p:nvPr>
            <p:ph type="sldNum" sz="quarter" idx="5"/>
          </p:nvPr>
        </p:nvSpPr>
        <p:spPr/>
        <p:txBody>
          <a:bodyPr/>
          <a:lstStyle/>
          <a:p>
            <a:fld id="{73F18305-F5C4-3C4F-8181-4C431E7D110D}" type="slidenum">
              <a:rPr lang="en-GB" smtClean="0"/>
              <a:t>8</a:t>
            </a:fld>
            <a:endParaRPr lang="en-GB"/>
          </a:p>
        </p:txBody>
      </p:sp>
    </p:spTree>
    <p:extLst>
      <p:ext uri="{BB962C8B-B14F-4D97-AF65-F5344CB8AC3E}">
        <p14:creationId xmlns:p14="http://schemas.microsoft.com/office/powerpoint/2010/main" val="2694361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4526" y="4400549"/>
            <a:ext cx="6047874" cy="4657893"/>
          </a:xfrm>
        </p:spPr>
        <p: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en-US" sz="1200"/>
              <a:t>Moving to the same PEWS throughout the country was done to make sure that we were all working with the most up to date tools available, and to minimise the potential for the minor differences that existed around the country to adversely affect care where patients and staff move. </a:t>
            </a:r>
          </a:p>
          <a:p>
            <a:pPr>
              <a:lnSpc>
                <a:spcPct val="115000"/>
              </a:lnSpc>
              <a:spcAft>
                <a:spcPts val="600"/>
              </a:spcAft>
            </a:pPr>
            <a:r>
              <a:rPr lang="en-NZ" sz="1200">
                <a:solidFill>
                  <a:srgbClr val="000000"/>
                </a:solidFill>
                <a:effectLst/>
                <a:ea typeface="Calibri" panose="020F0502020204030204" pitchFamily="34" charset="0"/>
                <a:cs typeface="Times New Roman" panose="02020603050405020304" pitchFamily="18" charset="0"/>
              </a:rPr>
              <a:t>Tamariki in Aotearoa New Zealand are transferred between services within districts and around the country between hospitals. When transferring these tamariki, the variation in paediatric vital sign chart (PVSC) used and paediatric early warning scores assigned can make it harder for clinicians to accurately recognise and respond to deterioration. </a:t>
            </a:r>
          </a:p>
          <a:p>
            <a:pPr>
              <a:lnSpc>
                <a:spcPct val="115000"/>
              </a:lnSpc>
              <a:spcAft>
                <a:spcPts val="600"/>
              </a:spcAft>
            </a:pPr>
            <a:r>
              <a:rPr lang="en-NZ" sz="1200">
                <a:solidFill>
                  <a:srgbClr val="000000"/>
                </a:solidFill>
                <a:effectLst/>
                <a:ea typeface="Calibri" panose="020F0502020204030204" pitchFamily="34" charset="0"/>
                <a:cs typeface="Times New Roman" panose="02020603050405020304" pitchFamily="18" charset="0"/>
              </a:rPr>
              <a:t>A national set of four age-based PVSC would provide a ‘common language’ that would help to reduce risk and also benefit staff when moving from one place to another to work. </a:t>
            </a:r>
          </a:p>
          <a:p>
            <a:pPr>
              <a:lnSpc>
                <a:spcPct val="115000"/>
              </a:lnSpc>
              <a:spcAft>
                <a:spcPts val="600"/>
              </a:spcAft>
            </a:pPr>
            <a:r>
              <a:rPr lang="en-NZ" sz="1200">
                <a:solidFill>
                  <a:srgbClr val="000000"/>
                </a:solidFill>
                <a:effectLst/>
                <a:ea typeface="Calibri" panose="020F0502020204030204" pitchFamily="34" charset="0"/>
                <a:cs typeface="Times New Roman" panose="02020603050405020304" pitchFamily="18" charset="0"/>
              </a:rPr>
              <a:t>In addition, national charts make a much larger data set available to anyone wanting to research ways to improve the recognition of and response to unwell tamariki in Aotearoa New Zealand.</a:t>
            </a:r>
          </a:p>
          <a:p>
            <a:pPr>
              <a:lnSpc>
                <a:spcPct val="115000"/>
              </a:lnSpc>
              <a:spcAft>
                <a:spcPts val="600"/>
              </a:spcAft>
            </a:pPr>
            <a:r>
              <a:rPr lang="en-NZ" sz="1200" kern="1200">
                <a:solidFill>
                  <a:srgbClr val="000000"/>
                </a:solidFill>
                <a:effectLst/>
                <a:ea typeface="MS PGothic" panose="020B0600070205080204" pitchFamily="34" charset="-128"/>
                <a:cs typeface="Times New Roman" panose="02020603050405020304" pitchFamily="18" charset="0"/>
              </a:rPr>
              <a:t>All respondents to a survey conducted by the Paediatric Society of New Zealand survey in 2017 (unpublished) supported the idea of national system and acknowledged the benefits of standardisation. </a:t>
            </a:r>
            <a:endParaRPr lang="en-NZ" sz="1200">
              <a:solidFill>
                <a:srgbClr val="000000"/>
              </a:solidFill>
              <a:effectLst/>
              <a:ea typeface="Calibri" panose="020F0502020204030204" pitchFamily="34" charset="0"/>
              <a:cs typeface="Times New Roman" panose="02020603050405020304" pitchFamily="18" charset="0"/>
            </a:endParaRPr>
          </a:p>
          <a:p>
            <a:pPr eaLnBrk="0" fontAlgn="base" hangingPunct="0">
              <a:lnSpc>
                <a:spcPct val="115000"/>
              </a:lnSpc>
              <a:spcBef>
                <a:spcPts val="430"/>
              </a:spcBef>
              <a:spcAft>
                <a:spcPts val="300"/>
              </a:spcAft>
            </a:pPr>
            <a:r>
              <a:rPr lang="en-NZ" sz="1200" b="1">
                <a:effectLst/>
                <a:ea typeface="Times New Roman" panose="02020603050405020304" pitchFamily="18" charset="0"/>
              </a:rPr>
              <a:t>Endnotes</a:t>
            </a:r>
            <a:endParaRPr lang="en-NZ" sz="1200">
              <a:effectLst/>
              <a:ea typeface="Times New Roman" panose="02020603050405020304" pitchFamily="18" charset="0"/>
            </a:endParaRPr>
          </a:p>
          <a:p>
            <a:pPr eaLnBrk="0" fontAlgn="base" hangingPunct="0">
              <a:lnSpc>
                <a:spcPct val="115000"/>
              </a:lnSpc>
              <a:spcBef>
                <a:spcPts val="430"/>
              </a:spcBef>
              <a:spcAft>
                <a:spcPts val="300"/>
              </a:spcAft>
            </a:pPr>
            <a:r>
              <a:rPr lang="en-NZ" sz="1200">
                <a:effectLst/>
                <a:ea typeface="Times New Roman" panose="02020603050405020304" pitchFamily="18" charset="0"/>
              </a:rPr>
              <a:t>Roland D, Stilwell PA, Fortune P-M, et al. 2021. Case for change: a standardised inpatient paediatric early warning system in England. </a:t>
            </a:r>
            <a:r>
              <a:rPr lang="en-NZ" sz="1200" i="1">
                <a:effectLst/>
                <a:ea typeface="Times New Roman" panose="02020603050405020304" pitchFamily="18" charset="0"/>
              </a:rPr>
              <a:t>Arch Dis Child</a:t>
            </a:r>
            <a:r>
              <a:rPr lang="en-NZ" sz="1200">
                <a:effectLst/>
                <a:ea typeface="Times New Roman" panose="02020603050405020304" pitchFamily="18" charset="0"/>
              </a:rPr>
              <a:t> 106(7): 648‒51. DOI: 10.1136/archdischild-2020-320466.</a:t>
            </a:r>
          </a:p>
          <a:p>
            <a:endParaRPr lang="en-US"/>
          </a:p>
        </p:txBody>
      </p:sp>
      <p:sp>
        <p:nvSpPr>
          <p:cNvPr id="4" name="Slide Number Placeholder 3"/>
          <p:cNvSpPr>
            <a:spLocks noGrp="1"/>
          </p:cNvSpPr>
          <p:nvPr>
            <p:ph type="sldNum" sz="quarter" idx="5"/>
          </p:nvPr>
        </p:nvSpPr>
        <p:spPr/>
        <p:txBody>
          <a:bodyPr/>
          <a:lstStyle/>
          <a:p>
            <a:fld id="{73F18305-F5C4-3C4F-8181-4C431E7D110D}" type="slidenum">
              <a:rPr lang="en-GB" smtClean="0"/>
              <a:t>9</a:t>
            </a:fld>
            <a:endParaRPr lang="en-GB"/>
          </a:p>
        </p:txBody>
      </p:sp>
    </p:spTree>
    <p:extLst>
      <p:ext uri="{BB962C8B-B14F-4D97-AF65-F5344CB8AC3E}">
        <p14:creationId xmlns:p14="http://schemas.microsoft.com/office/powerpoint/2010/main" val="2167415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D3F6B-1D25-AC41-A3E9-786B6045BC08}"/>
              </a:ext>
            </a:extLst>
          </p:cNvPr>
          <p:cNvSpPr>
            <a:spLocks noGrp="1"/>
          </p:cNvSpPr>
          <p:nvPr>
            <p:ph type="ctrTitle"/>
          </p:nvPr>
        </p:nvSpPr>
        <p:spPr>
          <a:xfrm>
            <a:off x="4609578" y="613775"/>
            <a:ext cx="6058422" cy="2896188"/>
          </a:xfrm>
        </p:spPr>
        <p:txBody>
          <a:bodyPr anchor="b">
            <a:normAutofit/>
          </a:bodyPr>
          <a:lstStyle>
            <a:lvl1pPr algn="l">
              <a:defRPr sz="4400">
                <a:solidFill>
                  <a:schemeClr val="tx2"/>
                </a:solidFill>
              </a:defRPr>
            </a:lvl1pPr>
          </a:lstStyle>
          <a:p>
            <a:r>
              <a:rPr lang="en-GB"/>
              <a:t>Click to edit Master title style</a:t>
            </a:r>
          </a:p>
        </p:txBody>
      </p:sp>
      <p:sp>
        <p:nvSpPr>
          <p:cNvPr id="3" name="Subtitle 2">
            <a:extLst>
              <a:ext uri="{FF2B5EF4-FFF2-40B4-BE49-F238E27FC236}">
                <a16:creationId xmlns:a16="http://schemas.microsoft.com/office/drawing/2014/main" id="{89AF80A0-6EC6-0B4C-BC45-C52AC7AD7B0D}"/>
              </a:ext>
            </a:extLst>
          </p:cNvPr>
          <p:cNvSpPr>
            <a:spLocks noGrp="1"/>
          </p:cNvSpPr>
          <p:nvPr>
            <p:ph type="subTitle" idx="1"/>
          </p:nvPr>
        </p:nvSpPr>
        <p:spPr>
          <a:xfrm>
            <a:off x="4609578" y="3602038"/>
            <a:ext cx="4622104" cy="1655762"/>
          </a:xfrm>
        </p:spPr>
        <p:txBody>
          <a:bodyPr>
            <a:normAutofit/>
          </a:bodyPr>
          <a:lstStyle>
            <a:lvl1pPr marL="0" indent="0" algn="l">
              <a:buNone/>
              <a:defRPr sz="3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Text Placeholder 5">
            <a:extLst>
              <a:ext uri="{FF2B5EF4-FFF2-40B4-BE49-F238E27FC236}">
                <a16:creationId xmlns:a16="http://schemas.microsoft.com/office/drawing/2014/main" id="{8E0517E0-AE8F-5742-B0FC-5652B8B4615D}"/>
              </a:ext>
            </a:extLst>
          </p:cNvPr>
          <p:cNvSpPr>
            <a:spLocks noGrp="1"/>
          </p:cNvSpPr>
          <p:nvPr>
            <p:ph type="body" sz="quarter" idx="10" hasCustomPrompt="1"/>
          </p:nvPr>
        </p:nvSpPr>
        <p:spPr>
          <a:xfrm>
            <a:off x="341120" y="6199399"/>
            <a:ext cx="2773868" cy="342080"/>
          </a:xfrm>
        </p:spPr>
        <p:txBody>
          <a:bodyPr>
            <a:noAutofit/>
          </a:bodyPr>
          <a:lstStyle>
            <a:lvl1pPr marL="0" indent="0">
              <a:buNone/>
              <a:defRPr sz="1800">
                <a:solidFill>
                  <a:schemeClr val="bg1"/>
                </a:solidFill>
              </a:defRPr>
            </a:lvl1pPr>
          </a:lstStyle>
          <a:p>
            <a:pPr lvl="0"/>
            <a:r>
              <a:rPr lang="en-NZ"/>
              <a:t>5 April 2022</a:t>
            </a:r>
            <a:endParaRPr lang="en-GB"/>
          </a:p>
        </p:txBody>
      </p:sp>
    </p:spTree>
    <p:extLst>
      <p:ext uri="{BB962C8B-B14F-4D97-AF65-F5344CB8AC3E}">
        <p14:creationId xmlns:p14="http://schemas.microsoft.com/office/powerpoint/2010/main" val="3546141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44296B-B9AB-7B42-B224-0145BFB8A494}"/>
              </a:ext>
            </a:extLst>
          </p:cNvPr>
          <p:cNvSpPr>
            <a:spLocks noGrp="1"/>
          </p:cNvSpPr>
          <p:nvPr>
            <p:ph type="ctrTitle"/>
          </p:nvPr>
        </p:nvSpPr>
        <p:spPr>
          <a:xfrm>
            <a:off x="1929008" y="613775"/>
            <a:ext cx="8738992" cy="2642187"/>
          </a:xfrm>
        </p:spPr>
        <p:txBody>
          <a:bodyPr anchor="b">
            <a:normAutofit/>
          </a:bodyPr>
          <a:lstStyle>
            <a:lvl1pPr algn="l">
              <a:defRPr sz="4400">
                <a:solidFill>
                  <a:schemeClr val="tx2"/>
                </a:solidFill>
              </a:defRPr>
            </a:lvl1pPr>
          </a:lstStyle>
          <a:p>
            <a:r>
              <a:rPr lang="en-GB"/>
              <a:t>Click to edit Master title style</a:t>
            </a:r>
          </a:p>
        </p:txBody>
      </p:sp>
      <p:sp>
        <p:nvSpPr>
          <p:cNvPr id="8" name="Subtitle 2">
            <a:extLst>
              <a:ext uri="{FF2B5EF4-FFF2-40B4-BE49-F238E27FC236}">
                <a16:creationId xmlns:a16="http://schemas.microsoft.com/office/drawing/2014/main" id="{09E9BF45-10AB-854C-8C5F-F16F573E1C6E}"/>
              </a:ext>
            </a:extLst>
          </p:cNvPr>
          <p:cNvSpPr>
            <a:spLocks noGrp="1"/>
          </p:cNvSpPr>
          <p:nvPr>
            <p:ph type="subTitle" idx="1"/>
          </p:nvPr>
        </p:nvSpPr>
        <p:spPr>
          <a:xfrm>
            <a:off x="4972832" y="3511225"/>
            <a:ext cx="5695167" cy="1655762"/>
          </a:xfrm>
        </p:spPr>
        <p:txBody>
          <a:bodyPr>
            <a:normAutofit/>
          </a:bodyPr>
          <a:lstStyle>
            <a:lvl1pPr marL="0" indent="0" algn="l">
              <a:buNone/>
              <a:defRPr sz="3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164952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16CBE-1D96-5B4B-BD34-BA48340AADA8}"/>
              </a:ext>
            </a:extLst>
          </p:cNvPr>
          <p:cNvSpPr>
            <a:spLocks noGrp="1"/>
          </p:cNvSpPr>
          <p:nvPr>
            <p:ph type="title"/>
          </p:nvPr>
        </p:nvSpPr>
        <p:spPr>
          <a:xfrm>
            <a:off x="838200" y="365125"/>
            <a:ext cx="7879914" cy="1325563"/>
          </a:xfrm>
        </p:spPr>
        <p:txBody>
          <a:bodyPr>
            <a:normAutofit/>
          </a:bodyPr>
          <a:lstStyle>
            <a:lvl1pPr>
              <a:defRPr sz="3600"/>
            </a:lvl1pPr>
          </a:lstStyle>
          <a:p>
            <a:r>
              <a:rPr lang="en-GB"/>
              <a:t>Click to edit Master title style</a:t>
            </a:r>
          </a:p>
        </p:txBody>
      </p:sp>
      <p:sp>
        <p:nvSpPr>
          <p:cNvPr id="3" name="Content Placeholder 2">
            <a:extLst>
              <a:ext uri="{FF2B5EF4-FFF2-40B4-BE49-F238E27FC236}">
                <a16:creationId xmlns:a16="http://schemas.microsoft.com/office/drawing/2014/main" id="{36F125C3-6FB7-9142-BD4A-75A3608C3253}"/>
              </a:ext>
            </a:extLst>
          </p:cNvPr>
          <p:cNvSpPr>
            <a:spLocks noGrp="1"/>
          </p:cNvSpPr>
          <p:nvPr>
            <p:ph sz="half" idx="1"/>
          </p:nvPr>
        </p:nvSpPr>
        <p:spPr>
          <a:xfrm>
            <a:off x="838199" y="1825625"/>
            <a:ext cx="7879915" cy="4351338"/>
          </a:xfrm>
        </p:spPr>
        <p:txBody>
          <a:bodyPr/>
          <a:lstStyle>
            <a:lvl1pPr>
              <a:buClr>
                <a:srgbClr val="7030A0"/>
              </a:buClr>
              <a:defRPr sz="2400"/>
            </a:lvl1pPr>
            <a:lvl2pPr marL="685800" indent="-228600">
              <a:buClr>
                <a:srgbClr val="7030A0"/>
              </a:buClr>
              <a:buFont typeface="Courier New" panose="02070309020205020404" pitchFamily="49" charset="0"/>
              <a:buChar char="o"/>
              <a:defRPr sz="2000"/>
            </a:lvl2pPr>
            <a:lvl3pPr marL="1143000" indent="-228600">
              <a:buClr>
                <a:srgbClr val="7030A0"/>
              </a:buClr>
              <a:buFont typeface="Calibri" panose="020F0502020204030204" pitchFamily="34" charset="0"/>
              <a:buChar char="−"/>
              <a:defRPr sz="1800"/>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415577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16CBE-1D96-5B4B-BD34-BA48340AADA8}"/>
              </a:ext>
            </a:extLst>
          </p:cNvPr>
          <p:cNvSpPr>
            <a:spLocks noGrp="1"/>
          </p:cNvSpPr>
          <p:nvPr>
            <p:ph type="title"/>
          </p:nvPr>
        </p:nvSpPr>
        <p:spPr/>
        <p:txBody>
          <a:bodyPr>
            <a:normAutofit/>
          </a:bodyPr>
          <a:lstStyle>
            <a:lvl1pPr>
              <a:defRPr sz="3600"/>
            </a:lvl1pPr>
          </a:lstStyle>
          <a:p>
            <a:r>
              <a:rPr lang="en-GB"/>
              <a:t>Click to edit Master title style</a:t>
            </a:r>
          </a:p>
        </p:txBody>
      </p:sp>
      <p:sp>
        <p:nvSpPr>
          <p:cNvPr id="3" name="Content Placeholder 2">
            <a:extLst>
              <a:ext uri="{FF2B5EF4-FFF2-40B4-BE49-F238E27FC236}">
                <a16:creationId xmlns:a16="http://schemas.microsoft.com/office/drawing/2014/main" id="{36F125C3-6FB7-9142-BD4A-75A3608C3253}"/>
              </a:ext>
            </a:extLst>
          </p:cNvPr>
          <p:cNvSpPr>
            <a:spLocks noGrp="1"/>
          </p:cNvSpPr>
          <p:nvPr>
            <p:ph sz="half" idx="1"/>
          </p:nvPr>
        </p:nvSpPr>
        <p:spPr>
          <a:xfrm>
            <a:off x="838200" y="1825625"/>
            <a:ext cx="5181600" cy="4351338"/>
          </a:xfrm>
        </p:spPr>
        <p:txBody>
          <a:bodyPr/>
          <a:lstStyle>
            <a:lvl1pPr>
              <a:buClr>
                <a:srgbClr val="7030A0"/>
              </a:buClr>
              <a:defRPr sz="2400"/>
            </a:lvl1pPr>
            <a:lvl2pPr marL="685800" indent="-228600">
              <a:buClr>
                <a:srgbClr val="7030A0"/>
              </a:buClr>
              <a:buFont typeface="Courier New" panose="02070309020205020404" pitchFamily="49" charset="0"/>
              <a:buChar char="o"/>
              <a:defRPr sz="2000"/>
            </a:lvl2pPr>
            <a:lvl3pPr marL="1143000" indent="-228600">
              <a:buClr>
                <a:srgbClr val="7030A0"/>
              </a:buClr>
              <a:buFont typeface="Calibri" panose="020F0502020204030204" pitchFamily="34" charset="0"/>
              <a:buChar char="−"/>
              <a:defRPr sz="1800"/>
            </a:lvl3pPr>
          </a:lstStyle>
          <a:p>
            <a:pPr lvl="0"/>
            <a:r>
              <a:rPr lang="en-GB"/>
              <a:t>Click to edit Master text styles</a:t>
            </a:r>
          </a:p>
          <a:p>
            <a:pPr lvl="1"/>
            <a:r>
              <a:rPr lang="en-GB"/>
              <a:t>Second level</a:t>
            </a:r>
          </a:p>
          <a:p>
            <a:pPr lvl="2"/>
            <a:r>
              <a:rPr lang="en-GB"/>
              <a:t>Third level</a:t>
            </a:r>
          </a:p>
        </p:txBody>
      </p:sp>
      <p:sp>
        <p:nvSpPr>
          <p:cNvPr id="4" name="Content Placeholder 3">
            <a:extLst>
              <a:ext uri="{FF2B5EF4-FFF2-40B4-BE49-F238E27FC236}">
                <a16:creationId xmlns:a16="http://schemas.microsoft.com/office/drawing/2014/main" id="{6863D94F-8735-BB41-864F-DE43C6E48696}"/>
              </a:ext>
            </a:extLst>
          </p:cNvPr>
          <p:cNvSpPr>
            <a:spLocks noGrp="1"/>
          </p:cNvSpPr>
          <p:nvPr>
            <p:ph sz="half" idx="2"/>
          </p:nvPr>
        </p:nvSpPr>
        <p:spPr>
          <a:xfrm>
            <a:off x="6172200" y="1825625"/>
            <a:ext cx="5181600" cy="4351338"/>
          </a:xfrm>
        </p:spPr>
        <p:txBody>
          <a:bodyPr/>
          <a:lstStyle>
            <a:lvl1pPr>
              <a:buClr>
                <a:srgbClr val="7030A0"/>
              </a:buClr>
              <a:defRPr sz="2400"/>
            </a:lvl1pPr>
            <a:lvl2pPr marL="685800" indent="-228600">
              <a:buClr>
                <a:srgbClr val="7030A0"/>
              </a:buClr>
              <a:buFont typeface="Courier New" panose="02070309020205020404" pitchFamily="49" charset="0"/>
              <a:buChar char="o"/>
              <a:defRPr sz="2000"/>
            </a:lvl2pPr>
            <a:lvl3pPr marL="1143000" indent="-228600">
              <a:buClr>
                <a:srgbClr val="7030A0"/>
              </a:buClr>
              <a:buFont typeface="Calibri" panose="020F0502020204030204" pitchFamily="34" charset="0"/>
              <a:buChar char="−"/>
              <a:defRPr sz="1800"/>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188807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D746E-46ED-EF45-AC9B-5734F7DBCA5E}"/>
              </a:ext>
            </a:extLst>
          </p:cNvPr>
          <p:cNvSpPr>
            <a:spLocks noGrp="1"/>
          </p:cNvSpPr>
          <p:nvPr>
            <p:ph type="pic" idx="1"/>
          </p:nvPr>
        </p:nvSpPr>
        <p:spPr>
          <a:xfrm>
            <a:off x="6807" y="0"/>
            <a:ext cx="52415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8" name="Title 1">
            <a:extLst>
              <a:ext uri="{FF2B5EF4-FFF2-40B4-BE49-F238E27FC236}">
                <a16:creationId xmlns:a16="http://schemas.microsoft.com/office/drawing/2014/main" id="{B6C95609-900D-A043-A290-67607C8343A0}"/>
              </a:ext>
            </a:extLst>
          </p:cNvPr>
          <p:cNvSpPr>
            <a:spLocks noGrp="1"/>
          </p:cNvSpPr>
          <p:nvPr>
            <p:ph type="title"/>
          </p:nvPr>
        </p:nvSpPr>
        <p:spPr>
          <a:xfrm>
            <a:off x="6070948" y="707720"/>
            <a:ext cx="4914378" cy="1600200"/>
          </a:xfrm>
        </p:spPr>
        <p:txBody>
          <a:bodyPr anchor="b"/>
          <a:lstStyle>
            <a:lvl1pPr>
              <a:defRPr sz="3200"/>
            </a:lvl1pPr>
          </a:lstStyle>
          <a:p>
            <a:r>
              <a:rPr lang="en-GB"/>
              <a:t>Click to edit Master title style</a:t>
            </a:r>
          </a:p>
        </p:txBody>
      </p:sp>
      <p:sp>
        <p:nvSpPr>
          <p:cNvPr id="9" name="Text Placeholder 3">
            <a:extLst>
              <a:ext uri="{FF2B5EF4-FFF2-40B4-BE49-F238E27FC236}">
                <a16:creationId xmlns:a16="http://schemas.microsoft.com/office/drawing/2014/main" id="{998D6E7C-7DF0-E144-ABC1-0B68900A0E86}"/>
              </a:ext>
            </a:extLst>
          </p:cNvPr>
          <p:cNvSpPr>
            <a:spLocks noGrp="1"/>
          </p:cNvSpPr>
          <p:nvPr>
            <p:ph type="body" sz="half" idx="2"/>
          </p:nvPr>
        </p:nvSpPr>
        <p:spPr>
          <a:xfrm>
            <a:off x="6070948" y="2307920"/>
            <a:ext cx="4914378"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112990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985D8-51F7-F94A-AD05-27471CBD2D38}"/>
              </a:ext>
            </a:extLst>
          </p:cNvPr>
          <p:cNvSpPr>
            <a:spLocks noGrp="1"/>
          </p:cNvSpPr>
          <p:nvPr>
            <p:ph type="title"/>
          </p:nvPr>
        </p:nvSpPr>
        <p:spPr>
          <a:xfrm>
            <a:off x="747386" y="657617"/>
            <a:ext cx="3874718"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8DF10B5-02EF-8D4A-9861-D8CC0210AF71}"/>
              </a:ext>
            </a:extLst>
          </p:cNvPr>
          <p:cNvSpPr>
            <a:spLocks noGrp="1"/>
          </p:cNvSpPr>
          <p:nvPr>
            <p:ph idx="1"/>
          </p:nvPr>
        </p:nvSpPr>
        <p:spPr>
          <a:xfrm>
            <a:off x="5298511" y="657617"/>
            <a:ext cx="6146104" cy="5411788"/>
          </a:xfrm>
        </p:spPr>
        <p:txBody>
          <a:bodyPr/>
          <a:lstStyle>
            <a:lvl1pPr>
              <a:buClr>
                <a:srgbClr val="7030A0"/>
              </a:buClr>
              <a:defRPr sz="2800">
                <a:solidFill>
                  <a:schemeClr val="tx1"/>
                </a:solidFill>
              </a:defRPr>
            </a:lvl1pPr>
            <a:lvl2pPr marL="685800" indent="-228600">
              <a:buClr>
                <a:srgbClr val="7030A0"/>
              </a:buClr>
              <a:buFont typeface="Courier New" panose="02070309020205020404" pitchFamily="49" charset="0"/>
              <a:buChar char="o"/>
              <a:defRPr sz="2400"/>
            </a:lvl2pPr>
            <a:lvl3pPr marL="1143000" indent="-228600">
              <a:buClr>
                <a:srgbClr val="7030A0"/>
              </a:buClr>
              <a:buFont typeface="Calibri" panose="020F0502020204030204" pitchFamily="34" charset="0"/>
              <a:buChar char="−"/>
              <a:defRPr sz="2000">
                <a:solidFill>
                  <a:schemeClr val="tx1"/>
                </a:solidFill>
              </a:defRPr>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4" name="Text Placeholder 3">
            <a:extLst>
              <a:ext uri="{FF2B5EF4-FFF2-40B4-BE49-F238E27FC236}">
                <a16:creationId xmlns:a16="http://schemas.microsoft.com/office/drawing/2014/main" id="{A1EE89B2-F000-6B4A-AF7F-945FF5553AE7}"/>
              </a:ext>
            </a:extLst>
          </p:cNvPr>
          <p:cNvSpPr>
            <a:spLocks noGrp="1"/>
          </p:cNvSpPr>
          <p:nvPr>
            <p:ph type="body" sz="half" idx="2"/>
          </p:nvPr>
        </p:nvSpPr>
        <p:spPr>
          <a:xfrm>
            <a:off x="747386" y="2257817"/>
            <a:ext cx="3874718"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896785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5" name="Picture 7" descr="Backgroun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12194117"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l">
              <a:defRPr/>
            </a:lvl1p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62303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36B7AB-FEB2-A74E-8F37-6A8E5E279356}"/>
              </a:ext>
            </a:extLst>
          </p:cNvPr>
          <p:cNvSpPr>
            <a:spLocks noGrp="1"/>
          </p:cNvSpPr>
          <p:nvPr>
            <p:ph type="title"/>
          </p:nvPr>
        </p:nvSpPr>
        <p:spPr>
          <a:xfrm>
            <a:off x="838200" y="365125"/>
            <a:ext cx="8658340" cy="1325563"/>
          </a:xfrm>
          <a:prstGeom prst="rect">
            <a:avLst/>
          </a:prstGeom>
        </p:spPr>
        <p:txBody>
          <a:bodyPr vert="horz" lIns="91440" tIns="45720" rIns="91440" bIns="45720" rtlCol="0" anchor="b">
            <a:normAutofit/>
          </a:bodyPr>
          <a:lstStyle/>
          <a:p>
            <a:r>
              <a:rPr lang="en-GB"/>
              <a:t>Click to edit Master title style</a:t>
            </a:r>
          </a:p>
        </p:txBody>
      </p:sp>
      <p:sp>
        <p:nvSpPr>
          <p:cNvPr id="3" name="Text Placeholder 2">
            <a:extLst>
              <a:ext uri="{FF2B5EF4-FFF2-40B4-BE49-F238E27FC236}">
                <a16:creationId xmlns:a16="http://schemas.microsoft.com/office/drawing/2014/main" id="{FFCFA0B5-9847-E64A-8739-44C80ECE131A}"/>
              </a:ext>
            </a:extLst>
          </p:cNvPr>
          <p:cNvSpPr>
            <a:spLocks noGrp="1"/>
          </p:cNvSpPr>
          <p:nvPr>
            <p:ph type="body" idx="1"/>
          </p:nvPr>
        </p:nvSpPr>
        <p:spPr>
          <a:xfrm>
            <a:off x="838200" y="1825625"/>
            <a:ext cx="865834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3706682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8" r:id="rId3"/>
    <p:sldLayoutId id="2147483652" r:id="rId4"/>
    <p:sldLayoutId id="2147483657" r:id="rId5"/>
    <p:sldLayoutId id="2147483656" r:id="rId6"/>
    <p:sldLayoutId id="2147483659" r:id="rId7"/>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39.sv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sv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24.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35.sv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sv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microsoft.com/office/2018/10/relationships/comments" Target="../comments/modernComment_1B7_7D992C2F.xm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hqsc.govt.nz/our-programmes/patient-deterioration/publications-and-resources/publication/3528"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A0AF3885-D2E9-4A94-B032-ADA7FE413E33}"/>
              </a:ext>
            </a:extLst>
          </p:cNvPr>
          <p:cNvSpPr>
            <a:spLocks noGrp="1"/>
          </p:cNvSpPr>
          <p:nvPr>
            <p:ph type="body" sz="quarter" idx="10"/>
          </p:nvPr>
        </p:nvSpPr>
        <p:spPr>
          <a:xfrm>
            <a:off x="341120" y="6199399"/>
            <a:ext cx="2773868" cy="342080"/>
          </a:xfrm>
        </p:spPr>
        <p:txBody>
          <a:bodyPr/>
          <a:lstStyle/>
          <a:p>
            <a:r>
              <a:rPr lang="en-GB"/>
              <a:t>October 2022</a:t>
            </a:r>
          </a:p>
        </p:txBody>
      </p:sp>
      <p:sp>
        <p:nvSpPr>
          <p:cNvPr id="5" name="Subtitle 4">
            <a:extLst>
              <a:ext uri="{FF2B5EF4-FFF2-40B4-BE49-F238E27FC236}">
                <a16:creationId xmlns:a16="http://schemas.microsoft.com/office/drawing/2014/main" id="{9BE2C07D-24B0-4944-BEEA-996451B402FF}"/>
              </a:ext>
            </a:extLst>
          </p:cNvPr>
          <p:cNvSpPr>
            <a:spLocks noGrp="1"/>
          </p:cNvSpPr>
          <p:nvPr>
            <p:ph type="subTitle" idx="1"/>
          </p:nvPr>
        </p:nvSpPr>
        <p:spPr/>
        <p:txBody>
          <a:bodyPr/>
          <a:lstStyle/>
          <a:p>
            <a:r>
              <a:rPr lang="en-NZ"/>
              <a:t>Education for implementation</a:t>
            </a:r>
          </a:p>
        </p:txBody>
      </p:sp>
      <p:sp>
        <p:nvSpPr>
          <p:cNvPr id="10" name="Title 4">
            <a:extLst>
              <a:ext uri="{FF2B5EF4-FFF2-40B4-BE49-F238E27FC236}">
                <a16:creationId xmlns:a16="http://schemas.microsoft.com/office/drawing/2014/main" id="{555BA484-7542-4C30-8248-10EE91CD18FF}"/>
              </a:ext>
            </a:extLst>
          </p:cNvPr>
          <p:cNvSpPr txBox="1">
            <a:spLocks/>
          </p:cNvSpPr>
          <p:nvPr/>
        </p:nvSpPr>
        <p:spPr>
          <a:xfrm>
            <a:off x="4609578" y="613775"/>
            <a:ext cx="6162054" cy="28961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GB"/>
              <a:t>National paediatric early warning system</a:t>
            </a:r>
          </a:p>
        </p:txBody>
      </p:sp>
    </p:spTree>
    <p:extLst>
      <p:ext uri="{BB962C8B-B14F-4D97-AF65-F5344CB8AC3E}">
        <p14:creationId xmlns:p14="http://schemas.microsoft.com/office/powerpoint/2010/main" val="2173702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290EC-80A0-5190-1CCC-9D4A232B3085}"/>
              </a:ext>
            </a:extLst>
          </p:cNvPr>
          <p:cNvSpPr>
            <a:spLocks noGrp="1"/>
          </p:cNvSpPr>
          <p:nvPr>
            <p:ph type="title"/>
          </p:nvPr>
        </p:nvSpPr>
        <p:spPr/>
        <p:txBody>
          <a:bodyPr/>
          <a:lstStyle/>
          <a:p>
            <a:r>
              <a:rPr lang="en-US" b="1"/>
              <a:t>Development process</a:t>
            </a:r>
          </a:p>
        </p:txBody>
      </p:sp>
      <p:sp>
        <p:nvSpPr>
          <p:cNvPr id="3" name="Content Placeholder 2">
            <a:extLst>
              <a:ext uri="{FF2B5EF4-FFF2-40B4-BE49-F238E27FC236}">
                <a16:creationId xmlns:a16="http://schemas.microsoft.com/office/drawing/2014/main" id="{93BB64A7-EEB2-8EAA-B00A-7923586384A7}"/>
              </a:ext>
            </a:extLst>
          </p:cNvPr>
          <p:cNvSpPr>
            <a:spLocks noGrp="1"/>
          </p:cNvSpPr>
          <p:nvPr>
            <p:ph sz="half" idx="1"/>
          </p:nvPr>
        </p:nvSpPr>
        <p:spPr>
          <a:xfrm>
            <a:off x="838199" y="1825625"/>
            <a:ext cx="7879915" cy="3556866"/>
          </a:xfrm>
        </p:spPr>
        <p:txBody>
          <a:bodyPr>
            <a:normAutofit/>
          </a:bodyPr>
          <a:lstStyle/>
          <a:p>
            <a:r>
              <a:rPr lang="en-US" sz="3200"/>
              <a:t>PEWS working group</a:t>
            </a:r>
          </a:p>
          <a:p>
            <a:r>
              <a:rPr lang="en-US" sz="3200"/>
              <a:t>Testing from August 2021:</a:t>
            </a:r>
          </a:p>
          <a:p>
            <a:pPr lvl="1"/>
            <a:r>
              <a:rPr lang="en-US" sz="3200"/>
              <a:t>Starship oncology and general paediatric wards</a:t>
            </a:r>
          </a:p>
          <a:p>
            <a:pPr lvl="1"/>
            <a:r>
              <a:rPr lang="en-US" sz="3200"/>
              <a:t>Bay of Plenty District Health Board</a:t>
            </a:r>
          </a:p>
          <a:p>
            <a:pPr lvl="1"/>
            <a:r>
              <a:rPr lang="en-US" sz="3200"/>
              <a:t>Nelson Marlborough District Health Board</a:t>
            </a:r>
          </a:p>
          <a:p>
            <a:endParaRPr lang="en-US"/>
          </a:p>
          <a:p>
            <a:endParaRPr lang="en-US"/>
          </a:p>
        </p:txBody>
      </p:sp>
    </p:spTree>
    <p:extLst>
      <p:ext uri="{BB962C8B-B14F-4D97-AF65-F5344CB8AC3E}">
        <p14:creationId xmlns:p14="http://schemas.microsoft.com/office/powerpoint/2010/main" val="272188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earing masks&#10;&#10;Description automatically generated with medium confidence">
            <a:extLst>
              <a:ext uri="{FF2B5EF4-FFF2-40B4-BE49-F238E27FC236}">
                <a16:creationId xmlns:a16="http://schemas.microsoft.com/office/drawing/2014/main" id="{80EDCDC1-6FB6-64C5-1071-88831DA5F12E}"/>
              </a:ext>
            </a:extLst>
          </p:cNvPr>
          <p:cNvPicPr>
            <a:picLocks noChangeAspect="1"/>
          </p:cNvPicPr>
          <p:nvPr/>
        </p:nvPicPr>
        <p:blipFill>
          <a:blip r:embed="rId3"/>
          <a:stretch>
            <a:fillRect/>
          </a:stretch>
        </p:blipFill>
        <p:spPr>
          <a:xfrm>
            <a:off x="569946" y="3306796"/>
            <a:ext cx="4378834" cy="3049203"/>
          </a:xfrm>
          <a:prstGeom prst="rect">
            <a:avLst/>
          </a:prstGeom>
        </p:spPr>
      </p:pic>
      <p:pic>
        <p:nvPicPr>
          <p:cNvPr id="7" name="Picture 6" descr="A large white building&#10;&#10;Description automatically generated with low confidence">
            <a:extLst>
              <a:ext uri="{FF2B5EF4-FFF2-40B4-BE49-F238E27FC236}">
                <a16:creationId xmlns:a16="http://schemas.microsoft.com/office/drawing/2014/main" id="{E77054D8-8B3B-643B-24E4-177CD0B0ECFF}"/>
              </a:ext>
            </a:extLst>
          </p:cNvPr>
          <p:cNvPicPr>
            <a:picLocks noChangeAspect="1"/>
          </p:cNvPicPr>
          <p:nvPr/>
        </p:nvPicPr>
        <p:blipFill>
          <a:blip r:embed="rId4"/>
          <a:stretch>
            <a:fillRect/>
          </a:stretch>
        </p:blipFill>
        <p:spPr>
          <a:xfrm>
            <a:off x="569946" y="431533"/>
            <a:ext cx="4378834" cy="2709852"/>
          </a:xfrm>
          <a:prstGeom prst="rect">
            <a:avLst/>
          </a:prstGeom>
        </p:spPr>
      </p:pic>
      <p:pic>
        <p:nvPicPr>
          <p:cNvPr id="3" name="Picture 2" descr="A picture containing text, outdoor, sky, tree&#10;&#10;Description automatically generated">
            <a:extLst>
              <a:ext uri="{FF2B5EF4-FFF2-40B4-BE49-F238E27FC236}">
                <a16:creationId xmlns:a16="http://schemas.microsoft.com/office/drawing/2014/main" id="{0E74073B-9D9A-B6AC-49CA-99E323807B38}"/>
              </a:ext>
            </a:extLst>
          </p:cNvPr>
          <p:cNvPicPr>
            <a:picLocks noChangeAspect="1"/>
          </p:cNvPicPr>
          <p:nvPr/>
        </p:nvPicPr>
        <p:blipFill>
          <a:blip r:embed="rId5"/>
          <a:stretch>
            <a:fillRect/>
          </a:stretch>
        </p:blipFill>
        <p:spPr>
          <a:xfrm>
            <a:off x="5217418" y="426062"/>
            <a:ext cx="5309937" cy="2709852"/>
          </a:xfrm>
          <a:prstGeom prst="rect">
            <a:avLst/>
          </a:prstGeom>
        </p:spPr>
      </p:pic>
      <p:pic>
        <p:nvPicPr>
          <p:cNvPr id="6" name="Picture 5">
            <a:extLst>
              <a:ext uri="{FF2B5EF4-FFF2-40B4-BE49-F238E27FC236}">
                <a16:creationId xmlns:a16="http://schemas.microsoft.com/office/drawing/2014/main" id="{86D0EE71-AADA-A12E-5820-AA6CE5D54D1D}"/>
              </a:ext>
            </a:extLst>
          </p:cNvPr>
          <p:cNvPicPr>
            <a:picLocks noChangeAspect="1"/>
          </p:cNvPicPr>
          <p:nvPr/>
        </p:nvPicPr>
        <p:blipFill>
          <a:blip r:embed="rId6"/>
          <a:stretch>
            <a:fillRect/>
          </a:stretch>
        </p:blipFill>
        <p:spPr>
          <a:xfrm>
            <a:off x="5217418" y="3306796"/>
            <a:ext cx="5309937" cy="3049202"/>
          </a:xfrm>
          <a:prstGeom prst="rect">
            <a:avLst/>
          </a:prstGeom>
        </p:spPr>
      </p:pic>
    </p:spTree>
    <p:extLst>
      <p:ext uri="{BB962C8B-B14F-4D97-AF65-F5344CB8AC3E}">
        <p14:creationId xmlns:p14="http://schemas.microsoft.com/office/powerpoint/2010/main" val="384014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4DB44F-25C6-EE74-3A1C-786D2A6D6C07}"/>
              </a:ext>
            </a:extLst>
          </p:cNvPr>
          <p:cNvPicPr>
            <a:picLocks noChangeAspect="1"/>
          </p:cNvPicPr>
          <p:nvPr/>
        </p:nvPicPr>
        <p:blipFill>
          <a:blip r:embed="rId3"/>
          <a:stretch>
            <a:fillRect/>
          </a:stretch>
        </p:blipFill>
        <p:spPr>
          <a:xfrm>
            <a:off x="704565" y="279315"/>
            <a:ext cx="8089097" cy="6188159"/>
          </a:xfrm>
          <a:prstGeom prst="rect">
            <a:avLst/>
          </a:prstGeom>
          <a:noFill/>
        </p:spPr>
      </p:pic>
    </p:spTree>
    <p:extLst>
      <p:ext uri="{BB962C8B-B14F-4D97-AF65-F5344CB8AC3E}">
        <p14:creationId xmlns:p14="http://schemas.microsoft.com/office/powerpoint/2010/main" val="358370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9">
            <a:extLst>
              <a:ext uri="{FF2B5EF4-FFF2-40B4-BE49-F238E27FC236}">
                <a16:creationId xmlns:a16="http://schemas.microsoft.com/office/drawing/2014/main" id="{2EE79396-336C-4807-8E36-AD8A89F75E99}"/>
              </a:ext>
            </a:extLst>
          </p:cNvPr>
          <p:cNvPicPr>
            <a:picLocks noGrp="1" noChangeAspect="1"/>
          </p:cNvPicPr>
          <p:nvPr>
            <p:ph sz="half" idx="1"/>
          </p:nvPr>
        </p:nvPicPr>
        <p:blipFill>
          <a:blip r:embed="rId3"/>
          <a:stretch>
            <a:fillRect/>
          </a:stretch>
        </p:blipFill>
        <p:spPr>
          <a:xfrm>
            <a:off x="630902" y="355226"/>
            <a:ext cx="8681265" cy="6147548"/>
          </a:xfrm>
        </p:spPr>
      </p:pic>
    </p:spTree>
    <p:extLst>
      <p:ext uri="{BB962C8B-B14F-4D97-AF65-F5344CB8AC3E}">
        <p14:creationId xmlns:p14="http://schemas.microsoft.com/office/powerpoint/2010/main" val="141629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A3BCB82C-862C-F703-D224-EB357C72229B}"/>
              </a:ext>
            </a:extLst>
          </p:cNvPr>
          <p:cNvPicPr>
            <a:picLocks noChangeAspect="1"/>
          </p:cNvPicPr>
          <p:nvPr/>
        </p:nvPicPr>
        <p:blipFill>
          <a:blip r:embed="rId3"/>
          <a:stretch>
            <a:fillRect/>
          </a:stretch>
        </p:blipFill>
        <p:spPr>
          <a:xfrm>
            <a:off x="4783753" y="2922371"/>
            <a:ext cx="3029502" cy="1724054"/>
          </a:xfrm>
          <a:prstGeom prst="rect">
            <a:avLst/>
          </a:prstGeom>
        </p:spPr>
      </p:pic>
      <p:sp>
        <p:nvSpPr>
          <p:cNvPr id="6" name="Title 5">
            <a:extLst>
              <a:ext uri="{FF2B5EF4-FFF2-40B4-BE49-F238E27FC236}">
                <a16:creationId xmlns:a16="http://schemas.microsoft.com/office/drawing/2014/main" id="{E9D2418C-12DB-32A4-5469-583AB9A7F09B}"/>
              </a:ext>
            </a:extLst>
          </p:cNvPr>
          <p:cNvSpPr>
            <a:spLocks noGrp="1"/>
          </p:cNvSpPr>
          <p:nvPr>
            <p:ph type="ctrTitle"/>
          </p:nvPr>
        </p:nvSpPr>
        <p:spPr>
          <a:xfrm>
            <a:off x="1929008" y="107146"/>
            <a:ext cx="8738992" cy="2642187"/>
          </a:xfrm>
        </p:spPr>
        <p:txBody>
          <a:bodyPr>
            <a:normAutofit/>
          </a:bodyPr>
          <a:lstStyle/>
          <a:p>
            <a:pPr algn="ctr"/>
            <a:r>
              <a:rPr lang="en-NZ" sz="4400">
                <a:effectLst/>
                <a:ea typeface="Times New Roman" panose="02020603050405020304" pitchFamily="18" charset="0"/>
                <a:cs typeface="Calibri Light" panose="020F0302020204030204" pitchFamily="34" charset="0"/>
              </a:rPr>
              <a:t>Paediatric</a:t>
            </a:r>
            <a:r>
              <a:rPr lang="en-NZ" sz="4400">
                <a:effectLst/>
                <a:ea typeface="Times New Roman" panose="02020603050405020304" pitchFamily="18" charset="0"/>
              </a:rPr>
              <a:t> vital signs charts and escalation pathway</a:t>
            </a:r>
            <a:endParaRPr lang="en-NZ" sz="4400"/>
          </a:p>
        </p:txBody>
      </p:sp>
    </p:spTree>
    <p:extLst>
      <p:ext uri="{BB962C8B-B14F-4D97-AF65-F5344CB8AC3E}">
        <p14:creationId xmlns:p14="http://schemas.microsoft.com/office/powerpoint/2010/main" val="2650470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Young boy with hand on face">
            <a:extLst>
              <a:ext uri="{FF2B5EF4-FFF2-40B4-BE49-F238E27FC236}">
                <a16:creationId xmlns:a16="http://schemas.microsoft.com/office/drawing/2014/main" id="{22ABC733-5182-7523-7015-CD3AF80E293A}"/>
              </a:ext>
            </a:extLst>
          </p:cNvPr>
          <p:cNvPicPr>
            <a:picLocks noChangeAspect="1"/>
          </p:cNvPicPr>
          <p:nvPr/>
        </p:nvPicPr>
        <p:blipFill>
          <a:blip r:embed="rId3"/>
          <a:stretch>
            <a:fillRect/>
          </a:stretch>
        </p:blipFill>
        <p:spPr>
          <a:xfrm>
            <a:off x="6957966" y="1025220"/>
            <a:ext cx="1616506" cy="5300024"/>
          </a:xfrm>
          <a:prstGeom prst="rect">
            <a:avLst/>
          </a:prstGeom>
          <a:noFill/>
        </p:spPr>
      </p:pic>
      <p:sp>
        <p:nvSpPr>
          <p:cNvPr id="5" name="Content Placeholder 2">
            <a:extLst>
              <a:ext uri="{FF2B5EF4-FFF2-40B4-BE49-F238E27FC236}">
                <a16:creationId xmlns:a16="http://schemas.microsoft.com/office/drawing/2014/main" id="{8F324BA4-B421-C1FB-95FC-FB7EA915F0ED}"/>
              </a:ext>
            </a:extLst>
          </p:cNvPr>
          <p:cNvSpPr>
            <a:spLocks noGrp="1"/>
          </p:cNvSpPr>
          <p:nvPr>
            <p:ph sz="half" idx="2"/>
          </p:nvPr>
        </p:nvSpPr>
        <p:spPr>
          <a:xfrm>
            <a:off x="544669" y="1025220"/>
            <a:ext cx="5650787" cy="5300024"/>
          </a:xfrm>
        </p:spPr>
        <p:txBody>
          <a:bodyPr>
            <a:normAutofit/>
          </a:bodyPr>
          <a:lstStyle/>
          <a:p>
            <a:pPr>
              <a:spcAft>
                <a:spcPts val="600"/>
              </a:spcAft>
            </a:pPr>
            <a:r>
              <a:rPr lang="en-NZ"/>
              <a:t>Begin the PVSC for any tamariki who is assessed as requiring measurement and recording of vital signs </a:t>
            </a:r>
          </a:p>
          <a:p>
            <a:pPr>
              <a:spcAft>
                <a:spcPts val="600"/>
              </a:spcAft>
            </a:pPr>
            <a:r>
              <a:rPr lang="en-NZ">
                <a:effectLst/>
              </a:rPr>
              <a:t>The physiology of tamariki alters as they age, impacting on the normal ranges for vital signs</a:t>
            </a:r>
            <a:endParaRPr lang="en-NZ"/>
          </a:p>
          <a:p>
            <a:r>
              <a:rPr lang="en-NZ"/>
              <a:t>There are four age-based PVSC, which must be used for the correct age group</a:t>
            </a:r>
          </a:p>
        </p:txBody>
      </p:sp>
    </p:spTree>
    <p:extLst>
      <p:ext uri="{BB962C8B-B14F-4D97-AF65-F5344CB8AC3E}">
        <p14:creationId xmlns:p14="http://schemas.microsoft.com/office/powerpoint/2010/main" val="201818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E4BC29A-30DF-4C16-A2EA-1EE76CCD23B7}"/>
              </a:ext>
            </a:extLst>
          </p:cNvPr>
          <p:cNvGrpSpPr/>
          <p:nvPr/>
        </p:nvGrpSpPr>
        <p:grpSpPr>
          <a:xfrm>
            <a:off x="1039488" y="294818"/>
            <a:ext cx="5845624" cy="1047857"/>
            <a:chOff x="1942727" y="666128"/>
            <a:chExt cx="5845624" cy="1047857"/>
          </a:xfrm>
        </p:grpSpPr>
        <p:pic>
          <p:nvPicPr>
            <p:cNvPr id="16" name="Picture 15">
              <a:extLst>
                <a:ext uri="{FF2B5EF4-FFF2-40B4-BE49-F238E27FC236}">
                  <a16:creationId xmlns:a16="http://schemas.microsoft.com/office/drawing/2014/main" id="{4FC2F1D5-7E11-4AB4-BD2B-77BC0EB0B562}"/>
                </a:ext>
              </a:extLst>
            </p:cNvPr>
            <p:cNvPicPr>
              <a:picLocks noChangeAspect="1"/>
            </p:cNvPicPr>
            <p:nvPr/>
          </p:nvPicPr>
          <p:blipFill rotWithShape="1">
            <a:blip r:embed="rId3"/>
            <a:srcRect l="5020" t="17171" r="26588" b="2068"/>
            <a:stretch/>
          </p:blipFill>
          <p:spPr>
            <a:xfrm rot="5400000">
              <a:off x="4967271" y="-1107094"/>
              <a:ext cx="1047857" cy="4594302"/>
            </a:xfrm>
            <a:prstGeom prst="rect">
              <a:avLst/>
            </a:prstGeom>
          </p:spPr>
        </p:pic>
        <p:pic>
          <p:nvPicPr>
            <p:cNvPr id="17" name="Picture 16">
              <a:extLst>
                <a:ext uri="{FF2B5EF4-FFF2-40B4-BE49-F238E27FC236}">
                  <a16:creationId xmlns:a16="http://schemas.microsoft.com/office/drawing/2014/main" id="{858AD8A4-3551-444B-8E5C-4051EAE7C40E}"/>
                </a:ext>
              </a:extLst>
            </p:cNvPr>
            <p:cNvPicPr>
              <a:picLocks noChangeAspect="1"/>
            </p:cNvPicPr>
            <p:nvPr/>
          </p:nvPicPr>
          <p:blipFill>
            <a:blip r:embed="rId4"/>
            <a:stretch>
              <a:fillRect/>
            </a:stretch>
          </p:blipFill>
          <p:spPr>
            <a:xfrm>
              <a:off x="1942727" y="834862"/>
              <a:ext cx="1124784" cy="710390"/>
            </a:xfrm>
            <a:prstGeom prst="rect">
              <a:avLst/>
            </a:prstGeom>
          </p:spPr>
        </p:pic>
      </p:grpSp>
      <p:grpSp>
        <p:nvGrpSpPr>
          <p:cNvPr id="18" name="Group 17">
            <a:extLst>
              <a:ext uri="{FF2B5EF4-FFF2-40B4-BE49-F238E27FC236}">
                <a16:creationId xmlns:a16="http://schemas.microsoft.com/office/drawing/2014/main" id="{31DF6220-AC39-4C18-B278-BD2997F2E6BB}"/>
              </a:ext>
            </a:extLst>
          </p:cNvPr>
          <p:cNvGrpSpPr/>
          <p:nvPr/>
        </p:nvGrpSpPr>
        <p:grpSpPr>
          <a:xfrm>
            <a:off x="2237585" y="1860279"/>
            <a:ext cx="5878720" cy="1171756"/>
            <a:chOff x="1947655" y="2022594"/>
            <a:chExt cx="5878720" cy="1171756"/>
          </a:xfrm>
        </p:grpSpPr>
        <p:pic>
          <p:nvPicPr>
            <p:cNvPr id="19" name="Picture 18">
              <a:extLst>
                <a:ext uri="{FF2B5EF4-FFF2-40B4-BE49-F238E27FC236}">
                  <a16:creationId xmlns:a16="http://schemas.microsoft.com/office/drawing/2014/main" id="{1A34C6E3-26A4-4FF7-B6F4-0CE0866C8B10}"/>
                </a:ext>
              </a:extLst>
            </p:cNvPr>
            <p:cNvPicPr>
              <a:picLocks noChangeAspect="1"/>
            </p:cNvPicPr>
            <p:nvPr/>
          </p:nvPicPr>
          <p:blipFill rotWithShape="1">
            <a:blip r:embed="rId5"/>
            <a:srcRect l="6998" t="16719" r="21008" b="1851"/>
            <a:stretch/>
          </p:blipFill>
          <p:spPr>
            <a:xfrm rot="5400000">
              <a:off x="5011926" y="292309"/>
              <a:ext cx="996571" cy="4632327"/>
            </a:xfrm>
            <a:prstGeom prst="rect">
              <a:avLst/>
            </a:prstGeom>
          </p:spPr>
        </p:pic>
        <p:pic>
          <p:nvPicPr>
            <p:cNvPr id="20" name="Picture 19">
              <a:extLst>
                <a:ext uri="{FF2B5EF4-FFF2-40B4-BE49-F238E27FC236}">
                  <a16:creationId xmlns:a16="http://schemas.microsoft.com/office/drawing/2014/main" id="{84B209AC-94A4-4DAC-AB7C-E90AA8ACA93A}"/>
                </a:ext>
              </a:extLst>
            </p:cNvPr>
            <p:cNvPicPr>
              <a:picLocks noChangeAspect="1"/>
            </p:cNvPicPr>
            <p:nvPr/>
          </p:nvPicPr>
          <p:blipFill>
            <a:blip r:embed="rId6"/>
            <a:stretch>
              <a:fillRect/>
            </a:stretch>
          </p:blipFill>
          <p:spPr>
            <a:xfrm>
              <a:off x="1947655" y="2022594"/>
              <a:ext cx="1114928" cy="1171756"/>
            </a:xfrm>
            <a:prstGeom prst="rect">
              <a:avLst/>
            </a:prstGeom>
          </p:spPr>
        </p:pic>
      </p:grpSp>
      <p:grpSp>
        <p:nvGrpSpPr>
          <p:cNvPr id="21" name="Group 20">
            <a:extLst>
              <a:ext uri="{FF2B5EF4-FFF2-40B4-BE49-F238E27FC236}">
                <a16:creationId xmlns:a16="http://schemas.microsoft.com/office/drawing/2014/main" id="{4CAB02B2-804A-4D90-ACA3-715D1F91AFF3}"/>
              </a:ext>
            </a:extLst>
          </p:cNvPr>
          <p:cNvGrpSpPr/>
          <p:nvPr/>
        </p:nvGrpSpPr>
        <p:grpSpPr>
          <a:xfrm>
            <a:off x="3419609" y="3401358"/>
            <a:ext cx="5913643" cy="1345472"/>
            <a:chOff x="1947655" y="3616013"/>
            <a:chExt cx="5913643" cy="1345472"/>
          </a:xfrm>
        </p:grpSpPr>
        <p:pic>
          <p:nvPicPr>
            <p:cNvPr id="22" name="Picture 21">
              <a:extLst>
                <a:ext uri="{FF2B5EF4-FFF2-40B4-BE49-F238E27FC236}">
                  <a16:creationId xmlns:a16="http://schemas.microsoft.com/office/drawing/2014/main" id="{5907567E-40C1-414C-A1D4-A7DDDF414EC0}"/>
                </a:ext>
              </a:extLst>
            </p:cNvPr>
            <p:cNvPicPr>
              <a:picLocks noChangeAspect="1"/>
            </p:cNvPicPr>
            <p:nvPr/>
          </p:nvPicPr>
          <p:blipFill rotWithShape="1">
            <a:blip r:embed="rId7"/>
            <a:srcRect l="7551" t="15862" r="9322" b="2095"/>
            <a:stretch/>
          </p:blipFill>
          <p:spPr>
            <a:xfrm rot="5400000">
              <a:off x="5049835" y="1955124"/>
              <a:ext cx="955676" cy="4667250"/>
            </a:xfrm>
            <a:prstGeom prst="rect">
              <a:avLst/>
            </a:prstGeom>
          </p:spPr>
        </p:pic>
        <p:pic>
          <p:nvPicPr>
            <p:cNvPr id="23" name="Picture 22">
              <a:extLst>
                <a:ext uri="{FF2B5EF4-FFF2-40B4-BE49-F238E27FC236}">
                  <a16:creationId xmlns:a16="http://schemas.microsoft.com/office/drawing/2014/main" id="{37DB1DFC-FDE3-4C07-98C7-046581ED84B3}"/>
                </a:ext>
              </a:extLst>
            </p:cNvPr>
            <p:cNvPicPr>
              <a:picLocks noChangeAspect="1"/>
            </p:cNvPicPr>
            <p:nvPr/>
          </p:nvPicPr>
          <p:blipFill>
            <a:blip r:embed="rId8"/>
            <a:stretch>
              <a:fillRect/>
            </a:stretch>
          </p:blipFill>
          <p:spPr>
            <a:xfrm>
              <a:off x="1947655" y="3616013"/>
              <a:ext cx="1114928" cy="1345472"/>
            </a:xfrm>
            <a:prstGeom prst="rect">
              <a:avLst/>
            </a:prstGeom>
          </p:spPr>
        </p:pic>
      </p:grpSp>
      <p:grpSp>
        <p:nvGrpSpPr>
          <p:cNvPr id="24" name="Group 23">
            <a:extLst>
              <a:ext uri="{FF2B5EF4-FFF2-40B4-BE49-F238E27FC236}">
                <a16:creationId xmlns:a16="http://schemas.microsoft.com/office/drawing/2014/main" id="{6B3D4351-B127-4975-A358-297C16091582}"/>
              </a:ext>
            </a:extLst>
          </p:cNvPr>
          <p:cNvGrpSpPr/>
          <p:nvPr/>
        </p:nvGrpSpPr>
        <p:grpSpPr>
          <a:xfrm>
            <a:off x="4639675" y="5116154"/>
            <a:ext cx="5830852" cy="1330994"/>
            <a:chOff x="2063746" y="5205369"/>
            <a:chExt cx="5830852" cy="1330994"/>
          </a:xfrm>
        </p:grpSpPr>
        <p:pic>
          <p:nvPicPr>
            <p:cNvPr id="25" name="Picture 24">
              <a:extLst>
                <a:ext uri="{FF2B5EF4-FFF2-40B4-BE49-F238E27FC236}">
                  <a16:creationId xmlns:a16="http://schemas.microsoft.com/office/drawing/2014/main" id="{C70F66D7-6335-4768-B6AF-983D99F8EF83}"/>
                </a:ext>
              </a:extLst>
            </p:cNvPr>
            <p:cNvPicPr>
              <a:picLocks noChangeAspect="1"/>
            </p:cNvPicPr>
            <p:nvPr/>
          </p:nvPicPr>
          <p:blipFill rotWithShape="1">
            <a:blip r:embed="rId9"/>
            <a:srcRect l="5837" t="15862" r="8286" b="1313"/>
            <a:stretch/>
          </p:blipFill>
          <p:spPr>
            <a:xfrm rot="5400000">
              <a:off x="5069244" y="3515016"/>
              <a:ext cx="939007" cy="4711700"/>
            </a:xfrm>
            <a:prstGeom prst="rect">
              <a:avLst/>
            </a:prstGeom>
          </p:spPr>
        </p:pic>
        <p:pic>
          <p:nvPicPr>
            <p:cNvPr id="26" name="Picture 25">
              <a:extLst>
                <a:ext uri="{FF2B5EF4-FFF2-40B4-BE49-F238E27FC236}">
                  <a16:creationId xmlns:a16="http://schemas.microsoft.com/office/drawing/2014/main" id="{58106BCA-B41D-4BA1-AA3C-1B962D44A24C}"/>
                </a:ext>
              </a:extLst>
            </p:cNvPr>
            <p:cNvPicPr>
              <a:picLocks noChangeAspect="1"/>
            </p:cNvPicPr>
            <p:nvPr/>
          </p:nvPicPr>
          <p:blipFill>
            <a:blip r:embed="rId10"/>
            <a:stretch>
              <a:fillRect/>
            </a:stretch>
          </p:blipFill>
          <p:spPr>
            <a:xfrm>
              <a:off x="2063746" y="5205369"/>
              <a:ext cx="882747" cy="1330994"/>
            </a:xfrm>
            <a:prstGeom prst="rect">
              <a:avLst/>
            </a:prstGeom>
          </p:spPr>
        </p:pic>
      </p:grpSp>
    </p:spTree>
    <p:extLst>
      <p:ext uri="{BB962C8B-B14F-4D97-AF65-F5344CB8AC3E}">
        <p14:creationId xmlns:p14="http://schemas.microsoft.com/office/powerpoint/2010/main" val="102445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E5EF80-BB1F-2679-7171-72E82EBD5E17}"/>
              </a:ext>
            </a:extLst>
          </p:cNvPr>
          <p:cNvPicPr>
            <a:picLocks noChangeAspect="1"/>
          </p:cNvPicPr>
          <p:nvPr/>
        </p:nvPicPr>
        <p:blipFill>
          <a:blip r:embed="rId3"/>
          <a:stretch>
            <a:fillRect/>
          </a:stretch>
        </p:blipFill>
        <p:spPr>
          <a:xfrm>
            <a:off x="1263721" y="48756"/>
            <a:ext cx="9524144" cy="6561018"/>
          </a:xfrm>
          <a:prstGeom prst="rect">
            <a:avLst/>
          </a:prstGeom>
        </p:spPr>
      </p:pic>
      <p:sp>
        <p:nvSpPr>
          <p:cNvPr id="6" name="Rectangle 5">
            <a:extLst>
              <a:ext uri="{FF2B5EF4-FFF2-40B4-BE49-F238E27FC236}">
                <a16:creationId xmlns:a16="http://schemas.microsoft.com/office/drawing/2014/main" id="{99F1840C-8400-2503-66A0-2C5F58E88CB0}"/>
              </a:ext>
            </a:extLst>
          </p:cNvPr>
          <p:cNvSpPr/>
          <p:nvPr/>
        </p:nvSpPr>
        <p:spPr>
          <a:xfrm>
            <a:off x="2072000" y="48756"/>
            <a:ext cx="5869923" cy="5078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
        <p:nvSpPr>
          <p:cNvPr id="7" name="Text Box 2">
            <a:extLst>
              <a:ext uri="{FF2B5EF4-FFF2-40B4-BE49-F238E27FC236}">
                <a16:creationId xmlns:a16="http://schemas.microsoft.com/office/drawing/2014/main" id="{B53A79AD-0AEE-43E1-D2AD-4ED8243EAD99}"/>
              </a:ext>
            </a:extLst>
          </p:cNvPr>
          <p:cNvSpPr txBox="1">
            <a:spLocks noChangeArrowheads="1"/>
          </p:cNvSpPr>
          <p:nvPr/>
        </p:nvSpPr>
        <p:spPr bwMode="auto">
          <a:xfrm>
            <a:off x="3193306" y="1485798"/>
            <a:ext cx="4121893" cy="77014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600"/>
              </a:spcAft>
            </a:pPr>
            <a: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t>Recording vital signs:</a:t>
            </a:r>
            <a:b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br>
            <a: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t>scoring area</a:t>
            </a:r>
            <a:endParaRPr lang="en-NZ" sz="2000">
              <a:latin typeface="Arial" panose="020B0604020202020204" pitchFamily="34" charset="0"/>
              <a:ea typeface="Calibri" panose="020F0502020204030204" pitchFamily="34" charset="0"/>
              <a:cs typeface="Times New Roman" panose="02020603050405020304" pitchFamily="18" charset="0"/>
            </a:endParaRPr>
          </a:p>
        </p:txBody>
      </p:sp>
      <p:sp>
        <p:nvSpPr>
          <p:cNvPr id="8" name="Text Box 2">
            <a:extLst>
              <a:ext uri="{FF2B5EF4-FFF2-40B4-BE49-F238E27FC236}">
                <a16:creationId xmlns:a16="http://schemas.microsoft.com/office/drawing/2014/main" id="{CBB96E7A-D63E-E69A-0B52-81CDA17373FE}"/>
              </a:ext>
            </a:extLst>
          </p:cNvPr>
          <p:cNvSpPr txBox="1">
            <a:spLocks noChangeArrowheads="1"/>
          </p:cNvSpPr>
          <p:nvPr/>
        </p:nvSpPr>
        <p:spPr bwMode="auto">
          <a:xfrm>
            <a:off x="3815700" y="4243008"/>
            <a:ext cx="2855110" cy="4162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600"/>
              </a:spcAft>
            </a:pPr>
            <a:r>
              <a:rPr lang="en-NZ" sz="20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Total PEWS score</a:t>
            </a:r>
            <a:endParaRPr lang="en-NZ" sz="2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Arrow: Down 8">
            <a:extLst>
              <a:ext uri="{FF2B5EF4-FFF2-40B4-BE49-F238E27FC236}">
                <a16:creationId xmlns:a16="http://schemas.microsoft.com/office/drawing/2014/main" id="{29063A59-D619-93E7-C31D-672B7CEEC6CF}"/>
              </a:ext>
            </a:extLst>
          </p:cNvPr>
          <p:cNvSpPr/>
          <p:nvPr/>
        </p:nvSpPr>
        <p:spPr>
          <a:xfrm>
            <a:off x="6446496" y="4326870"/>
            <a:ext cx="448628" cy="60242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
        <p:nvSpPr>
          <p:cNvPr id="10" name="Rectangle 9">
            <a:extLst>
              <a:ext uri="{FF2B5EF4-FFF2-40B4-BE49-F238E27FC236}">
                <a16:creationId xmlns:a16="http://schemas.microsoft.com/office/drawing/2014/main" id="{350541A6-F6D6-C8F8-32D0-89542F7D2932}"/>
              </a:ext>
            </a:extLst>
          </p:cNvPr>
          <p:cNvSpPr/>
          <p:nvPr/>
        </p:nvSpPr>
        <p:spPr>
          <a:xfrm>
            <a:off x="2072000" y="5216440"/>
            <a:ext cx="5869923" cy="11993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
        <p:nvSpPr>
          <p:cNvPr id="11" name="Text Box 2">
            <a:extLst>
              <a:ext uri="{FF2B5EF4-FFF2-40B4-BE49-F238E27FC236}">
                <a16:creationId xmlns:a16="http://schemas.microsoft.com/office/drawing/2014/main" id="{6DE59993-82E2-EB9D-327C-D5916F48B3F8}"/>
              </a:ext>
            </a:extLst>
          </p:cNvPr>
          <p:cNvSpPr txBox="1">
            <a:spLocks noChangeArrowheads="1"/>
          </p:cNvSpPr>
          <p:nvPr/>
        </p:nvSpPr>
        <p:spPr bwMode="auto">
          <a:xfrm>
            <a:off x="2987824" y="5301209"/>
            <a:ext cx="4697246" cy="77014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600"/>
              </a:spcAft>
            </a:pPr>
            <a: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t>Recording vital signs:</a:t>
            </a:r>
            <a:b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br>
            <a: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t>non-scoring area</a:t>
            </a:r>
            <a:endParaRPr lang="en-NZ" sz="200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A6D16BCB-FC18-536E-0638-D444C9F8CDCC}"/>
              </a:ext>
            </a:extLst>
          </p:cNvPr>
          <p:cNvSpPr/>
          <p:nvPr/>
        </p:nvSpPr>
        <p:spPr>
          <a:xfrm>
            <a:off x="8013843" y="938905"/>
            <a:ext cx="2537716" cy="28830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
        <p:nvSpPr>
          <p:cNvPr id="15" name="Text Box 2">
            <a:extLst>
              <a:ext uri="{FF2B5EF4-FFF2-40B4-BE49-F238E27FC236}">
                <a16:creationId xmlns:a16="http://schemas.microsoft.com/office/drawing/2014/main" id="{014591D5-CE31-E251-0CA1-663C7375B4E5}"/>
              </a:ext>
            </a:extLst>
          </p:cNvPr>
          <p:cNvSpPr txBox="1">
            <a:spLocks noChangeArrowheads="1"/>
          </p:cNvSpPr>
          <p:nvPr/>
        </p:nvSpPr>
        <p:spPr bwMode="auto">
          <a:xfrm>
            <a:off x="8218719" y="1544532"/>
            <a:ext cx="2292350" cy="1124090"/>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600"/>
              </a:spcAft>
            </a:pPr>
            <a: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t>Mandatory</a:t>
            </a:r>
            <a:b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br>
            <a: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t>escalation</a:t>
            </a:r>
            <a:b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br>
            <a: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t>pathway</a:t>
            </a:r>
            <a:endParaRPr lang="en-NZ" sz="2000">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4D06DE3B-1B7F-CC2F-BB54-9675D6F7388F}"/>
              </a:ext>
            </a:extLst>
          </p:cNvPr>
          <p:cNvSpPr/>
          <p:nvPr/>
        </p:nvSpPr>
        <p:spPr>
          <a:xfrm>
            <a:off x="7941923" y="4326869"/>
            <a:ext cx="2630796" cy="18992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
        <p:nvSpPr>
          <p:cNvPr id="17" name="Text Box 2">
            <a:extLst>
              <a:ext uri="{FF2B5EF4-FFF2-40B4-BE49-F238E27FC236}">
                <a16:creationId xmlns:a16="http://schemas.microsoft.com/office/drawing/2014/main" id="{270590DD-64DB-4A5E-651A-46BF21CC6DB6}"/>
              </a:ext>
            </a:extLst>
          </p:cNvPr>
          <p:cNvSpPr txBox="1">
            <a:spLocks noChangeArrowheads="1"/>
          </p:cNvSpPr>
          <p:nvPr/>
        </p:nvSpPr>
        <p:spPr bwMode="auto">
          <a:xfrm>
            <a:off x="8218719" y="5131316"/>
            <a:ext cx="2292350" cy="77014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600"/>
              </a:spcAft>
            </a:pPr>
            <a: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t>Modifications</a:t>
            </a:r>
            <a:b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br>
            <a: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t>box</a:t>
            </a:r>
            <a:endParaRPr lang="en-NZ" sz="200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554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animBg="1"/>
      <p:bldP spid="11" grpId="0"/>
      <p:bldP spid="12" grpId="0" animBg="1"/>
      <p:bldP spid="15" grpId="0"/>
      <p:bldP spid="16"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E46C3-A39A-7E44-684B-4055C26EC2C7}"/>
              </a:ext>
            </a:extLst>
          </p:cNvPr>
          <p:cNvPicPr>
            <a:picLocks noChangeAspect="1"/>
          </p:cNvPicPr>
          <p:nvPr/>
        </p:nvPicPr>
        <p:blipFill>
          <a:blip r:embed="rId3"/>
          <a:stretch>
            <a:fillRect/>
          </a:stretch>
        </p:blipFill>
        <p:spPr>
          <a:xfrm>
            <a:off x="1208443" y="138112"/>
            <a:ext cx="9610725" cy="6581775"/>
          </a:xfrm>
          <a:prstGeom prst="rect">
            <a:avLst/>
          </a:prstGeom>
        </p:spPr>
      </p:pic>
      <p:sp>
        <p:nvSpPr>
          <p:cNvPr id="7" name="Rectangle 6">
            <a:extLst>
              <a:ext uri="{FF2B5EF4-FFF2-40B4-BE49-F238E27FC236}">
                <a16:creationId xmlns:a16="http://schemas.microsoft.com/office/drawing/2014/main" id="{D87AF82A-6AFA-5D73-969B-9A164C73BF4C}"/>
              </a:ext>
            </a:extLst>
          </p:cNvPr>
          <p:cNvSpPr/>
          <p:nvPr/>
        </p:nvSpPr>
        <p:spPr>
          <a:xfrm>
            <a:off x="1208442" y="138111"/>
            <a:ext cx="4812213" cy="64887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
        <p:nvSpPr>
          <p:cNvPr id="8" name="Rectangle 7">
            <a:extLst>
              <a:ext uri="{FF2B5EF4-FFF2-40B4-BE49-F238E27FC236}">
                <a16:creationId xmlns:a16="http://schemas.microsoft.com/office/drawing/2014/main" id="{1BF1F23D-DB9E-20BE-597A-C4C63EDBB6AD}"/>
              </a:ext>
            </a:extLst>
          </p:cNvPr>
          <p:cNvSpPr/>
          <p:nvPr/>
        </p:nvSpPr>
        <p:spPr>
          <a:xfrm>
            <a:off x="6096000" y="138112"/>
            <a:ext cx="4723168" cy="64887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
        <p:nvSpPr>
          <p:cNvPr id="9" name="Text Box 2">
            <a:extLst>
              <a:ext uri="{FF2B5EF4-FFF2-40B4-BE49-F238E27FC236}">
                <a16:creationId xmlns:a16="http://schemas.microsoft.com/office/drawing/2014/main" id="{49734701-8FAA-C8ED-6902-52AFB32D9AB0}"/>
              </a:ext>
            </a:extLst>
          </p:cNvPr>
          <p:cNvSpPr txBox="1">
            <a:spLocks noChangeArrowheads="1"/>
          </p:cNvSpPr>
          <p:nvPr/>
        </p:nvSpPr>
        <p:spPr bwMode="auto">
          <a:xfrm>
            <a:off x="8266340" y="4837893"/>
            <a:ext cx="2292350" cy="4162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600"/>
              </a:spcAft>
            </a:pPr>
            <a: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t>National tools</a:t>
            </a:r>
            <a:endParaRPr lang="en-NZ" sz="2000">
              <a:latin typeface="Arial" panose="020B0604020202020204" pitchFamily="34" charset="0"/>
              <a:ea typeface="Calibri" panose="020F0502020204030204" pitchFamily="34" charset="0"/>
              <a:cs typeface="Times New Roman" panose="02020603050405020304" pitchFamily="18" charset="0"/>
            </a:endParaRPr>
          </a:p>
        </p:txBody>
      </p:sp>
      <p:sp>
        <p:nvSpPr>
          <p:cNvPr id="10" name="Text Box 2">
            <a:extLst>
              <a:ext uri="{FF2B5EF4-FFF2-40B4-BE49-F238E27FC236}">
                <a16:creationId xmlns:a16="http://schemas.microsoft.com/office/drawing/2014/main" id="{F8BB92AB-6A1C-1C59-6944-1F8282937FF4}"/>
              </a:ext>
            </a:extLst>
          </p:cNvPr>
          <p:cNvSpPr txBox="1">
            <a:spLocks noChangeArrowheads="1"/>
          </p:cNvSpPr>
          <p:nvPr/>
        </p:nvSpPr>
        <p:spPr bwMode="auto">
          <a:xfrm>
            <a:off x="2468373" y="2236754"/>
            <a:ext cx="2292350" cy="77014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600"/>
              </a:spcAft>
            </a:pPr>
            <a: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t>Local tools</a:t>
            </a:r>
            <a:b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br>
            <a:r>
              <a:rPr lang="en-NZ" sz="2000" b="1">
                <a:solidFill>
                  <a:srgbClr val="FF0000"/>
                </a:solidFill>
                <a:latin typeface="Arial" panose="020B0604020202020204" pitchFamily="34" charset="0"/>
                <a:ea typeface="Calibri" panose="020F0502020204030204" pitchFamily="34" charset="0"/>
                <a:cs typeface="Times New Roman" panose="02020603050405020304" pitchFamily="18" charset="0"/>
              </a:rPr>
              <a:t>editable section</a:t>
            </a:r>
            <a:endParaRPr lang="en-NZ" sz="2000">
              <a:latin typeface="Arial" panose="020B060402020202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94FFBB99-17CC-583E-C2D4-903118071ED4}"/>
              </a:ext>
            </a:extLst>
          </p:cNvPr>
          <p:cNvSpPr/>
          <p:nvPr/>
        </p:nvSpPr>
        <p:spPr>
          <a:xfrm>
            <a:off x="9986481" y="5840779"/>
            <a:ext cx="672264" cy="7860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Tree>
    <p:extLst>
      <p:ext uri="{BB962C8B-B14F-4D97-AF65-F5344CB8AC3E}">
        <p14:creationId xmlns:p14="http://schemas.microsoft.com/office/powerpoint/2010/main" val="402004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7B3F19-A390-0F8D-0E91-78467F911BE3}"/>
              </a:ext>
            </a:extLst>
          </p:cNvPr>
          <p:cNvPicPr>
            <a:picLocks noChangeAspect="1"/>
          </p:cNvPicPr>
          <p:nvPr/>
        </p:nvPicPr>
        <p:blipFill>
          <a:blip r:embed="rId3"/>
          <a:stretch>
            <a:fillRect/>
          </a:stretch>
        </p:blipFill>
        <p:spPr>
          <a:xfrm>
            <a:off x="4436447" y="2849107"/>
            <a:ext cx="2622292" cy="1656184"/>
          </a:xfrm>
          <a:prstGeom prst="rect">
            <a:avLst/>
          </a:prstGeom>
        </p:spPr>
      </p:pic>
      <p:sp>
        <p:nvSpPr>
          <p:cNvPr id="6" name="Title 1">
            <a:extLst>
              <a:ext uri="{FF2B5EF4-FFF2-40B4-BE49-F238E27FC236}">
                <a16:creationId xmlns:a16="http://schemas.microsoft.com/office/drawing/2014/main" id="{858594AE-D70A-FCE3-ADC4-F1D778BC13C1}"/>
              </a:ext>
            </a:extLst>
          </p:cNvPr>
          <p:cNvSpPr>
            <a:spLocks noGrp="1"/>
          </p:cNvSpPr>
          <p:nvPr>
            <p:ph type="title"/>
          </p:nvPr>
        </p:nvSpPr>
        <p:spPr>
          <a:xfrm>
            <a:off x="893564" y="598330"/>
            <a:ext cx="6652517" cy="731838"/>
          </a:xfrm>
        </p:spPr>
        <p:txBody>
          <a:bodyPr>
            <a:normAutofit/>
          </a:bodyPr>
          <a:lstStyle/>
          <a:p>
            <a:r>
              <a:rPr lang="en-NZ" sz="4400"/>
              <a:t>The seven scoring vital signs</a:t>
            </a:r>
          </a:p>
        </p:txBody>
      </p:sp>
      <p:pic>
        <p:nvPicPr>
          <p:cNvPr id="7" name="Picture 6" descr="Icon&#10;&#10;Description automatically generated">
            <a:extLst>
              <a:ext uri="{FF2B5EF4-FFF2-40B4-BE49-F238E27FC236}">
                <a16:creationId xmlns:a16="http://schemas.microsoft.com/office/drawing/2014/main" id="{075B2402-FBA6-ECBF-E9BA-69A8FA0E18DB}"/>
              </a:ext>
            </a:extLst>
          </p:cNvPr>
          <p:cNvPicPr>
            <a:picLocks noChangeAspect="1"/>
          </p:cNvPicPr>
          <p:nvPr/>
        </p:nvPicPr>
        <p:blipFill>
          <a:blip r:embed="rId4"/>
          <a:stretch>
            <a:fillRect/>
          </a:stretch>
        </p:blipFill>
        <p:spPr>
          <a:xfrm>
            <a:off x="6703513" y="1711132"/>
            <a:ext cx="842568" cy="974882"/>
          </a:xfrm>
          <a:prstGeom prst="rect">
            <a:avLst/>
          </a:prstGeom>
          <a:ln w="12700">
            <a:noFill/>
          </a:ln>
        </p:spPr>
      </p:pic>
      <p:sp>
        <p:nvSpPr>
          <p:cNvPr id="8" name="TextBox 7">
            <a:extLst>
              <a:ext uri="{FF2B5EF4-FFF2-40B4-BE49-F238E27FC236}">
                <a16:creationId xmlns:a16="http://schemas.microsoft.com/office/drawing/2014/main" id="{3A6E3A6B-4157-DD37-DFDC-62A30A2A155E}"/>
              </a:ext>
            </a:extLst>
          </p:cNvPr>
          <p:cNvSpPr txBox="1"/>
          <p:nvPr/>
        </p:nvSpPr>
        <p:spPr>
          <a:xfrm>
            <a:off x="7713222" y="1844630"/>
            <a:ext cx="1792955" cy="707886"/>
          </a:xfrm>
          <a:prstGeom prst="rect">
            <a:avLst/>
          </a:prstGeom>
          <a:noFill/>
        </p:spPr>
        <p:txBody>
          <a:bodyPr wrap="square" rtlCol="0">
            <a:spAutoFit/>
          </a:bodyPr>
          <a:lstStyle/>
          <a:p>
            <a:r>
              <a:rPr lang="en-NZ" sz="2000"/>
              <a:t>Respiratory rate</a:t>
            </a:r>
          </a:p>
        </p:txBody>
      </p:sp>
      <p:pic>
        <p:nvPicPr>
          <p:cNvPr id="9" name="Picture 8" descr="Icon&#10;&#10;Description automatically generated">
            <a:extLst>
              <a:ext uri="{FF2B5EF4-FFF2-40B4-BE49-F238E27FC236}">
                <a16:creationId xmlns:a16="http://schemas.microsoft.com/office/drawing/2014/main" id="{1B60D778-E5C9-019D-40D7-4EF0CB8586F3}"/>
              </a:ext>
            </a:extLst>
          </p:cNvPr>
          <p:cNvPicPr>
            <a:picLocks noChangeAspect="1"/>
          </p:cNvPicPr>
          <p:nvPr/>
        </p:nvPicPr>
        <p:blipFill>
          <a:blip r:embed="rId5"/>
          <a:stretch>
            <a:fillRect/>
          </a:stretch>
        </p:blipFill>
        <p:spPr>
          <a:xfrm>
            <a:off x="7474089" y="4556432"/>
            <a:ext cx="939757" cy="1064249"/>
          </a:xfrm>
          <a:prstGeom prst="rect">
            <a:avLst/>
          </a:prstGeom>
        </p:spPr>
      </p:pic>
      <p:sp>
        <p:nvSpPr>
          <p:cNvPr id="10" name="TextBox 9">
            <a:extLst>
              <a:ext uri="{FF2B5EF4-FFF2-40B4-BE49-F238E27FC236}">
                <a16:creationId xmlns:a16="http://schemas.microsoft.com/office/drawing/2014/main" id="{B2F2D36C-43E3-DCBA-B23D-43A1B629F68B}"/>
              </a:ext>
            </a:extLst>
          </p:cNvPr>
          <p:cNvSpPr txBox="1"/>
          <p:nvPr/>
        </p:nvSpPr>
        <p:spPr>
          <a:xfrm>
            <a:off x="8413847" y="5008620"/>
            <a:ext cx="1792955" cy="400110"/>
          </a:xfrm>
          <a:prstGeom prst="rect">
            <a:avLst/>
          </a:prstGeom>
          <a:noFill/>
        </p:spPr>
        <p:txBody>
          <a:bodyPr wrap="square" rtlCol="0">
            <a:spAutoFit/>
          </a:bodyPr>
          <a:lstStyle/>
          <a:p>
            <a:r>
              <a:rPr lang="en-NZ" sz="2000"/>
              <a:t>Oxygen</a:t>
            </a:r>
          </a:p>
        </p:txBody>
      </p:sp>
      <p:pic>
        <p:nvPicPr>
          <p:cNvPr id="11" name="Picture 10" descr="Logo, icon&#10;&#10;Description automatically generated">
            <a:extLst>
              <a:ext uri="{FF2B5EF4-FFF2-40B4-BE49-F238E27FC236}">
                <a16:creationId xmlns:a16="http://schemas.microsoft.com/office/drawing/2014/main" id="{503235D8-BA6E-9A7C-F16F-C2EE0486E468}"/>
              </a:ext>
            </a:extLst>
          </p:cNvPr>
          <p:cNvPicPr>
            <a:picLocks noChangeAspect="1"/>
          </p:cNvPicPr>
          <p:nvPr/>
        </p:nvPicPr>
        <p:blipFill>
          <a:blip r:embed="rId6"/>
          <a:stretch>
            <a:fillRect/>
          </a:stretch>
        </p:blipFill>
        <p:spPr>
          <a:xfrm>
            <a:off x="8139820" y="3020840"/>
            <a:ext cx="939757" cy="816319"/>
          </a:xfrm>
          <a:prstGeom prst="rect">
            <a:avLst/>
          </a:prstGeom>
        </p:spPr>
      </p:pic>
      <p:sp>
        <p:nvSpPr>
          <p:cNvPr id="12" name="TextBox 11">
            <a:extLst>
              <a:ext uri="{FF2B5EF4-FFF2-40B4-BE49-F238E27FC236}">
                <a16:creationId xmlns:a16="http://schemas.microsoft.com/office/drawing/2014/main" id="{59EB66E2-3B72-37B2-AAF7-0D42E3D77C7F}"/>
              </a:ext>
            </a:extLst>
          </p:cNvPr>
          <p:cNvSpPr txBox="1"/>
          <p:nvPr/>
        </p:nvSpPr>
        <p:spPr>
          <a:xfrm>
            <a:off x="9310324" y="3192436"/>
            <a:ext cx="1792955" cy="707886"/>
          </a:xfrm>
          <a:prstGeom prst="rect">
            <a:avLst/>
          </a:prstGeom>
          <a:noFill/>
        </p:spPr>
        <p:txBody>
          <a:bodyPr wrap="square" rtlCol="0">
            <a:spAutoFit/>
          </a:bodyPr>
          <a:lstStyle/>
          <a:p>
            <a:r>
              <a:rPr lang="en-NZ" sz="2000"/>
              <a:t>Respiratory distress</a:t>
            </a:r>
          </a:p>
        </p:txBody>
      </p:sp>
      <p:sp>
        <p:nvSpPr>
          <p:cNvPr id="13" name="TextBox 12">
            <a:extLst>
              <a:ext uri="{FF2B5EF4-FFF2-40B4-BE49-F238E27FC236}">
                <a16:creationId xmlns:a16="http://schemas.microsoft.com/office/drawing/2014/main" id="{8A9B7589-57E2-10C5-C82F-B27FA7B02F4B}"/>
              </a:ext>
            </a:extLst>
          </p:cNvPr>
          <p:cNvSpPr txBox="1"/>
          <p:nvPr/>
        </p:nvSpPr>
        <p:spPr>
          <a:xfrm>
            <a:off x="4565676" y="4888502"/>
            <a:ext cx="875487" cy="1323439"/>
          </a:xfrm>
          <a:prstGeom prst="rect">
            <a:avLst/>
          </a:prstGeom>
          <a:noFill/>
        </p:spPr>
        <p:txBody>
          <a:bodyPr wrap="square" lIns="91440" tIns="45720" rIns="91440" bIns="45720" rtlCol="0" anchor="t">
            <a:spAutoFit/>
          </a:bodyPr>
          <a:lstStyle/>
          <a:p>
            <a:r>
              <a:rPr lang="en-NZ" sz="8000" dirty="0">
                <a:solidFill>
                  <a:schemeClr val="accent1">
                    <a:lumMod val="75000"/>
                  </a:schemeClr>
                </a:solidFill>
                <a:latin typeface="Univers Condensed Light"/>
              </a:rPr>
              <a:t>%</a:t>
            </a:r>
          </a:p>
        </p:txBody>
      </p:sp>
      <p:sp>
        <p:nvSpPr>
          <p:cNvPr id="14" name="TextBox 13">
            <a:extLst>
              <a:ext uri="{FF2B5EF4-FFF2-40B4-BE49-F238E27FC236}">
                <a16:creationId xmlns:a16="http://schemas.microsoft.com/office/drawing/2014/main" id="{7CBADDBF-3F4D-336F-E46C-850D519D8614}"/>
              </a:ext>
            </a:extLst>
          </p:cNvPr>
          <p:cNvSpPr txBox="1"/>
          <p:nvPr/>
        </p:nvSpPr>
        <p:spPr>
          <a:xfrm>
            <a:off x="5444588" y="5557162"/>
            <a:ext cx="1792955" cy="707886"/>
          </a:xfrm>
          <a:prstGeom prst="rect">
            <a:avLst/>
          </a:prstGeom>
          <a:noFill/>
        </p:spPr>
        <p:txBody>
          <a:bodyPr wrap="square" rtlCol="0">
            <a:spAutoFit/>
          </a:bodyPr>
          <a:lstStyle/>
          <a:p>
            <a:r>
              <a:rPr lang="en-NZ" sz="2000"/>
              <a:t>Oxygen saturation</a:t>
            </a:r>
          </a:p>
        </p:txBody>
      </p:sp>
      <p:pic>
        <p:nvPicPr>
          <p:cNvPr id="15" name="Picture 14" descr="Logo&#10;&#10;Description automatically generated">
            <a:extLst>
              <a:ext uri="{FF2B5EF4-FFF2-40B4-BE49-F238E27FC236}">
                <a16:creationId xmlns:a16="http://schemas.microsoft.com/office/drawing/2014/main" id="{12A3DEBD-56C6-5DBA-4B73-AB6B07CBBDCC}"/>
              </a:ext>
            </a:extLst>
          </p:cNvPr>
          <p:cNvPicPr>
            <a:picLocks noChangeAspect="1"/>
          </p:cNvPicPr>
          <p:nvPr/>
        </p:nvPicPr>
        <p:blipFill>
          <a:blip r:embed="rId7"/>
          <a:stretch>
            <a:fillRect/>
          </a:stretch>
        </p:blipFill>
        <p:spPr>
          <a:xfrm>
            <a:off x="3211357" y="4624424"/>
            <a:ext cx="939758" cy="808888"/>
          </a:xfrm>
          <a:prstGeom prst="rect">
            <a:avLst/>
          </a:prstGeom>
          <a:ln w="19050">
            <a:noFill/>
          </a:ln>
        </p:spPr>
      </p:pic>
      <p:sp>
        <p:nvSpPr>
          <p:cNvPr id="16" name="TextBox 15">
            <a:extLst>
              <a:ext uri="{FF2B5EF4-FFF2-40B4-BE49-F238E27FC236}">
                <a16:creationId xmlns:a16="http://schemas.microsoft.com/office/drawing/2014/main" id="{B5062375-FE64-3F3F-F4CE-8FD1CE84F598}"/>
              </a:ext>
            </a:extLst>
          </p:cNvPr>
          <p:cNvSpPr txBox="1"/>
          <p:nvPr/>
        </p:nvSpPr>
        <p:spPr>
          <a:xfrm>
            <a:off x="1601336" y="4888502"/>
            <a:ext cx="1792955" cy="400110"/>
          </a:xfrm>
          <a:prstGeom prst="rect">
            <a:avLst/>
          </a:prstGeom>
          <a:noFill/>
        </p:spPr>
        <p:txBody>
          <a:bodyPr wrap="square" rtlCol="0">
            <a:spAutoFit/>
          </a:bodyPr>
          <a:lstStyle/>
          <a:p>
            <a:r>
              <a:rPr lang="en-NZ" sz="2000"/>
              <a:t>Heart rate</a:t>
            </a:r>
          </a:p>
        </p:txBody>
      </p:sp>
      <p:pic>
        <p:nvPicPr>
          <p:cNvPr id="17" name="Graphic 16" descr="Fingerprint outline">
            <a:extLst>
              <a:ext uri="{FF2B5EF4-FFF2-40B4-BE49-F238E27FC236}">
                <a16:creationId xmlns:a16="http://schemas.microsoft.com/office/drawing/2014/main" id="{A4C67F58-A75B-6B86-B5C3-5B9C708E15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36817" y="3008815"/>
            <a:ext cx="914400" cy="914400"/>
          </a:xfrm>
          <a:prstGeom prst="rect">
            <a:avLst/>
          </a:prstGeom>
        </p:spPr>
      </p:pic>
      <p:sp>
        <p:nvSpPr>
          <p:cNvPr id="18" name="TextBox 17">
            <a:extLst>
              <a:ext uri="{FF2B5EF4-FFF2-40B4-BE49-F238E27FC236}">
                <a16:creationId xmlns:a16="http://schemas.microsoft.com/office/drawing/2014/main" id="{0E48892D-E237-502E-E6F4-9EE8CC1310C7}"/>
              </a:ext>
            </a:extLst>
          </p:cNvPr>
          <p:cNvSpPr txBox="1"/>
          <p:nvPr/>
        </p:nvSpPr>
        <p:spPr>
          <a:xfrm>
            <a:off x="990662" y="3215329"/>
            <a:ext cx="1792955" cy="707886"/>
          </a:xfrm>
          <a:prstGeom prst="rect">
            <a:avLst/>
          </a:prstGeom>
          <a:noFill/>
        </p:spPr>
        <p:txBody>
          <a:bodyPr wrap="square" rtlCol="0">
            <a:spAutoFit/>
          </a:bodyPr>
          <a:lstStyle/>
          <a:p>
            <a:r>
              <a:rPr lang="en-NZ" sz="2000"/>
              <a:t>Central capillary refill</a:t>
            </a:r>
          </a:p>
        </p:txBody>
      </p:sp>
      <p:pic>
        <p:nvPicPr>
          <p:cNvPr id="19" name="Picture 18" descr="Icon&#10;&#10;Description automatically generated">
            <a:extLst>
              <a:ext uri="{FF2B5EF4-FFF2-40B4-BE49-F238E27FC236}">
                <a16:creationId xmlns:a16="http://schemas.microsoft.com/office/drawing/2014/main" id="{54B27C7B-934C-F4E9-3185-9D3EE2150A62}"/>
              </a:ext>
            </a:extLst>
          </p:cNvPr>
          <p:cNvPicPr>
            <a:picLocks noChangeAspect="1"/>
          </p:cNvPicPr>
          <p:nvPr/>
        </p:nvPicPr>
        <p:blipFill>
          <a:blip r:embed="rId10"/>
          <a:stretch>
            <a:fillRect/>
          </a:stretch>
        </p:blipFill>
        <p:spPr>
          <a:xfrm>
            <a:off x="3591616" y="1611908"/>
            <a:ext cx="1118998" cy="915543"/>
          </a:xfrm>
          <a:prstGeom prst="rect">
            <a:avLst/>
          </a:prstGeom>
          <a:ln w="12700">
            <a:noFill/>
          </a:ln>
        </p:spPr>
      </p:pic>
      <p:sp>
        <p:nvSpPr>
          <p:cNvPr id="20" name="TextBox 19">
            <a:extLst>
              <a:ext uri="{FF2B5EF4-FFF2-40B4-BE49-F238E27FC236}">
                <a16:creationId xmlns:a16="http://schemas.microsoft.com/office/drawing/2014/main" id="{628080AF-8DC0-AED0-DE13-7243A7636AC5}"/>
              </a:ext>
            </a:extLst>
          </p:cNvPr>
          <p:cNvSpPr txBox="1"/>
          <p:nvPr/>
        </p:nvSpPr>
        <p:spPr>
          <a:xfrm>
            <a:off x="1957182" y="1694768"/>
            <a:ext cx="1792955" cy="707886"/>
          </a:xfrm>
          <a:prstGeom prst="rect">
            <a:avLst/>
          </a:prstGeom>
          <a:noFill/>
        </p:spPr>
        <p:txBody>
          <a:bodyPr wrap="square" rtlCol="0">
            <a:spAutoFit/>
          </a:bodyPr>
          <a:lstStyle/>
          <a:p>
            <a:r>
              <a:rPr lang="en-NZ" sz="2000"/>
              <a:t>Systolic blood pressure</a:t>
            </a:r>
          </a:p>
        </p:txBody>
      </p:sp>
    </p:spTree>
    <p:extLst>
      <p:ext uri="{BB962C8B-B14F-4D97-AF65-F5344CB8AC3E}">
        <p14:creationId xmlns:p14="http://schemas.microsoft.com/office/powerpoint/2010/main" val="1589193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E9825D-63AA-4C93-BFA9-6004EA9AF6A7}"/>
              </a:ext>
            </a:extLst>
          </p:cNvPr>
          <p:cNvSpPr>
            <a:spLocks noGrp="1"/>
          </p:cNvSpPr>
          <p:nvPr>
            <p:ph type="title"/>
          </p:nvPr>
        </p:nvSpPr>
        <p:spPr>
          <a:xfrm>
            <a:off x="603547" y="726198"/>
            <a:ext cx="4410241" cy="922177"/>
          </a:xfrm>
        </p:spPr>
        <p:txBody>
          <a:bodyPr>
            <a:normAutofit/>
          </a:bodyPr>
          <a:lstStyle/>
          <a:p>
            <a:r>
              <a:rPr lang="en-NZ" sz="3600"/>
              <a:t>Learning outcomes</a:t>
            </a:r>
          </a:p>
        </p:txBody>
      </p:sp>
      <p:sp>
        <p:nvSpPr>
          <p:cNvPr id="2" name="Content Placeholder 2">
            <a:extLst>
              <a:ext uri="{FF2B5EF4-FFF2-40B4-BE49-F238E27FC236}">
                <a16:creationId xmlns:a16="http://schemas.microsoft.com/office/drawing/2014/main" id="{6474510C-C17E-0872-BE75-6DC194B8068A}"/>
              </a:ext>
            </a:extLst>
          </p:cNvPr>
          <p:cNvSpPr>
            <a:spLocks noGrp="1"/>
          </p:cNvSpPr>
          <p:nvPr>
            <p:ph idx="1"/>
          </p:nvPr>
        </p:nvSpPr>
        <p:spPr>
          <a:xfrm>
            <a:off x="635269" y="1869756"/>
            <a:ext cx="9480884" cy="4811189"/>
          </a:xfrm>
        </p:spPr>
        <p:txBody>
          <a:bodyPr>
            <a:normAutofit/>
          </a:bodyPr>
          <a:lstStyle/>
          <a:p>
            <a:pPr marL="0" indent="0">
              <a:buNone/>
            </a:pPr>
            <a:r>
              <a:rPr lang="en-NZ" sz="2400"/>
              <a:t>By the end of the session staff will be able to:</a:t>
            </a:r>
          </a:p>
          <a:p>
            <a:r>
              <a:rPr lang="en-NZ" sz="2400"/>
              <a:t>describe the components of a paediatric early warning system</a:t>
            </a:r>
          </a:p>
          <a:p>
            <a:pPr>
              <a:buFont typeface="Arial" panose="020B0604020202020204" pitchFamily="34" charset="0"/>
              <a:buChar char="•"/>
            </a:pPr>
            <a:r>
              <a:rPr lang="en-NZ" sz="2400"/>
              <a:t>distinguish between the four paediatric vital sign charts (PVSC) and the individual components making up each chart</a:t>
            </a:r>
          </a:p>
          <a:p>
            <a:pPr>
              <a:buFont typeface="Arial" panose="020B0604020202020204" pitchFamily="34" charset="0"/>
              <a:buChar char="•"/>
            </a:pPr>
            <a:r>
              <a:rPr lang="en-NZ" sz="2400"/>
              <a:t>use the national tools on the back of the PVSC to assess vital signs</a:t>
            </a:r>
          </a:p>
          <a:p>
            <a:pPr>
              <a:buFont typeface="Arial" panose="020B0604020202020204" pitchFamily="34" charset="0"/>
              <a:buChar char="•"/>
            </a:pPr>
            <a:r>
              <a:rPr lang="en-NZ" sz="2400"/>
              <a:t>describe steps within the escalation pathway in relation to the deteriorating tamariki</a:t>
            </a:r>
          </a:p>
          <a:p>
            <a:pPr>
              <a:buFont typeface="Arial" panose="020B0604020202020204" pitchFamily="34" charset="0"/>
              <a:buChar char="•"/>
            </a:pPr>
            <a:r>
              <a:rPr lang="en-NZ" sz="2400"/>
              <a:t>modify vital sign parameters in the modifications section (medical staff)</a:t>
            </a:r>
          </a:p>
          <a:p>
            <a:pPr>
              <a:buFont typeface="Arial" panose="020B0604020202020204" pitchFamily="34" charset="0"/>
              <a:buChar char="•"/>
            </a:pPr>
            <a:r>
              <a:rPr lang="en-NZ" sz="2400"/>
              <a:t>apply changes made in the modifications section of the PVSC</a:t>
            </a:r>
          </a:p>
        </p:txBody>
      </p:sp>
      <p:pic>
        <p:nvPicPr>
          <p:cNvPr id="3" name="Picture 2" descr="Text&#10;&#10;Description automatically generated">
            <a:extLst>
              <a:ext uri="{FF2B5EF4-FFF2-40B4-BE49-F238E27FC236}">
                <a16:creationId xmlns:a16="http://schemas.microsoft.com/office/drawing/2014/main" id="{9014C0D3-7845-6C04-9A45-0C386861D5A6}"/>
              </a:ext>
            </a:extLst>
          </p:cNvPr>
          <p:cNvPicPr>
            <a:picLocks noChangeAspect="1"/>
          </p:cNvPicPr>
          <p:nvPr/>
        </p:nvPicPr>
        <p:blipFill>
          <a:blip r:embed="rId3"/>
          <a:stretch>
            <a:fillRect/>
          </a:stretch>
        </p:blipFill>
        <p:spPr>
          <a:xfrm>
            <a:off x="8783122" y="651043"/>
            <a:ext cx="2805331" cy="1596480"/>
          </a:xfrm>
          <a:prstGeom prst="rect">
            <a:avLst/>
          </a:prstGeom>
        </p:spPr>
      </p:pic>
    </p:spTree>
    <p:extLst>
      <p:ext uri="{BB962C8B-B14F-4D97-AF65-F5344CB8AC3E}">
        <p14:creationId xmlns:p14="http://schemas.microsoft.com/office/powerpoint/2010/main" val="1853605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B37CE6-9C6E-A01F-7BC6-EFA318277C92}"/>
              </a:ext>
            </a:extLst>
          </p:cNvPr>
          <p:cNvSpPr>
            <a:spLocks noGrp="1"/>
          </p:cNvSpPr>
          <p:nvPr>
            <p:ph type="title"/>
          </p:nvPr>
        </p:nvSpPr>
        <p:spPr>
          <a:xfrm>
            <a:off x="1071867" y="867108"/>
            <a:ext cx="5871681" cy="731838"/>
          </a:xfrm>
        </p:spPr>
        <p:txBody>
          <a:bodyPr>
            <a:normAutofit/>
          </a:bodyPr>
          <a:lstStyle/>
          <a:p>
            <a:r>
              <a:rPr lang="en-NZ" sz="4400"/>
              <a:t>Non-scoring vital signs</a:t>
            </a:r>
          </a:p>
        </p:txBody>
      </p:sp>
      <p:pic>
        <p:nvPicPr>
          <p:cNvPr id="6" name="Graphic 5" descr="Comment Important outline">
            <a:extLst>
              <a:ext uri="{FF2B5EF4-FFF2-40B4-BE49-F238E27FC236}">
                <a16:creationId xmlns:a16="http://schemas.microsoft.com/office/drawing/2014/main" id="{5E455755-B6C1-38DA-35F8-B4B90C73D1C5}"/>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465" y="2224135"/>
            <a:ext cx="2000806" cy="2000806"/>
          </a:xfrm>
          <a:prstGeom prst="rect">
            <a:avLst/>
          </a:prstGeom>
        </p:spPr>
      </p:pic>
      <p:sp>
        <p:nvSpPr>
          <p:cNvPr id="7" name="TextBox 6">
            <a:extLst>
              <a:ext uri="{FF2B5EF4-FFF2-40B4-BE49-F238E27FC236}">
                <a16:creationId xmlns:a16="http://schemas.microsoft.com/office/drawing/2014/main" id="{00B0AB8E-E475-DEBA-4A3C-7C69C5D7394D}"/>
              </a:ext>
            </a:extLst>
          </p:cNvPr>
          <p:cNvSpPr txBox="1"/>
          <p:nvPr/>
        </p:nvSpPr>
        <p:spPr>
          <a:xfrm>
            <a:off x="930390" y="4148502"/>
            <a:ext cx="1792955" cy="707886"/>
          </a:xfrm>
          <a:prstGeom prst="rect">
            <a:avLst/>
          </a:prstGeom>
          <a:noFill/>
        </p:spPr>
        <p:txBody>
          <a:bodyPr wrap="square" rtlCol="0">
            <a:spAutoFit/>
          </a:bodyPr>
          <a:lstStyle/>
          <a:p>
            <a:pPr algn="ctr"/>
            <a:r>
              <a:rPr lang="en-NZ" sz="2000"/>
              <a:t>Whānau concern</a:t>
            </a:r>
          </a:p>
        </p:txBody>
      </p:sp>
      <p:pic>
        <p:nvPicPr>
          <p:cNvPr id="8" name="Picture 7" descr="Logo, icon&#10;&#10;Description automatically generated">
            <a:extLst>
              <a:ext uri="{FF2B5EF4-FFF2-40B4-BE49-F238E27FC236}">
                <a16:creationId xmlns:a16="http://schemas.microsoft.com/office/drawing/2014/main" id="{01FC6371-CCC2-AECE-4DD8-EF81B8CDC69F}"/>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288"/>
                    </a14:imgEffect>
                    <a14:imgEffect>
                      <a14:saturation sat="168000"/>
                    </a14:imgEffect>
                  </a14:imgLayer>
                </a14:imgProps>
              </a:ext>
            </a:extLst>
          </a:blip>
          <a:stretch>
            <a:fillRect/>
          </a:stretch>
        </p:blipFill>
        <p:spPr>
          <a:xfrm>
            <a:off x="4195541" y="2644170"/>
            <a:ext cx="1592469" cy="971996"/>
          </a:xfrm>
          <a:prstGeom prst="rect">
            <a:avLst/>
          </a:prstGeom>
        </p:spPr>
      </p:pic>
      <p:sp>
        <p:nvSpPr>
          <p:cNvPr id="9" name="TextBox 8">
            <a:extLst>
              <a:ext uri="{FF2B5EF4-FFF2-40B4-BE49-F238E27FC236}">
                <a16:creationId xmlns:a16="http://schemas.microsoft.com/office/drawing/2014/main" id="{D54AE058-0CBF-88F4-2874-3980C85BA999}"/>
              </a:ext>
            </a:extLst>
          </p:cNvPr>
          <p:cNvSpPr txBox="1"/>
          <p:nvPr/>
        </p:nvSpPr>
        <p:spPr>
          <a:xfrm>
            <a:off x="4095297" y="4057298"/>
            <a:ext cx="1792955" cy="707886"/>
          </a:xfrm>
          <a:prstGeom prst="rect">
            <a:avLst/>
          </a:prstGeom>
          <a:noFill/>
        </p:spPr>
        <p:txBody>
          <a:bodyPr wrap="square" rtlCol="0">
            <a:spAutoFit/>
          </a:bodyPr>
          <a:lstStyle/>
          <a:p>
            <a:pPr algn="ctr"/>
            <a:r>
              <a:rPr lang="en-NZ" sz="2000"/>
              <a:t>Level of consciousness</a:t>
            </a:r>
          </a:p>
        </p:txBody>
      </p:sp>
      <p:pic>
        <p:nvPicPr>
          <p:cNvPr id="10" name="Picture 9" descr="Icon&#10;&#10;Description automatically generated">
            <a:extLst>
              <a:ext uri="{FF2B5EF4-FFF2-40B4-BE49-F238E27FC236}">
                <a16:creationId xmlns:a16="http://schemas.microsoft.com/office/drawing/2014/main" id="{7252732C-DF66-C408-4AE2-60AFFB296911}"/>
              </a:ext>
            </a:extLst>
          </p:cNvPr>
          <p:cNvPicPr>
            <a:picLocks noChangeAspect="1"/>
          </p:cNvPicPr>
          <p:nvPr/>
        </p:nvPicPr>
        <p:blipFill>
          <a:blip r:embed="rId7"/>
          <a:stretch>
            <a:fillRect/>
          </a:stretch>
        </p:blipFill>
        <p:spPr>
          <a:xfrm>
            <a:off x="7282984" y="2318957"/>
            <a:ext cx="615319" cy="1622422"/>
          </a:xfrm>
          <a:prstGeom prst="rect">
            <a:avLst/>
          </a:prstGeom>
          <a:ln>
            <a:noFill/>
          </a:ln>
        </p:spPr>
      </p:pic>
      <p:pic>
        <p:nvPicPr>
          <p:cNvPr id="11" name="Graphic 10" descr="Adhesive Bandage outline">
            <a:extLst>
              <a:ext uri="{FF2B5EF4-FFF2-40B4-BE49-F238E27FC236}">
                <a16:creationId xmlns:a16="http://schemas.microsoft.com/office/drawing/2014/main" id="{6500AA7C-86D3-D5E1-62F0-5F9C2214E7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7381313">
            <a:off x="9285980" y="2145386"/>
            <a:ext cx="1825416" cy="1825416"/>
          </a:xfrm>
          <a:prstGeom prst="rect">
            <a:avLst/>
          </a:prstGeom>
        </p:spPr>
      </p:pic>
      <p:sp>
        <p:nvSpPr>
          <p:cNvPr id="12" name="TextBox 11">
            <a:extLst>
              <a:ext uri="{FF2B5EF4-FFF2-40B4-BE49-F238E27FC236}">
                <a16:creationId xmlns:a16="http://schemas.microsoft.com/office/drawing/2014/main" id="{8BD664F3-3AB0-2F4C-170A-C730441A6E43}"/>
              </a:ext>
            </a:extLst>
          </p:cNvPr>
          <p:cNvSpPr txBox="1"/>
          <p:nvPr/>
        </p:nvSpPr>
        <p:spPr>
          <a:xfrm>
            <a:off x="6694165" y="4224941"/>
            <a:ext cx="1792955" cy="400110"/>
          </a:xfrm>
          <a:prstGeom prst="rect">
            <a:avLst/>
          </a:prstGeom>
          <a:noFill/>
        </p:spPr>
        <p:txBody>
          <a:bodyPr wrap="square" rtlCol="0">
            <a:spAutoFit/>
          </a:bodyPr>
          <a:lstStyle/>
          <a:p>
            <a:pPr algn="ctr"/>
            <a:r>
              <a:rPr lang="en-NZ" sz="2000"/>
              <a:t>Temperature</a:t>
            </a:r>
          </a:p>
        </p:txBody>
      </p:sp>
      <p:sp>
        <p:nvSpPr>
          <p:cNvPr id="13" name="TextBox 12">
            <a:extLst>
              <a:ext uri="{FF2B5EF4-FFF2-40B4-BE49-F238E27FC236}">
                <a16:creationId xmlns:a16="http://schemas.microsoft.com/office/drawing/2014/main" id="{AC108D62-B2B2-0F4E-7150-3A870D217DE6}"/>
              </a:ext>
            </a:extLst>
          </p:cNvPr>
          <p:cNvSpPr txBox="1"/>
          <p:nvPr/>
        </p:nvSpPr>
        <p:spPr>
          <a:xfrm>
            <a:off x="9572580" y="4211186"/>
            <a:ext cx="1792955" cy="400110"/>
          </a:xfrm>
          <a:prstGeom prst="rect">
            <a:avLst/>
          </a:prstGeom>
          <a:noFill/>
        </p:spPr>
        <p:txBody>
          <a:bodyPr wrap="square" rtlCol="0">
            <a:spAutoFit/>
          </a:bodyPr>
          <a:lstStyle/>
          <a:p>
            <a:pPr algn="ctr"/>
            <a:r>
              <a:rPr lang="en-NZ" sz="2000"/>
              <a:t>Pain</a:t>
            </a:r>
          </a:p>
        </p:txBody>
      </p:sp>
    </p:spTree>
    <p:extLst>
      <p:ext uri="{BB962C8B-B14F-4D97-AF65-F5344CB8AC3E}">
        <p14:creationId xmlns:p14="http://schemas.microsoft.com/office/powerpoint/2010/main" val="1686747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8625E9A-D4E0-1268-E500-FBD0392C5B97}"/>
              </a:ext>
            </a:extLst>
          </p:cNvPr>
          <p:cNvSpPr>
            <a:spLocks noGrp="1"/>
          </p:cNvSpPr>
          <p:nvPr>
            <p:ph type="title"/>
          </p:nvPr>
        </p:nvSpPr>
        <p:spPr>
          <a:xfrm>
            <a:off x="583344" y="536325"/>
            <a:ext cx="8229600" cy="731838"/>
          </a:xfrm>
        </p:spPr>
        <p:txBody>
          <a:bodyPr>
            <a:normAutofit/>
          </a:bodyPr>
          <a:lstStyle/>
          <a:p>
            <a:r>
              <a:rPr lang="en-NZ" sz="4000" b="1" i="0" u="none" strike="noStrike">
                <a:solidFill>
                  <a:srgbClr val="1F497D"/>
                </a:solidFill>
                <a:effectLst/>
                <a:latin typeface="Calibri Light" panose="020F0302020204030204" pitchFamily="34" charset="0"/>
                <a:cs typeface="Calibri Light" panose="020F0302020204030204" pitchFamily="34" charset="0"/>
              </a:rPr>
              <a:t>The PEWS: a calculated score</a:t>
            </a:r>
            <a:r>
              <a:rPr lang="en-NZ" sz="4000" b="0" i="0">
                <a:solidFill>
                  <a:srgbClr val="000000"/>
                </a:solidFill>
                <a:effectLst/>
                <a:latin typeface="Arial" panose="020B0604020202020204" pitchFamily="34" charset="0"/>
              </a:rPr>
              <a:t>​</a:t>
            </a:r>
            <a:endParaRPr lang="en-NZ" sz="4000"/>
          </a:p>
        </p:txBody>
      </p:sp>
      <p:pic>
        <p:nvPicPr>
          <p:cNvPr id="6" name="Picture 5">
            <a:extLst>
              <a:ext uri="{FF2B5EF4-FFF2-40B4-BE49-F238E27FC236}">
                <a16:creationId xmlns:a16="http://schemas.microsoft.com/office/drawing/2014/main" id="{FABACDB2-27FC-88EF-50D4-65BEB4D48BAE}"/>
              </a:ext>
            </a:extLst>
          </p:cNvPr>
          <p:cNvPicPr>
            <a:picLocks noChangeAspect="1"/>
          </p:cNvPicPr>
          <p:nvPr/>
        </p:nvPicPr>
        <p:blipFill>
          <a:blip r:embed="rId3"/>
          <a:stretch>
            <a:fillRect/>
          </a:stretch>
        </p:blipFill>
        <p:spPr>
          <a:xfrm>
            <a:off x="583344" y="1591498"/>
            <a:ext cx="11025312" cy="1343748"/>
          </a:xfrm>
          <a:prstGeom prst="rect">
            <a:avLst/>
          </a:prstGeom>
        </p:spPr>
      </p:pic>
      <p:sp>
        <p:nvSpPr>
          <p:cNvPr id="7" name="TextBox 6">
            <a:extLst>
              <a:ext uri="{FF2B5EF4-FFF2-40B4-BE49-F238E27FC236}">
                <a16:creationId xmlns:a16="http://schemas.microsoft.com/office/drawing/2014/main" id="{07447303-63CE-E0E6-A5A2-03A736AF8CEC}"/>
              </a:ext>
            </a:extLst>
          </p:cNvPr>
          <p:cNvSpPr txBox="1"/>
          <p:nvPr/>
        </p:nvSpPr>
        <p:spPr>
          <a:xfrm>
            <a:off x="583344" y="3429000"/>
            <a:ext cx="9017856" cy="2441694"/>
          </a:xfrm>
          <a:prstGeom prst="rect">
            <a:avLst/>
          </a:prstGeom>
          <a:noFill/>
        </p:spPr>
        <p:txBody>
          <a:bodyPr wrap="square">
            <a:spAutoFit/>
          </a:bodyPr>
          <a:lstStyle/>
          <a:p>
            <a:pPr marL="228600" indent="-228600" fontAlgn="base">
              <a:lnSpc>
                <a:spcPct val="90000"/>
              </a:lnSpc>
              <a:spcBef>
                <a:spcPts val="1000"/>
              </a:spcBef>
              <a:spcAft>
                <a:spcPts val="600"/>
              </a:spcAft>
              <a:buClr>
                <a:srgbClr val="7030A0"/>
              </a:buClr>
              <a:buFont typeface="Arial" panose="020B0604020202020204" pitchFamily="34" charset="0"/>
              <a:buChar char="•"/>
            </a:pPr>
            <a:r>
              <a:rPr lang="mi-NZ" sz="2800"/>
              <a:t>Each vital sign parameter has coloured zones associated with a score</a:t>
            </a:r>
            <a:r>
              <a:rPr lang="en-US" sz="2800"/>
              <a:t>​</a:t>
            </a:r>
          </a:p>
          <a:p>
            <a:pPr marL="228600" indent="-228600" fontAlgn="base">
              <a:lnSpc>
                <a:spcPct val="90000"/>
              </a:lnSpc>
              <a:spcBef>
                <a:spcPts val="1000"/>
              </a:spcBef>
              <a:spcAft>
                <a:spcPts val="600"/>
              </a:spcAft>
              <a:buClr>
                <a:srgbClr val="7030A0"/>
              </a:buClr>
              <a:buFont typeface="Arial" panose="020B0604020202020204" pitchFamily="34" charset="0"/>
              <a:buChar char="•"/>
            </a:pPr>
            <a:r>
              <a:rPr lang="en-US" sz="2800"/>
              <a:t>​</a:t>
            </a:r>
            <a:r>
              <a:rPr lang="mi-NZ" sz="2800"/>
              <a:t>The scores for each of the seven vital sign parameters are added together to give a total PEWS</a:t>
            </a:r>
            <a:r>
              <a:rPr lang="en-US" sz="2800"/>
              <a:t>​</a:t>
            </a:r>
          </a:p>
          <a:p>
            <a:pPr marL="228600" indent="-228600" fontAlgn="base">
              <a:lnSpc>
                <a:spcPct val="90000"/>
              </a:lnSpc>
              <a:spcBef>
                <a:spcPts val="1000"/>
              </a:spcBef>
              <a:spcAft>
                <a:spcPts val="600"/>
              </a:spcAft>
              <a:buClr>
                <a:srgbClr val="7030A0"/>
              </a:buClr>
              <a:buFont typeface="Arial" panose="020B0604020202020204" pitchFamily="34" charset="0"/>
              <a:buChar char="•"/>
            </a:pPr>
            <a:r>
              <a:rPr lang="en-US" sz="2800"/>
              <a:t>​</a:t>
            </a:r>
            <a:r>
              <a:rPr lang="mi-NZ" sz="2800"/>
              <a:t>The total PEWS is used to trigger action</a:t>
            </a:r>
            <a:endParaRPr lang="en-US" sz="2800"/>
          </a:p>
        </p:txBody>
      </p:sp>
    </p:spTree>
    <p:extLst>
      <p:ext uri="{BB962C8B-B14F-4D97-AF65-F5344CB8AC3E}">
        <p14:creationId xmlns:p14="http://schemas.microsoft.com/office/powerpoint/2010/main" val="626172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187345-B90F-9719-36F3-2D1C78D67DF4}"/>
              </a:ext>
            </a:extLst>
          </p:cNvPr>
          <p:cNvPicPr>
            <a:picLocks noChangeAspect="1"/>
          </p:cNvPicPr>
          <p:nvPr/>
        </p:nvPicPr>
        <p:blipFill>
          <a:blip r:embed="rId3">
            <a:alphaModFix/>
          </a:blip>
          <a:stretch>
            <a:fillRect/>
          </a:stretch>
        </p:blipFill>
        <p:spPr>
          <a:xfrm>
            <a:off x="1869290" y="4739215"/>
            <a:ext cx="1766794" cy="1115870"/>
          </a:xfrm>
          <a:prstGeom prst="rect">
            <a:avLst/>
          </a:prstGeom>
        </p:spPr>
      </p:pic>
      <p:pic>
        <p:nvPicPr>
          <p:cNvPr id="11" name="Picture 10" descr="Icon&#10;&#10;Description automatically generated">
            <a:extLst>
              <a:ext uri="{FF2B5EF4-FFF2-40B4-BE49-F238E27FC236}">
                <a16:creationId xmlns:a16="http://schemas.microsoft.com/office/drawing/2014/main" id="{4876E2E8-B011-D609-1DBA-88609D98B89A}"/>
              </a:ext>
            </a:extLst>
          </p:cNvPr>
          <p:cNvPicPr>
            <a:picLocks noChangeAspect="1"/>
          </p:cNvPicPr>
          <p:nvPr/>
        </p:nvPicPr>
        <p:blipFill>
          <a:blip r:embed="rId4"/>
          <a:stretch>
            <a:fillRect/>
          </a:stretch>
        </p:blipFill>
        <p:spPr>
          <a:xfrm>
            <a:off x="4322690" y="296699"/>
            <a:ext cx="638521" cy="738793"/>
          </a:xfrm>
          <a:prstGeom prst="rect">
            <a:avLst/>
          </a:prstGeom>
        </p:spPr>
      </p:pic>
      <p:sp>
        <p:nvSpPr>
          <p:cNvPr id="12" name="Title 1">
            <a:extLst>
              <a:ext uri="{FF2B5EF4-FFF2-40B4-BE49-F238E27FC236}">
                <a16:creationId xmlns:a16="http://schemas.microsoft.com/office/drawing/2014/main" id="{8418B196-B668-BE32-DDE6-8DFAB6822673}"/>
              </a:ext>
            </a:extLst>
          </p:cNvPr>
          <p:cNvSpPr>
            <a:spLocks noGrp="1"/>
          </p:cNvSpPr>
          <p:nvPr>
            <p:ph type="title"/>
          </p:nvPr>
        </p:nvSpPr>
        <p:spPr>
          <a:xfrm>
            <a:off x="712110" y="634894"/>
            <a:ext cx="3917835" cy="548879"/>
          </a:xfrm>
        </p:spPr>
        <p:txBody>
          <a:bodyPr>
            <a:noAutofit/>
          </a:bodyPr>
          <a:lstStyle/>
          <a:p>
            <a:r>
              <a:rPr lang="en-NZ" sz="4000"/>
              <a:t>Respiratory rate</a:t>
            </a:r>
          </a:p>
        </p:txBody>
      </p:sp>
      <p:pic>
        <p:nvPicPr>
          <p:cNvPr id="4" name="Picture 3">
            <a:extLst>
              <a:ext uri="{FF2B5EF4-FFF2-40B4-BE49-F238E27FC236}">
                <a16:creationId xmlns:a16="http://schemas.microsoft.com/office/drawing/2014/main" id="{6FED963E-2E76-4020-03AA-7991B5C7AD86}"/>
              </a:ext>
            </a:extLst>
          </p:cNvPr>
          <p:cNvPicPr>
            <a:picLocks noChangeAspect="1"/>
          </p:cNvPicPr>
          <p:nvPr/>
        </p:nvPicPr>
        <p:blipFill>
          <a:blip r:embed="rId5"/>
          <a:stretch>
            <a:fillRect/>
          </a:stretch>
        </p:blipFill>
        <p:spPr>
          <a:xfrm>
            <a:off x="4381151" y="1575100"/>
            <a:ext cx="6590336" cy="4417927"/>
          </a:xfrm>
          <a:prstGeom prst="rect">
            <a:avLst/>
          </a:prstGeom>
        </p:spPr>
      </p:pic>
    </p:spTree>
    <p:extLst>
      <p:ext uri="{BB962C8B-B14F-4D97-AF65-F5344CB8AC3E}">
        <p14:creationId xmlns:p14="http://schemas.microsoft.com/office/powerpoint/2010/main" val="1598073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96D8D8D-B412-45AB-8A5E-82F795C053BC}"/>
              </a:ext>
            </a:extLst>
          </p:cNvPr>
          <p:cNvSpPr>
            <a:spLocks noGrp="1"/>
          </p:cNvSpPr>
          <p:nvPr>
            <p:ph type="title"/>
          </p:nvPr>
        </p:nvSpPr>
        <p:spPr>
          <a:xfrm>
            <a:off x="585720" y="385463"/>
            <a:ext cx="8658340" cy="1325563"/>
          </a:xfrm>
        </p:spPr>
        <p:txBody>
          <a:bodyPr>
            <a:normAutofit/>
          </a:bodyPr>
          <a:lstStyle/>
          <a:p>
            <a:r>
              <a:rPr lang="en-NZ">
                <a:effectLst/>
                <a:ea typeface="Calibri" panose="020F0502020204030204" pitchFamily="34" charset="0"/>
                <a:cs typeface="Times New Roman" panose="02020603050405020304" pitchFamily="18" charset="0"/>
              </a:rPr>
              <a:t>Respiratory rate </a:t>
            </a:r>
            <a:br>
              <a:rPr lang="en-NZ">
                <a:effectLst/>
                <a:ea typeface="Calibri" panose="020F0502020204030204" pitchFamily="34" charset="0"/>
                <a:cs typeface="Times New Roman" panose="02020603050405020304" pitchFamily="18" charset="0"/>
              </a:rPr>
            </a:br>
            <a:r>
              <a:rPr lang="en-NZ">
                <a:ea typeface="Calibri" panose="020F0502020204030204" pitchFamily="34" charset="0"/>
                <a:cs typeface="Times New Roman" panose="02020603050405020304" pitchFamily="18" charset="0"/>
              </a:rPr>
              <a:t>(example taken from 12+ years PVSC)</a:t>
            </a:r>
            <a:endParaRPr lang="en-US"/>
          </a:p>
        </p:txBody>
      </p:sp>
      <p:pic>
        <p:nvPicPr>
          <p:cNvPr id="5" name="Picture 4" descr="Table&#10;&#10;Description automatically generated">
            <a:extLst>
              <a:ext uri="{FF2B5EF4-FFF2-40B4-BE49-F238E27FC236}">
                <a16:creationId xmlns:a16="http://schemas.microsoft.com/office/drawing/2014/main" id="{CF65A3EF-6C4E-46CC-83F3-1486DA9EE499}"/>
              </a:ext>
            </a:extLst>
          </p:cNvPr>
          <p:cNvPicPr>
            <a:picLocks noChangeAspect="1"/>
          </p:cNvPicPr>
          <p:nvPr/>
        </p:nvPicPr>
        <p:blipFill>
          <a:blip r:embed="rId3"/>
          <a:stretch>
            <a:fillRect/>
          </a:stretch>
        </p:blipFill>
        <p:spPr>
          <a:xfrm>
            <a:off x="585720" y="2034283"/>
            <a:ext cx="10798046" cy="3266409"/>
          </a:xfrm>
          <a:prstGeom prst="rect">
            <a:avLst/>
          </a:prstGeom>
          <a:noFill/>
        </p:spPr>
      </p:pic>
    </p:spTree>
    <p:extLst>
      <p:ext uri="{BB962C8B-B14F-4D97-AF65-F5344CB8AC3E}">
        <p14:creationId xmlns:p14="http://schemas.microsoft.com/office/powerpoint/2010/main" val="1875587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124E-1171-4548-A2AE-49855187EFF0}"/>
              </a:ext>
            </a:extLst>
          </p:cNvPr>
          <p:cNvSpPr>
            <a:spLocks noGrp="1"/>
          </p:cNvSpPr>
          <p:nvPr>
            <p:ph type="title"/>
          </p:nvPr>
        </p:nvSpPr>
        <p:spPr>
          <a:xfrm>
            <a:off x="502659" y="580229"/>
            <a:ext cx="4915328" cy="1023064"/>
          </a:xfrm>
        </p:spPr>
        <p:txBody>
          <a:bodyPr>
            <a:normAutofit/>
          </a:bodyPr>
          <a:lstStyle/>
          <a:p>
            <a:r>
              <a:rPr lang="en-NZ" sz="4400" dirty="0"/>
              <a:t>Respiratory distress</a:t>
            </a:r>
          </a:p>
        </p:txBody>
      </p:sp>
      <p:pic>
        <p:nvPicPr>
          <p:cNvPr id="5" name="Picture 4">
            <a:extLst>
              <a:ext uri="{FF2B5EF4-FFF2-40B4-BE49-F238E27FC236}">
                <a16:creationId xmlns:a16="http://schemas.microsoft.com/office/drawing/2014/main" id="{BB4F749E-24BC-4FBE-B6E3-5555609E0721}"/>
              </a:ext>
            </a:extLst>
          </p:cNvPr>
          <p:cNvPicPr>
            <a:picLocks noChangeAspect="1"/>
          </p:cNvPicPr>
          <p:nvPr/>
        </p:nvPicPr>
        <p:blipFill>
          <a:blip r:embed="rId3"/>
          <a:stretch>
            <a:fillRect/>
          </a:stretch>
        </p:blipFill>
        <p:spPr>
          <a:xfrm>
            <a:off x="643034" y="3063922"/>
            <a:ext cx="5692337" cy="1476450"/>
          </a:xfrm>
          <a:prstGeom prst="rect">
            <a:avLst/>
          </a:prstGeom>
        </p:spPr>
      </p:pic>
      <p:pic>
        <p:nvPicPr>
          <p:cNvPr id="7" name="Picture 6">
            <a:extLst>
              <a:ext uri="{FF2B5EF4-FFF2-40B4-BE49-F238E27FC236}">
                <a16:creationId xmlns:a16="http://schemas.microsoft.com/office/drawing/2014/main" id="{6FA08654-E689-49C8-9BB0-F9158AB29638}"/>
              </a:ext>
            </a:extLst>
          </p:cNvPr>
          <p:cNvPicPr>
            <a:picLocks noChangeAspect="1"/>
          </p:cNvPicPr>
          <p:nvPr/>
        </p:nvPicPr>
        <p:blipFill>
          <a:blip r:embed="rId4"/>
          <a:stretch>
            <a:fillRect/>
          </a:stretch>
        </p:blipFill>
        <p:spPr>
          <a:xfrm>
            <a:off x="6774014" y="290985"/>
            <a:ext cx="4702220" cy="6046950"/>
          </a:xfrm>
          <a:prstGeom prst="rect">
            <a:avLst/>
          </a:prstGeom>
        </p:spPr>
      </p:pic>
      <p:pic>
        <p:nvPicPr>
          <p:cNvPr id="6" name="Picture 5" descr="Logo, icon&#10;&#10;Description automatically generated">
            <a:extLst>
              <a:ext uri="{FF2B5EF4-FFF2-40B4-BE49-F238E27FC236}">
                <a16:creationId xmlns:a16="http://schemas.microsoft.com/office/drawing/2014/main" id="{CC194C9D-9069-4003-9283-6520673BCB81}"/>
              </a:ext>
            </a:extLst>
          </p:cNvPr>
          <p:cNvPicPr>
            <a:picLocks noChangeAspect="1"/>
          </p:cNvPicPr>
          <p:nvPr/>
        </p:nvPicPr>
        <p:blipFill>
          <a:blip r:embed="rId5"/>
          <a:stretch>
            <a:fillRect/>
          </a:stretch>
        </p:blipFill>
        <p:spPr>
          <a:xfrm>
            <a:off x="5156243" y="591195"/>
            <a:ext cx="939757" cy="816319"/>
          </a:xfrm>
          <a:prstGeom prst="rect">
            <a:avLst/>
          </a:prstGeom>
        </p:spPr>
      </p:pic>
    </p:spTree>
    <p:extLst>
      <p:ext uri="{BB962C8B-B14F-4D97-AF65-F5344CB8AC3E}">
        <p14:creationId xmlns:p14="http://schemas.microsoft.com/office/powerpoint/2010/main" val="3072372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A5994-F4E8-4FCD-9845-F5E1867B01DD}"/>
              </a:ext>
            </a:extLst>
          </p:cNvPr>
          <p:cNvSpPr>
            <a:spLocks noGrp="1"/>
          </p:cNvSpPr>
          <p:nvPr>
            <p:ph type="title"/>
          </p:nvPr>
        </p:nvSpPr>
        <p:spPr>
          <a:xfrm>
            <a:off x="714911" y="469323"/>
            <a:ext cx="2048838" cy="786562"/>
          </a:xfrm>
        </p:spPr>
        <p:txBody>
          <a:bodyPr>
            <a:normAutofit/>
          </a:bodyPr>
          <a:lstStyle/>
          <a:p>
            <a:r>
              <a:rPr lang="en-NZ" sz="4400"/>
              <a:t>Oxygen</a:t>
            </a:r>
          </a:p>
        </p:txBody>
      </p:sp>
      <p:pic>
        <p:nvPicPr>
          <p:cNvPr id="11" name="Picture 10">
            <a:extLst>
              <a:ext uri="{FF2B5EF4-FFF2-40B4-BE49-F238E27FC236}">
                <a16:creationId xmlns:a16="http://schemas.microsoft.com/office/drawing/2014/main" id="{0E829A47-2A08-4E20-AE66-AEFF69E9AF8D}"/>
              </a:ext>
            </a:extLst>
          </p:cNvPr>
          <p:cNvPicPr>
            <a:picLocks noChangeAspect="1"/>
          </p:cNvPicPr>
          <p:nvPr/>
        </p:nvPicPr>
        <p:blipFill>
          <a:blip r:embed="rId3"/>
          <a:stretch>
            <a:fillRect/>
          </a:stretch>
        </p:blipFill>
        <p:spPr>
          <a:xfrm>
            <a:off x="4013859" y="4060925"/>
            <a:ext cx="7335533" cy="2548558"/>
          </a:xfrm>
          <a:prstGeom prst="rect">
            <a:avLst/>
          </a:prstGeom>
        </p:spPr>
      </p:pic>
      <p:pic>
        <p:nvPicPr>
          <p:cNvPr id="12" name="Picture 11" descr="Icon&#10;&#10;Description automatically generated">
            <a:extLst>
              <a:ext uri="{FF2B5EF4-FFF2-40B4-BE49-F238E27FC236}">
                <a16:creationId xmlns:a16="http://schemas.microsoft.com/office/drawing/2014/main" id="{8B7D40A5-44E9-4656-A372-AC9C2F4B9EE7}"/>
              </a:ext>
            </a:extLst>
          </p:cNvPr>
          <p:cNvPicPr>
            <a:picLocks noChangeAspect="1"/>
          </p:cNvPicPr>
          <p:nvPr/>
        </p:nvPicPr>
        <p:blipFill>
          <a:blip r:embed="rId4"/>
          <a:stretch>
            <a:fillRect/>
          </a:stretch>
        </p:blipFill>
        <p:spPr>
          <a:xfrm>
            <a:off x="2875260" y="395182"/>
            <a:ext cx="834444" cy="944985"/>
          </a:xfrm>
          <a:prstGeom prst="rect">
            <a:avLst/>
          </a:prstGeom>
        </p:spPr>
      </p:pic>
      <p:pic>
        <p:nvPicPr>
          <p:cNvPr id="7" name="Picture 6">
            <a:extLst>
              <a:ext uri="{FF2B5EF4-FFF2-40B4-BE49-F238E27FC236}">
                <a16:creationId xmlns:a16="http://schemas.microsoft.com/office/drawing/2014/main" id="{85E27C22-4692-A35D-0212-8E6F60988B8B}"/>
              </a:ext>
            </a:extLst>
          </p:cNvPr>
          <p:cNvPicPr>
            <a:picLocks noChangeAspect="1"/>
          </p:cNvPicPr>
          <p:nvPr/>
        </p:nvPicPr>
        <p:blipFill>
          <a:blip r:embed="rId5"/>
          <a:stretch>
            <a:fillRect/>
          </a:stretch>
        </p:blipFill>
        <p:spPr>
          <a:xfrm>
            <a:off x="828006" y="1679491"/>
            <a:ext cx="7335533" cy="2328043"/>
          </a:xfrm>
          <a:prstGeom prst="rect">
            <a:avLst/>
          </a:prstGeom>
        </p:spPr>
      </p:pic>
    </p:spTree>
    <p:extLst>
      <p:ext uri="{BB962C8B-B14F-4D97-AF65-F5344CB8AC3E}">
        <p14:creationId xmlns:p14="http://schemas.microsoft.com/office/powerpoint/2010/main" val="914590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a:extLst>
              <a:ext uri="{FF2B5EF4-FFF2-40B4-BE49-F238E27FC236}">
                <a16:creationId xmlns:a16="http://schemas.microsoft.com/office/drawing/2014/main" id="{8CD5B034-3B0A-40E2-A61D-92CCF6702C14}"/>
              </a:ext>
            </a:extLst>
          </p:cNvPr>
          <p:cNvSpPr txBox="1">
            <a:spLocks noChangeArrowheads="1"/>
          </p:cNvSpPr>
          <p:nvPr/>
        </p:nvSpPr>
        <p:spPr bwMode="auto">
          <a:xfrm>
            <a:off x="7872076" y="862851"/>
            <a:ext cx="4115097" cy="77479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600"/>
              </a:spcAft>
            </a:pPr>
            <a:r>
              <a:rPr lang="en-NZ" sz="2000">
                <a:ea typeface="Calibri" panose="020F0502020204030204" pitchFamily="34" charset="0"/>
                <a:cs typeface="Times New Roman" panose="02020603050405020304" pitchFamily="18" charset="0"/>
              </a:rPr>
              <a:t>A </a:t>
            </a:r>
            <a:r>
              <a:rPr lang="en-NZ" sz="2000" err="1">
                <a:ea typeface="Calibri" panose="020F0502020204030204" pitchFamily="34" charset="0"/>
                <a:cs typeface="Times New Roman" panose="02020603050405020304" pitchFamily="18" charset="0"/>
              </a:rPr>
              <a:t>tamariki</a:t>
            </a:r>
            <a:r>
              <a:rPr lang="en-NZ" sz="2000">
                <a:ea typeface="Calibri" panose="020F0502020204030204" pitchFamily="34" charset="0"/>
                <a:cs typeface="Times New Roman" panose="02020603050405020304" pitchFamily="18" charset="0"/>
              </a:rPr>
              <a:t> on no respiratory support.</a:t>
            </a:r>
          </a:p>
          <a:p>
            <a:pPr>
              <a:lnSpc>
                <a:spcPct val="115000"/>
              </a:lnSpc>
              <a:spcAft>
                <a:spcPts val="600"/>
              </a:spcAft>
            </a:pPr>
            <a:r>
              <a:rPr lang="en-NZ" sz="2000">
                <a:ea typeface="Calibri" panose="020F0502020204030204" pitchFamily="34" charset="0"/>
                <a:cs typeface="Times New Roman" panose="02020603050405020304" pitchFamily="18" charset="0"/>
              </a:rPr>
              <a:t>This parameter scores 0</a:t>
            </a:r>
            <a:r>
              <a:rPr lang="en-NZ" sz="2000">
                <a:latin typeface="Arial" panose="020B0604020202020204" pitchFamily="34" charset="0"/>
                <a:ea typeface="Calibri" panose="020F0502020204030204" pitchFamily="34" charset="0"/>
                <a:cs typeface="Times New Roman" panose="02020603050405020304" pitchFamily="18" charset="0"/>
              </a:rPr>
              <a:t>.</a:t>
            </a:r>
          </a:p>
        </p:txBody>
      </p:sp>
      <p:sp>
        <p:nvSpPr>
          <p:cNvPr id="10" name="Text Box 2">
            <a:extLst>
              <a:ext uri="{FF2B5EF4-FFF2-40B4-BE49-F238E27FC236}">
                <a16:creationId xmlns:a16="http://schemas.microsoft.com/office/drawing/2014/main" id="{9FD18826-33FC-4A68-9D67-4E2C39332D57}"/>
              </a:ext>
            </a:extLst>
          </p:cNvPr>
          <p:cNvSpPr txBox="1">
            <a:spLocks noChangeArrowheads="1"/>
          </p:cNvSpPr>
          <p:nvPr/>
        </p:nvSpPr>
        <p:spPr bwMode="auto">
          <a:xfrm>
            <a:off x="8128867" y="3775984"/>
            <a:ext cx="3349376" cy="216779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600"/>
              </a:spcAft>
            </a:pPr>
            <a:r>
              <a:rPr lang="en-NZ" sz="2000">
                <a:ea typeface="Calibri" panose="020F0502020204030204" pitchFamily="34" charset="0"/>
                <a:cs typeface="Times New Roman" panose="02020603050405020304" pitchFamily="18" charset="0"/>
              </a:rPr>
              <a:t>A 7 kg </a:t>
            </a:r>
            <a:r>
              <a:rPr lang="en-NZ" sz="2000" err="1">
                <a:ea typeface="Calibri" panose="020F0502020204030204" pitchFamily="34" charset="0"/>
                <a:cs typeface="Times New Roman" panose="02020603050405020304" pitchFamily="18" charset="0"/>
              </a:rPr>
              <a:t>tamariki</a:t>
            </a:r>
            <a:r>
              <a:rPr lang="en-NZ" sz="2000">
                <a:ea typeface="Calibri" panose="020F0502020204030204" pitchFamily="34" charset="0"/>
                <a:cs typeface="Times New Roman" panose="02020603050405020304" pitchFamily="18" charset="0"/>
              </a:rPr>
              <a:t> on high flow therapy with an Fi0</a:t>
            </a:r>
            <a:r>
              <a:rPr lang="en-NZ" sz="2000" baseline="-25000">
                <a:ea typeface="Calibri" panose="020F0502020204030204" pitchFamily="34" charset="0"/>
                <a:cs typeface="Times New Roman" panose="02020603050405020304" pitchFamily="18" charset="0"/>
              </a:rPr>
              <a:t>2</a:t>
            </a:r>
            <a:r>
              <a:rPr lang="en-NZ" sz="2000">
                <a:ea typeface="Calibri" panose="020F0502020204030204" pitchFamily="34" charset="0"/>
                <a:cs typeface="Times New Roman" panose="02020603050405020304" pitchFamily="18" charset="0"/>
              </a:rPr>
              <a:t> requirement of 28%.</a:t>
            </a:r>
          </a:p>
          <a:p>
            <a:pPr>
              <a:lnSpc>
                <a:spcPct val="115000"/>
              </a:lnSpc>
              <a:spcAft>
                <a:spcPts val="600"/>
              </a:spcAft>
            </a:pPr>
            <a:r>
              <a:rPr lang="en-NZ" sz="2000">
                <a:ea typeface="Calibri" panose="020F0502020204030204" pitchFamily="34" charset="0"/>
                <a:cs typeface="Times New Roman" panose="02020603050405020304" pitchFamily="18" charset="0"/>
              </a:rPr>
              <a:t>This parameter scores 2.</a:t>
            </a:r>
          </a:p>
        </p:txBody>
      </p:sp>
      <p:pic>
        <p:nvPicPr>
          <p:cNvPr id="5" name="Picture 4">
            <a:extLst>
              <a:ext uri="{FF2B5EF4-FFF2-40B4-BE49-F238E27FC236}">
                <a16:creationId xmlns:a16="http://schemas.microsoft.com/office/drawing/2014/main" id="{FF056FE4-6F01-79F1-CA39-F09907D61C8D}"/>
              </a:ext>
            </a:extLst>
          </p:cNvPr>
          <p:cNvPicPr>
            <a:picLocks noChangeAspect="1"/>
          </p:cNvPicPr>
          <p:nvPr/>
        </p:nvPicPr>
        <p:blipFill>
          <a:blip r:embed="rId3"/>
          <a:stretch>
            <a:fillRect/>
          </a:stretch>
        </p:blipFill>
        <p:spPr>
          <a:xfrm>
            <a:off x="713757" y="862851"/>
            <a:ext cx="6877111" cy="2210679"/>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C9ED6E3E-81BD-A7EC-EAE9-873FB0C5AF8D}"/>
              </a:ext>
            </a:extLst>
          </p:cNvPr>
          <p:cNvPicPr>
            <a:picLocks noChangeAspect="1"/>
          </p:cNvPicPr>
          <p:nvPr/>
        </p:nvPicPr>
        <p:blipFill>
          <a:blip r:embed="rId4"/>
          <a:stretch>
            <a:fillRect/>
          </a:stretch>
        </p:blipFill>
        <p:spPr>
          <a:xfrm>
            <a:off x="713757" y="3775984"/>
            <a:ext cx="6993540" cy="2219165"/>
          </a:xfrm>
          <a:prstGeom prst="rect">
            <a:avLst/>
          </a:prstGeom>
        </p:spPr>
      </p:pic>
    </p:spTree>
    <p:extLst>
      <p:ext uri="{BB962C8B-B14F-4D97-AF65-F5344CB8AC3E}">
        <p14:creationId xmlns:p14="http://schemas.microsoft.com/office/powerpoint/2010/main" val="585673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81BBAE-0D6F-7820-F53B-00A5CD51F22E}"/>
              </a:ext>
            </a:extLst>
          </p:cNvPr>
          <p:cNvPicPr>
            <a:picLocks noChangeAspect="1"/>
          </p:cNvPicPr>
          <p:nvPr/>
        </p:nvPicPr>
        <p:blipFill>
          <a:blip r:embed="rId3"/>
          <a:stretch>
            <a:fillRect/>
          </a:stretch>
        </p:blipFill>
        <p:spPr>
          <a:xfrm>
            <a:off x="668500" y="888013"/>
            <a:ext cx="6372352" cy="2032000"/>
          </a:xfrm>
          <a:prstGeom prst="rect">
            <a:avLst/>
          </a:prstGeom>
        </p:spPr>
      </p:pic>
      <p:sp>
        <p:nvSpPr>
          <p:cNvPr id="6" name="Text Box 2">
            <a:extLst>
              <a:ext uri="{FF2B5EF4-FFF2-40B4-BE49-F238E27FC236}">
                <a16:creationId xmlns:a16="http://schemas.microsoft.com/office/drawing/2014/main" id="{E53FA046-C811-03A3-1870-2F7DE665D82B}"/>
              </a:ext>
            </a:extLst>
          </p:cNvPr>
          <p:cNvSpPr txBox="1">
            <a:spLocks noChangeArrowheads="1"/>
          </p:cNvSpPr>
          <p:nvPr/>
        </p:nvSpPr>
        <p:spPr bwMode="auto">
          <a:xfrm>
            <a:off x="7312584" y="765961"/>
            <a:ext cx="4476997" cy="215405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600"/>
              </a:spcAft>
            </a:pPr>
            <a:r>
              <a:rPr lang="en-NZ" sz="2000">
                <a:effectLst/>
                <a:ea typeface="Calibri" panose="020F0502020204030204" pitchFamily="34" charset="0"/>
                <a:cs typeface="Times New Roman" panose="02020603050405020304" pitchFamily="18" charset="0"/>
              </a:rPr>
              <a:t>A 7 kg </a:t>
            </a:r>
            <a:r>
              <a:rPr lang="en-NZ" sz="2000" err="1">
                <a:effectLst/>
                <a:ea typeface="Calibri" panose="020F0502020204030204" pitchFamily="34" charset="0"/>
                <a:cs typeface="Times New Roman" panose="02020603050405020304" pitchFamily="18" charset="0"/>
              </a:rPr>
              <a:t>tamariki</a:t>
            </a:r>
            <a:r>
              <a:rPr lang="en-NZ" sz="2000">
                <a:effectLst/>
                <a:ea typeface="Calibri" panose="020F0502020204030204" pitchFamily="34" charset="0"/>
                <a:cs typeface="Times New Roman" panose="02020603050405020304" pitchFamily="18" charset="0"/>
              </a:rPr>
              <a:t> on high flow therapy with an Fi0</a:t>
            </a:r>
            <a:r>
              <a:rPr lang="en-NZ" sz="2000" baseline="-25000">
                <a:effectLst/>
                <a:ea typeface="Calibri" panose="020F0502020204030204" pitchFamily="34" charset="0"/>
                <a:cs typeface="Times New Roman" panose="02020603050405020304" pitchFamily="18" charset="0"/>
              </a:rPr>
              <a:t>2</a:t>
            </a:r>
            <a:r>
              <a:rPr lang="en-NZ" sz="2000">
                <a:effectLst/>
                <a:ea typeface="Calibri" panose="020F0502020204030204" pitchFamily="34" charset="0"/>
                <a:cs typeface="Times New Roman" panose="02020603050405020304" pitchFamily="18" charset="0"/>
              </a:rPr>
              <a:t> requirement of 21%.</a:t>
            </a:r>
          </a:p>
          <a:p>
            <a:pPr>
              <a:lnSpc>
                <a:spcPct val="115000"/>
              </a:lnSpc>
              <a:spcAft>
                <a:spcPts val="600"/>
              </a:spcAft>
            </a:pPr>
            <a:r>
              <a:rPr lang="en-NZ" sz="2000">
                <a:effectLst/>
                <a:ea typeface="Calibri" panose="020F0502020204030204" pitchFamily="34" charset="0"/>
                <a:cs typeface="Times New Roman" panose="02020603050405020304" pitchFamily="18" charset="0"/>
              </a:rPr>
              <a:t>This parameter scores 2.</a:t>
            </a:r>
          </a:p>
          <a:p>
            <a:pPr>
              <a:lnSpc>
                <a:spcPct val="115000"/>
              </a:lnSpc>
              <a:spcAft>
                <a:spcPts val="600"/>
              </a:spcAft>
            </a:pPr>
            <a:r>
              <a:rPr lang="en-NZ" sz="2000">
                <a:solidFill>
                  <a:srgbClr val="FF0000"/>
                </a:solidFill>
                <a:effectLst/>
                <a:ea typeface="Calibri" panose="020F0502020204030204" pitchFamily="34" charset="0"/>
                <a:cs typeface="Times New Roman" panose="02020603050405020304" pitchFamily="18" charset="0"/>
              </a:rPr>
              <a:t>Please note that 21% in this context is not referring to room air.  The </a:t>
            </a:r>
            <a:r>
              <a:rPr lang="en-NZ" sz="2000" err="1">
                <a:solidFill>
                  <a:srgbClr val="FF0000"/>
                </a:solidFill>
                <a:effectLst/>
                <a:ea typeface="Calibri" panose="020F0502020204030204" pitchFamily="34" charset="0"/>
                <a:cs typeface="Times New Roman" panose="02020603050405020304" pitchFamily="18" charset="0"/>
              </a:rPr>
              <a:t>tamariki</a:t>
            </a:r>
            <a:r>
              <a:rPr lang="en-NZ" sz="2000">
                <a:solidFill>
                  <a:srgbClr val="FF0000"/>
                </a:solidFill>
                <a:effectLst/>
                <a:ea typeface="Calibri" panose="020F0502020204030204" pitchFamily="34" charset="0"/>
                <a:cs typeface="Times New Roman" panose="02020603050405020304" pitchFamily="18" charset="0"/>
              </a:rPr>
              <a:t> is on high flow therapy and requires respiratory support.</a:t>
            </a:r>
            <a:endParaRPr lang="en-NZ" sz="2000">
              <a:effectLst/>
              <a:ea typeface="Calibri" panose="020F0502020204030204" pitchFamily="34" charset="0"/>
              <a:cs typeface="Times New Roman" panose="02020603050405020304" pitchFamily="18" charset="0"/>
            </a:endParaRPr>
          </a:p>
        </p:txBody>
      </p:sp>
      <p:pic>
        <p:nvPicPr>
          <p:cNvPr id="7" name="Picture 6" descr="Graphical user interface, text, application&#10;&#10;Description automatically generated">
            <a:extLst>
              <a:ext uri="{FF2B5EF4-FFF2-40B4-BE49-F238E27FC236}">
                <a16:creationId xmlns:a16="http://schemas.microsoft.com/office/drawing/2014/main" id="{819838CB-1C22-E827-43D1-9EFE017BC514}"/>
              </a:ext>
            </a:extLst>
          </p:cNvPr>
          <p:cNvPicPr>
            <a:picLocks noChangeAspect="1"/>
          </p:cNvPicPr>
          <p:nvPr/>
        </p:nvPicPr>
        <p:blipFill>
          <a:blip r:embed="rId4"/>
          <a:stretch>
            <a:fillRect/>
          </a:stretch>
        </p:blipFill>
        <p:spPr>
          <a:xfrm>
            <a:off x="713272" y="3937987"/>
            <a:ext cx="6327580" cy="2032000"/>
          </a:xfrm>
          <a:prstGeom prst="rect">
            <a:avLst/>
          </a:prstGeom>
        </p:spPr>
      </p:pic>
      <p:sp>
        <p:nvSpPr>
          <p:cNvPr id="8" name="Text Box 2">
            <a:extLst>
              <a:ext uri="{FF2B5EF4-FFF2-40B4-BE49-F238E27FC236}">
                <a16:creationId xmlns:a16="http://schemas.microsoft.com/office/drawing/2014/main" id="{AFBA4F37-9AD5-45DE-834F-669BF145C8DB}"/>
              </a:ext>
            </a:extLst>
          </p:cNvPr>
          <p:cNvSpPr txBox="1">
            <a:spLocks noChangeArrowheads="1"/>
          </p:cNvSpPr>
          <p:nvPr/>
        </p:nvSpPr>
        <p:spPr bwMode="auto">
          <a:xfrm>
            <a:off x="7312584" y="3937987"/>
            <a:ext cx="3884782" cy="171301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600"/>
              </a:spcAft>
            </a:pPr>
            <a:r>
              <a:rPr lang="en-NZ" sz="2000">
                <a:effectLst/>
                <a:ea typeface="Calibri" panose="020F0502020204030204" pitchFamily="34" charset="0"/>
                <a:cs typeface="Times New Roman" panose="02020603050405020304" pitchFamily="18" charset="0"/>
              </a:rPr>
              <a:t>A </a:t>
            </a:r>
            <a:r>
              <a:rPr lang="en-NZ" sz="2000" err="1">
                <a:effectLst/>
                <a:ea typeface="Calibri" panose="020F0502020204030204" pitchFamily="34" charset="0"/>
                <a:cs typeface="Times New Roman" panose="02020603050405020304" pitchFamily="18" charset="0"/>
              </a:rPr>
              <a:t>tamariki</a:t>
            </a:r>
            <a:r>
              <a:rPr lang="en-NZ" sz="2000">
                <a:effectLst/>
                <a:ea typeface="Calibri" panose="020F0502020204030204" pitchFamily="34" charset="0"/>
                <a:cs typeface="Times New Roman" panose="02020603050405020304" pitchFamily="18" charset="0"/>
              </a:rPr>
              <a:t> receiving 5 L/min of oxygen via a mask.</a:t>
            </a:r>
          </a:p>
          <a:p>
            <a:pPr>
              <a:lnSpc>
                <a:spcPct val="115000"/>
              </a:lnSpc>
              <a:spcAft>
                <a:spcPts val="600"/>
              </a:spcAft>
            </a:pPr>
            <a:r>
              <a:rPr lang="en-NZ" sz="2000">
                <a:effectLst/>
                <a:ea typeface="Calibri" panose="020F0502020204030204" pitchFamily="34" charset="0"/>
                <a:cs typeface="Times New Roman" panose="02020603050405020304" pitchFamily="18" charset="0"/>
              </a:rPr>
              <a:t>This parameter scores 4.</a:t>
            </a:r>
          </a:p>
        </p:txBody>
      </p:sp>
    </p:spTree>
    <p:extLst>
      <p:ext uri="{BB962C8B-B14F-4D97-AF65-F5344CB8AC3E}">
        <p14:creationId xmlns:p14="http://schemas.microsoft.com/office/powerpoint/2010/main" val="1973961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6A78687-68FB-649B-E3BC-51478174D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8252"/>
            <a:ext cx="11928748" cy="331302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A2DE739-6E7E-876B-0029-243424F9555C}"/>
              </a:ext>
            </a:extLst>
          </p:cNvPr>
          <p:cNvSpPr>
            <a:spLocks noGrp="1"/>
          </p:cNvSpPr>
          <p:nvPr>
            <p:ph type="title"/>
          </p:nvPr>
        </p:nvSpPr>
        <p:spPr>
          <a:xfrm>
            <a:off x="502658" y="580229"/>
            <a:ext cx="8641341" cy="1023064"/>
          </a:xfrm>
        </p:spPr>
        <p:txBody>
          <a:bodyPr>
            <a:normAutofit/>
          </a:bodyPr>
          <a:lstStyle/>
          <a:p>
            <a:r>
              <a:rPr lang="en-NZ" sz="4400" dirty="0"/>
              <a:t>Continuous positive airway pressure </a:t>
            </a:r>
          </a:p>
        </p:txBody>
      </p:sp>
    </p:spTree>
    <p:extLst>
      <p:ext uri="{BB962C8B-B14F-4D97-AF65-F5344CB8AC3E}">
        <p14:creationId xmlns:p14="http://schemas.microsoft.com/office/powerpoint/2010/main" val="551310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54125-B3A6-4C74-A8AF-CD41177600A3}"/>
              </a:ext>
            </a:extLst>
          </p:cNvPr>
          <p:cNvSpPr>
            <a:spLocks noGrp="1"/>
          </p:cNvSpPr>
          <p:nvPr>
            <p:ph type="title"/>
          </p:nvPr>
        </p:nvSpPr>
        <p:spPr>
          <a:xfrm>
            <a:off x="714910" y="444192"/>
            <a:ext cx="4905054" cy="830997"/>
          </a:xfrm>
        </p:spPr>
        <p:txBody>
          <a:bodyPr>
            <a:normAutofit/>
          </a:bodyPr>
          <a:lstStyle/>
          <a:p>
            <a:r>
              <a:rPr lang="en-NZ" sz="4400"/>
              <a:t>Oxygen saturation</a:t>
            </a:r>
          </a:p>
        </p:txBody>
      </p:sp>
      <p:sp>
        <p:nvSpPr>
          <p:cNvPr id="6" name="TextBox 5">
            <a:extLst>
              <a:ext uri="{FF2B5EF4-FFF2-40B4-BE49-F238E27FC236}">
                <a16:creationId xmlns:a16="http://schemas.microsoft.com/office/drawing/2014/main" id="{4DEFE0F8-C63C-4A9C-B9A6-25ED0B99AC96}"/>
              </a:ext>
            </a:extLst>
          </p:cNvPr>
          <p:cNvSpPr txBox="1"/>
          <p:nvPr/>
        </p:nvSpPr>
        <p:spPr>
          <a:xfrm>
            <a:off x="5079749" y="444192"/>
            <a:ext cx="1016251" cy="1107996"/>
          </a:xfrm>
          <a:prstGeom prst="rect">
            <a:avLst/>
          </a:prstGeom>
          <a:noFill/>
        </p:spPr>
        <p:txBody>
          <a:bodyPr wrap="square" rtlCol="0">
            <a:spAutoFit/>
          </a:bodyPr>
          <a:lstStyle/>
          <a:p>
            <a:r>
              <a:rPr lang="en-NZ" sz="6600">
                <a:solidFill>
                  <a:schemeClr val="accent1">
                    <a:lumMod val="75000"/>
                  </a:schemeClr>
                </a:solidFill>
                <a:latin typeface="Univers Condensed Light" panose="020B0306020202040204" pitchFamily="34" charset="0"/>
              </a:rPr>
              <a:t>%</a:t>
            </a:r>
          </a:p>
        </p:txBody>
      </p:sp>
      <p:sp>
        <p:nvSpPr>
          <p:cNvPr id="7" name="TextBox 6">
            <a:extLst>
              <a:ext uri="{FF2B5EF4-FFF2-40B4-BE49-F238E27FC236}">
                <a16:creationId xmlns:a16="http://schemas.microsoft.com/office/drawing/2014/main" id="{096ED414-9710-415B-BD2E-4B0CB568AB9C}"/>
              </a:ext>
            </a:extLst>
          </p:cNvPr>
          <p:cNvSpPr txBox="1"/>
          <p:nvPr/>
        </p:nvSpPr>
        <p:spPr>
          <a:xfrm>
            <a:off x="861517" y="4270321"/>
            <a:ext cx="9597596" cy="830997"/>
          </a:xfrm>
          <a:prstGeom prst="rect">
            <a:avLst/>
          </a:prstGeom>
          <a:noFill/>
        </p:spPr>
        <p:txBody>
          <a:bodyPr wrap="square">
            <a:spAutoFit/>
          </a:bodyPr>
          <a:lstStyle/>
          <a:p>
            <a:r>
              <a:rPr lang="en-NZ" sz="2400">
                <a:ea typeface="Calibri" panose="020F0502020204030204" pitchFamily="34" charset="0"/>
                <a:cs typeface="Times New Roman" panose="02020603050405020304" pitchFamily="18" charset="0"/>
              </a:rPr>
              <a:t>Document the numerical value for oxygen saturation in the relevant box of the scoring area</a:t>
            </a:r>
            <a:endParaRPr lang="en-NZ" sz="2400"/>
          </a:p>
        </p:txBody>
      </p:sp>
      <p:pic>
        <p:nvPicPr>
          <p:cNvPr id="8" name="Picture 7">
            <a:extLst>
              <a:ext uri="{FF2B5EF4-FFF2-40B4-BE49-F238E27FC236}">
                <a16:creationId xmlns:a16="http://schemas.microsoft.com/office/drawing/2014/main" id="{0CAEE6CE-0432-4421-B6B2-23028910D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517" y="1949153"/>
            <a:ext cx="9701850" cy="1924203"/>
          </a:xfrm>
          <a:prstGeom prst="rect">
            <a:avLst/>
          </a:prstGeom>
        </p:spPr>
      </p:pic>
    </p:spTree>
    <p:extLst>
      <p:ext uri="{BB962C8B-B14F-4D97-AF65-F5344CB8AC3E}">
        <p14:creationId xmlns:p14="http://schemas.microsoft.com/office/powerpoint/2010/main" val="1233259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5068-7B50-F345-9069-A5D12E938D7A}"/>
              </a:ext>
            </a:extLst>
          </p:cNvPr>
          <p:cNvSpPr>
            <a:spLocks noGrp="1"/>
          </p:cNvSpPr>
          <p:nvPr>
            <p:ph type="title"/>
          </p:nvPr>
        </p:nvSpPr>
        <p:spPr/>
        <p:txBody>
          <a:bodyPr/>
          <a:lstStyle/>
          <a:p>
            <a:r>
              <a:rPr lang="en-GB" b="1"/>
              <a:t>Abbreviations</a:t>
            </a:r>
          </a:p>
        </p:txBody>
      </p:sp>
      <p:sp>
        <p:nvSpPr>
          <p:cNvPr id="3" name="Content Placeholder 2">
            <a:extLst>
              <a:ext uri="{FF2B5EF4-FFF2-40B4-BE49-F238E27FC236}">
                <a16:creationId xmlns:a16="http://schemas.microsoft.com/office/drawing/2014/main" id="{C0F6B86F-001F-3A42-8E12-A7E996D562B0}"/>
              </a:ext>
            </a:extLst>
          </p:cNvPr>
          <p:cNvSpPr>
            <a:spLocks noGrp="1"/>
          </p:cNvSpPr>
          <p:nvPr>
            <p:ph sz="half" idx="1"/>
          </p:nvPr>
        </p:nvSpPr>
        <p:spPr>
          <a:xfrm>
            <a:off x="838199" y="1825625"/>
            <a:ext cx="7879915" cy="1603375"/>
          </a:xfrm>
        </p:spPr>
        <p:txBody>
          <a:bodyPr>
            <a:noAutofit/>
          </a:bodyPr>
          <a:lstStyle/>
          <a:p>
            <a:r>
              <a:rPr lang="en-GB" sz="3200"/>
              <a:t>PEWS – paediatric early warning system</a:t>
            </a:r>
          </a:p>
          <a:p>
            <a:r>
              <a:rPr lang="en-GB" sz="3200"/>
              <a:t>PEW score – paediatric early warning score</a:t>
            </a:r>
          </a:p>
          <a:p>
            <a:r>
              <a:rPr lang="en-GB" sz="3200"/>
              <a:t>PVSC – paediatric vital signs chart</a:t>
            </a:r>
          </a:p>
        </p:txBody>
      </p:sp>
    </p:spTree>
    <p:extLst>
      <p:ext uri="{BB962C8B-B14F-4D97-AF65-F5344CB8AC3E}">
        <p14:creationId xmlns:p14="http://schemas.microsoft.com/office/powerpoint/2010/main" val="171409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81E5-3A89-43B6-9A31-7F0C2899872C}"/>
              </a:ext>
            </a:extLst>
          </p:cNvPr>
          <p:cNvSpPr>
            <a:spLocks noGrp="1"/>
          </p:cNvSpPr>
          <p:nvPr>
            <p:ph type="title"/>
          </p:nvPr>
        </p:nvSpPr>
        <p:spPr>
          <a:xfrm>
            <a:off x="788428" y="0"/>
            <a:ext cx="2696110" cy="1325563"/>
          </a:xfrm>
        </p:spPr>
        <p:txBody>
          <a:bodyPr>
            <a:normAutofit/>
          </a:bodyPr>
          <a:lstStyle/>
          <a:p>
            <a:r>
              <a:rPr lang="en-NZ" sz="4400"/>
              <a:t>Heart rate</a:t>
            </a:r>
          </a:p>
        </p:txBody>
      </p:sp>
      <p:pic>
        <p:nvPicPr>
          <p:cNvPr id="5" name="Picture 4" descr="Logo&#10;&#10;Description automatically generated">
            <a:extLst>
              <a:ext uri="{FF2B5EF4-FFF2-40B4-BE49-F238E27FC236}">
                <a16:creationId xmlns:a16="http://schemas.microsoft.com/office/drawing/2014/main" id="{A4445951-60C8-43D4-927A-FA374CFBE452}"/>
              </a:ext>
            </a:extLst>
          </p:cNvPr>
          <p:cNvPicPr>
            <a:picLocks noChangeAspect="1"/>
          </p:cNvPicPr>
          <p:nvPr/>
        </p:nvPicPr>
        <p:blipFill>
          <a:blip r:embed="rId3"/>
          <a:stretch>
            <a:fillRect/>
          </a:stretch>
        </p:blipFill>
        <p:spPr>
          <a:xfrm>
            <a:off x="3484538" y="555684"/>
            <a:ext cx="894437" cy="769879"/>
          </a:xfrm>
          <a:prstGeom prst="rect">
            <a:avLst/>
          </a:prstGeom>
        </p:spPr>
      </p:pic>
      <p:pic>
        <p:nvPicPr>
          <p:cNvPr id="7" name="Picture 6">
            <a:extLst>
              <a:ext uri="{FF2B5EF4-FFF2-40B4-BE49-F238E27FC236}">
                <a16:creationId xmlns:a16="http://schemas.microsoft.com/office/drawing/2014/main" id="{6DE65F2B-DE8E-468E-9C24-85F760DB3E37}"/>
              </a:ext>
            </a:extLst>
          </p:cNvPr>
          <p:cNvPicPr>
            <a:picLocks noChangeAspect="1"/>
          </p:cNvPicPr>
          <p:nvPr/>
        </p:nvPicPr>
        <p:blipFill>
          <a:blip r:embed="rId4"/>
          <a:stretch>
            <a:fillRect/>
          </a:stretch>
        </p:blipFill>
        <p:spPr>
          <a:xfrm>
            <a:off x="932080" y="1658098"/>
            <a:ext cx="3455468" cy="3930595"/>
          </a:xfrm>
          <a:prstGeom prst="rect">
            <a:avLst/>
          </a:prstGeom>
        </p:spPr>
      </p:pic>
      <p:pic>
        <p:nvPicPr>
          <p:cNvPr id="9" name="Picture 8">
            <a:extLst>
              <a:ext uri="{FF2B5EF4-FFF2-40B4-BE49-F238E27FC236}">
                <a16:creationId xmlns:a16="http://schemas.microsoft.com/office/drawing/2014/main" id="{32D43029-2A58-4476-A067-02D09B2FAA2A}"/>
              </a:ext>
            </a:extLst>
          </p:cNvPr>
          <p:cNvPicPr>
            <a:picLocks noChangeAspect="1"/>
          </p:cNvPicPr>
          <p:nvPr/>
        </p:nvPicPr>
        <p:blipFill>
          <a:blip r:embed="rId5"/>
          <a:stretch>
            <a:fillRect/>
          </a:stretch>
        </p:blipFill>
        <p:spPr>
          <a:xfrm>
            <a:off x="5355428" y="1552559"/>
            <a:ext cx="4000941" cy="3930594"/>
          </a:xfrm>
          <a:prstGeom prst="rect">
            <a:avLst/>
          </a:prstGeom>
        </p:spPr>
      </p:pic>
      <p:pic>
        <p:nvPicPr>
          <p:cNvPr id="10" name="Picture 9">
            <a:extLst>
              <a:ext uri="{FF2B5EF4-FFF2-40B4-BE49-F238E27FC236}">
                <a16:creationId xmlns:a16="http://schemas.microsoft.com/office/drawing/2014/main" id="{4EDE126D-F172-4139-A6C5-FC347D312DCE}"/>
              </a:ext>
            </a:extLst>
          </p:cNvPr>
          <p:cNvPicPr>
            <a:picLocks noChangeAspect="1"/>
          </p:cNvPicPr>
          <p:nvPr/>
        </p:nvPicPr>
        <p:blipFill>
          <a:blip r:embed="rId6">
            <a:alphaModFix/>
          </a:blip>
          <a:stretch>
            <a:fillRect/>
          </a:stretch>
        </p:blipFill>
        <p:spPr>
          <a:xfrm>
            <a:off x="2236879" y="5737417"/>
            <a:ext cx="845869" cy="534233"/>
          </a:xfrm>
          <a:prstGeom prst="rect">
            <a:avLst/>
          </a:prstGeom>
        </p:spPr>
      </p:pic>
      <p:pic>
        <p:nvPicPr>
          <p:cNvPr id="11" name="Picture 10">
            <a:extLst>
              <a:ext uri="{FF2B5EF4-FFF2-40B4-BE49-F238E27FC236}">
                <a16:creationId xmlns:a16="http://schemas.microsoft.com/office/drawing/2014/main" id="{A95143E4-EE07-4473-86D8-9BBFFC4667D9}"/>
              </a:ext>
            </a:extLst>
          </p:cNvPr>
          <p:cNvPicPr>
            <a:picLocks noChangeAspect="1"/>
          </p:cNvPicPr>
          <p:nvPr/>
        </p:nvPicPr>
        <p:blipFill>
          <a:blip r:embed="rId7"/>
          <a:stretch>
            <a:fillRect/>
          </a:stretch>
        </p:blipFill>
        <p:spPr>
          <a:xfrm>
            <a:off x="7301758" y="5588693"/>
            <a:ext cx="631279" cy="951834"/>
          </a:xfrm>
          <a:prstGeom prst="rect">
            <a:avLst/>
          </a:prstGeom>
        </p:spPr>
      </p:pic>
    </p:spTree>
    <p:extLst>
      <p:ext uri="{BB962C8B-B14F-4D97-AF65-F5344CB8AC3E}">
        <p14:creationId xmlns:p14="http://schemas.microsoft.com/office/powerpoint/2010/main" val="4037105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638C0D-C862-4D5F-B641-033ACF4320CF}"/>
              </a:ext>
            </a:extLst>
          </p:cNvPr>
          <p:cNvPicPr>
            <a:picLocks noChangeAspect="1"/>
          </p:cNvPicPr>
          <p:nvPr/>
        </p:nvPicPr>
        <p:blipFill>
          <a:blip r:embed="rId3"/>
          <a:stretch>
            <a:fillRect/>
          </a:stretch>
        </p:blipFill>
        <p:spPr>
          <a:xfrm>
            <a:off x="699209" y="934734"/>
            <a:ext cx="9607333" cy="4790823"/>
          </a:xfrm>
          <a:prstGeom prst="rect">
            <a:avLst/>
          </a:prstGeom>
        </p:spPr>
      </p:pic>
    </p:spTree>
    <p:extLst>
      <p:ext uri="{BB962C8B-B14F-4D97-AF65-F5344CB8AC3E}">
        <p14:creationId xmlns:p14="http://schemas.microsoft.com/office/powerpoint/2010/main" val="71354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A93CF-FAF4-4EFE-B959-52B86E95F417}"/>
              </a:ext>
            </a:extLst>
          </p:cNvPr>
          <p:cNvSpPr>
            <a:spLocks noGrp="1"/>
          </p:cNvSpPr>
          <p:nvPr>
            <p:ph type="title"/>
          </p:nvPr>
        </p:nvSpPr>
        <p:spPr/>
        <p:txBody>
          <a:bodyPr>
            <a:normAutofit/>
          </a:bodyPr>
          <a:lstStyle/>
          <a:p>
            <a:r>
              <a:rPr lang="en-NZ" sz="4400"/>
              <a:t>Central </a:t>
            </a:r>
            <a:r>
              <a:rPr lang="en-NZ" sz="4000"/>
              <a:t>capillary</a:t>
            </a:r>
            <a:r>
              <a:rPr lang="en-NZ" sz="4400"/>
              <a:t> refill</a:t>
            </a:r>
          </a:p>
        </p:txBody>
      </p:sp>
      <p:pic>
        <p:nvPicPr>
          <p:cNvPr id="6" name="Graphic 5" descr="Fingerprint outline">
            <a:extLst>
              <a:ext uri="{FF2B5EF4-FFF2-40B4-BE49-F238E27FC236}">
                <a16:creationId xmlns:a16="http://schemas.microsoft.com/office/drawing/2014/main" id="{77E527BD-9395-4398-B495-7CBDEE66D2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7248" y="795045"/>
            <a:ext cx="1052650" cy="1052650"/>
          </a:xfrm>
          <a:prstGeom prst="rect">
            <a:avLst/>
          </a:prstGeom>
        </p:spPr>
      </p:pic>
      <p:pic>
        <p:nvPicPr>
          <p:cNvPr id="8" name="Picture 7">
            <a:extLst>
              <a:ext uri="{FF2B5EF4-FFF2-40B4-BE49-F238E27FC236}">
                <a16:creationId xmlns:a16="http://schemas.microsoft.com/office/drawing/2014/main" id="{E2F9D535-614D-491E-BEDF-8CB48E0507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056" y="2567522"/>
            <a:ext cx="8687951" cy="1169879"/>
          </a:xfrm>
          <a:prstGeom prst="rect">
            <a:avLst/>
          </a:prstGeom>
        </p:spPr>
      </p:pic>
      <p:sp>
        <p:nvSpPr>
          <p:cNvPr id="7" name="Text Box 2">
            <a:extLst>
              <a:ext uri="{FF2B5EF4-FFF2-40B4-BE49-F238E27FC236}">
                <a16:creationId xmlns:a16="http://schemas.microsoft.com/office/drawing/2014/main" id="{1F02325C-397D-4BAB-9C2A-6956CEC39DB5}"/>
              </a:ext>
            </a:extLst>
          </p:cNvPr>
          <p:cNvSpPr txBox="1">
            <a:spLocks noChangeArrowheads="1"/>
          </p:cNvSpPr>
          <p:nvPr/>
        </p:nvSpPr>
        <p:spPr bwMode="auto">
          <a:xfrm>
            <a:off x="8861508" y="3230880"/>
            <a:ext cx="511464" cy="39624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600"/>
              </a:spcAft>
            </a:pPr>
            <a:r>
              <a:rPr lang="en-NZ" sz="2000" b="1">
                <a:solidFill>
                  <a:srgbClr val="4F81BD"/>
                </a:solidFill>
                <a:latin typeface="Arial" panose="020B0604020202020204" pitchFamily="34" charset="0"/>
                <a:ea typeface="Calibri" panose="020F0502020204030204" pitchFamily="34" charset="0"/>
                <a:cs typeface="Times New Roman" panose="02020603050405020304" pitchFamily="18" charset="0"/>
              </a:rPr>
              <a:t>X</a:t>
            </a:r>
            <a:endParaRPr lang="en-NZ" sz="200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7184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F9E48-19D6-4F44-AD97-AA8E12E404EE}"/>
              </a:ext>
            </a:extLst>
          </p:cNvPr>
          <p:cNvSpPr>
            <a:spLocks noGrp="1"/>
          </p:cNvSpPr>
          <p:nvPr>
            <p:ph type="title"/>
          </p:nvPr>
        </p:nvSpPr>
        <p:spPr>
          <a:xfrm>
            <a:off x="838200" y="390430"/>
            <a:ext cx="4000928" cy="878840"/>
          </a:xfrm>
        </p:spPr>
        <p:txBody>
          <a:bodyPr>
            <a:normAutofit/>
          </a:bodyPr>
          <a:lstStyle/>
          <a:p>
            <a:r>
              <a:rPr lang="en-NZ" sz="4400"/>
              <a:t>Blood pressure</a:t>
            </a:r>
          </a:p>
        </p:txBody>
      </p:sp>
      <p:pic>
        <p:nvPicPr>
          <p:cNvPr id="5" name="Picture 4" descr="Icon&#10;&#10;Description automatically generated">
            <a:extLst>
              <a:ext uri="{FF2B5EF4-FFF2-40B4-BE49-F238E27FC236}">
                <a16:creationId xmlns:a16="http://schemas.microsoft.com/office/drawing/2014/main" id="{17BC437A-52FA-4BCF-B3F1-16BE630B18FE}"/>
              </a:ext>
            </a:extLst>
          </p:cNvPr>
          <p:cNvPicPr>
            <a:picLocks noChangeAspect="1"/>
          </p:cNvPicPr>
          <p:nvPr/>
        </p:nvPicPr>
        <p:blipFill>
          <a:blip r:embed="rId3"/>
          <a:stretch>
            <a:fillRect/>
          </a:stretch>
        </p:blipFill>
        <p:spPr>
          <a:xfrm>
            <a:off x="4695788" y="476346"/>
            <a:ext cx="765898" cy="626644"/>
          </a:xfrm>
          <a:prstGeom prst="rect">
            <a:avLst/>
          </a:prstGeom>
        </p:spPr>
      </p:pic>
      <p:pic>
        <p:nvPicPr>
          <p:cNvPr id="8" name="Picture 7">
            <a:extLst>
              <a:ext uri="{FF2B5EF4-FFF2-40B4-BE49-F238E27FC236}">
                <a16:creationId xmlns:a16="http://schemas.microsoft.com/office/drawing/2014/main" id="{0EFEDBC0-5A3B-40AF-BAE6-CB9648249DFB}"/>
              </a:ext>
            </a:extLst>
          </p:cNvPr>
          <p:cNvPicPr>
            <a:picLocks noChangeAspect="1"/>
          </p:cNvPicPr>
          <p:nvPr/>
        </p:nvPicPr>
        <p:blipFill>
          <a:blip r:embed="rId4">
            <a:alphaModFix/>
          </a:blip>
          <a:stretch>
            <a:fillRect/>
          </a:stretch>
        </p:blipFill>
        <p:spPr>
          <a:xfrm>
            <a:off x="2200108" y="5588293"/>
            <a:ext cx="1095440" cy="691857"/>
          </a:xfrm>
          <a:prstGeom prst="rect">
            <a:avLst/>
          </a:prstGeom>
        </p:spPr>
      </p:pic>
      <p:pic>
        <p:nvPicPr>
          <p:cNvPr id="11" name="Picture 10">
            <a:extLst>
              <a:ext uri="{FF2B5EF4-FFF2-40B4-BE49-F238E27FC236}">
                <a16:creationId xmlns:a16="http://schemas.microsoft.com/office/drawing/2014/main" id="{CF46C791-22C2-4FD3-9113-EF46C554BCEA}"/>
              </a:ext>
            </a:extLst>
          </p:cNvPr>
          <p:cNvPicPr>
            <a:picLocks noChangeAspect="1"/>
          </p:cNvPicPr>
          <p:nvPr/>
        </p:nvPicPr>
        <p:blipFill>
          <a:blip r:embed="rId5"/>
          <a:stretch>
            <a:fillRect/>
          </a:stretch>
        </p:blipFill>
        <p:spPr>
          <a:xfrm>
            <a:off x="7323435" y="5600650"/>
            <a:ext cx="716085" cy="1079703"/>
          </a:xfrm>
          <a:prstGeom prst="rect">
            <a:avLst/>
          </a:prstGeom>
        </p:spPr>
      </p:pic>
      <p:pic>
        <p:nvPicPr>
          <p:cNvPr id="9" name="Picture 8">
            <a:extLst>
              <a:ext uri="{FF2B5EF4-FFF2-40B4-BE49-F238E27FC236}">
                <a16:creationId xmlns:a16="http://schemas.microsoft.com/office/drawing/2014/main" id="{C899002C-9929-76BA-86CD-018BCA999BA6}"/>
              </a:ext>
            </a:extLst>
          </p:cNvPr>
          <p:cNvPicPr>
            <a:picLocks noChangeAspect="1"/>
          </p:cNvPicPr>
          <p:nvPr/>
        </p:nvPicPr>
        <p:blipFill>
          <a:blip r:embed="rId6"/>
          <a:stretch>
            <a:fillRect/>
          </a:stretch>
        </p:blipFill>
        <p:spPr>
          <a:xfrm>
            <a:off x="981864" y="1448655"/>
            <a:ext cx="3531927" cy="3960253"/>
          </a:xfrm>
          <a:prstGeom prst="rect">
            <a:avLst/>
          </a:prstGeom>
        </p:spPr>
      </p:pic>
      <p:pic>
        <p:nvPicPr>
          <p:cNvPr id="13" name="Picture 12">
            <a:extLst>
              <a:ext uri="{FF2B5EF4-FFF2-40B4-BE49-F238E27FC236}">
                <a16:creationId xmlns:a16="http://schemas.microsoft.com/office/drawing/2014/main" id="{3B701658-C38B-8E38-F950-8DADC297E474}"/>
              </a:ext>
            </a:extLst>
          </p:cNvPr>
          <p:cNvPicPr>
            <a:picLocks noChangeAspect="1"/>
          </p:cNvPicPr>
          <p:nvPr/>
        </p:nvPicPr>
        <p:blipFill>
          <a:blip r:embed="rId7"/>
          <a:stretch>
            <a:fillRect/>
          </a:stretch>
        </p:blipFill>
        <p:spPr>
          <a:xfrm>
            <a:off x="5845346" y="941419"/>
            <a:ext cx="3010007" cy="4479846"/>
          </a:xfrm>
          <a:prstGeom prst="rect">
            <a:avLst/>
          </a:prstGeom>
        </p:spPr>
      </p:pic>
    </p:spTree>
    <p:extLst>
      <p:ext uri="{BB962C8B-B14F-4D97-AF65-F5344CB8AC3E}">
        <p14:creationId xmlns:p14="http://schemas.microsoft.com/office/powerpoint/2010/main" val="1301788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1FBC10-A847-4CF3-9334-A738ABBF0F46}"/>
              </a:ext>
            </a:extLst>
          </p:cNvPr>
          <p:cNvPicPr>
            <a:picLocks noChangeAspect="1"/>
          </p:cNvPicPr>
          <p:nvPr/>
        </p:nvPicPr>
        <p:blipFill>
          <a:blip r:embed="rId3"/>
          <a:stretch>
            <a:fillRect/>
          </a:stretch>
        </p:blipFill>
        <p:spPr>
          <a:xfrm>
            <a:off x="782225" y="983838"/>
            <a:ext cx="8774546" cy="4670323"/>
          </a:xfrm>
          <a:prstGeom prst="rect">
            <a:avLst/>
          </a:prstGeom>
        </p:spPr>
      </p:pic>
      <p:sp>
        <p:nvSpPr>
          <p:cNvPr id="7" name="TextBox 6">
            <a:extLst>
              <a:ext uri="{FF2B5EF4-FFF2-40B4-BE49-F238E27FC236}">
                <a16:creationId xmlns:a16="http://schemas.microsoft.com/office/drawing/2014/main" id="{E75177ED-EB64-415F-AEF4-E32B9DBD3E75}"/>
              </a:ext>
            </a:extLst>
          </p:cNvPr>
          <p:cNvSpPr txBox="1"/>
          <p:nvPr/>
        </p:nvSpPr>
        <p:spPr>
          <a:xfrm>
            <a:off x="692914" y="5839258"/>
            <a:ext cx="10268262" cy="400110"/>
          </a:xfrm>
          <a:prstGeom prst="rect">
            <a:avLst/>
          </a:prstGeom>
          <a:noFill/>
        </p:spPr>
        <p:txBody>
          <a:bodyPr wrap="square">
            <a:spAutoFit/>
          </a:bodyPr>
          <a:lstStyle/>
          <a:p>
            <a:r>
              <a:rPr lang="en-NZ" sz="2000">
                <a:ea typeface="Calibri" panose="020F0502020204030204" pitchFamily="34" charset="0"/>
                <a:cs typeface="Times New Roman" panose="02020603050405020304" pitchFamily="18" charset="0"/>
              </a:rPr>
              <a:t> BP = 105/70, white zone, score 0                   BP = 125/75, orange zone, score 2</a:t>
            </a:r>
            <a:endParaRPr lang="en-NZ" sz="2000"/>
          </a:p>
        </p:txBody>
      </p:sp>
    </p:spTree>
    <p:extLst>
      <p:ext uri="{BB962C8B-B14F-4D97-AF65-F5344CB8AC3E}">
        <p14:creationId xmlns:p14="http://schemas.microsoft.com/office/powerpoint/2010/main" val="3204963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12DD-DC8D-4E8A-9E6D-DB461EF67FF4}"/>
              </a:ext>
            </a:extLst>
          </p:cNvPr>
          <p:cNvSpPr>
            <a:spLocks noGrp="1"/>
          </p:cNvSpPr>
          <p:nvPr>
            <p:ph type="title"/>
          </p:nvPr>
        </p:nvSpPr>
        <p:spPr>
          <a:xfrm>
            <a:off x="616528" y="296382"/>
            <a:ext cx="4494088" cy="1043416"/>
          </a:xfrm>
        </p:spPr>
        <p:txBody>
          <a:bodyPr>
            <a:normAutofit/>
          </a:bodyPr>
          <a:lstStyle/>
          <a:p>
            <a:r>
              <a:rPr lang="en-NZ" sz="4000"/>
              <a:t>Modifications box</a:t>
            </a:r>
          </a:p>
        </p:txBody>
      </p:sp>
      <p:pic>
        <p:nvPicPr>
          <p:cNvPr id="7" name="Picture 6">
            <a:extLst>
              <a:ext uri="{FF2B5EF4-FFF2-40B4-BE49-F238E27FC236}">
                <a16:creationId xmlns:a16="http://schemas.microsoft.com/office/drawing/2014/main" id="{885E13A4-11EF-20E9-615D-0563DCA5E4C2}"/>
              </a:ext>
            </a:extLst>
          </p:cNvPr>
          <p:cNvPicPr>
            <a:picLocks noChangeAspect="1"/>
          </p:cNvPicPr>
          <p:nvPr/>
        </p:nvPicPr>
        <p:blipFill>
          <a:blip r:embed="rId3"/>
          <a:stretch>
            <a:fillRect/>
          </a:stretch>
        </p:blipFill>
        <p:spPr>
          <a:xfrm>
            <a:off x="616528" y="1459070"/>
            <a:ext cx="9869858" cy="2467465"/>
          </a:xfrm>
          <a:prstGeom prst="rect">
            <a:avLst/>
          </a:prstGeom>
        </p:spPr>
      </p:pic>
      <p:pic>
        <p:nvPicPr>
          <p:cNvPr id="3" name="Picture 2">
            <a:extLst>
              <a:ext uri="{FF2B5EF4-FFF2-40B4-BE49-F238E27FC236}">
                <a16:creationId xmlns:a16="http://schemas.microsoft.com/office/drawing/2014/main" id="{F2EDF19F-A759-B786-6C8E-B811CE3C0272}"/>
              </a:ext>
            </a:extLst>
          </p:cNvPr>
          <p:cNvPicPr>
            <a:picLocks noChangeAspect="1"/>
          </p:cNvPicPr>
          <p:nvPr/>
        </p:nvPicPr>
        <p:blipFill>
          <a:blip r:embed="rId4"/>
          <a:stretch>
            <a:fillRect/>
          </a:stretch>
        </p:blipFill>
        <p:spPr>
          <a:xfrm>
            <a:off x="616528" y="4045807"/>
            <a:ext cx="9969554" cy="2467465"/>
          </a:xfrm>
          <a:prstGeom prst="rect">
            <a:avLst/>
          </a:prstGeom>
          <a:noFill/>
        </p:spPr>
      </p:pic>
    </p:spTree>
    <p:extLst>
      <p:ext uri="{BB962C8B-B14F-4D97-AF65-F5344CB8AC3E}">
        <p14:creationId xmlns:p14="http://schemas.microsoft.com/office/powerpoint/2010/main" val="2227926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FEFC3-BA88-82C9-6DB7-6DD6847226A0}"/>
              </a:ext>
            </a:extLst>
          </p:cNvPr>
          <p:cNvSpPr>
            <a:spLocks noGrp="1"/>
          </p:cNvSpPr>
          <p:nvPr>
            <p:ph type="title"/>
          </p:nvPr>
        </p:nvSpPr>
        <p:spPr/>
        <p:txBody>
          <a:bodyPr>
            <a:normAutofit/>
          </a:bodyPr>
          <a:lstStyle/>
          <a:p>
            <a:r>
              <a:rPr lang="en-US" sz="4000"/>
              <a:t>Modifications</a:t>
            </a:r>
          </a:p>
        </p:txBody>
      </p:sp>
      <p:sp>
        <p:nvSpPr>
          <p:cNvPr id="3" name="Content Placeholder 2">
            <a:extLst>
              <a:ext uri="{FF2B5EF4-FFF2-40B4-BE49-F238E27FC236}">
                <a16:creationId xmlns:a16="http://schemas.microsoft.com/office/drawing/2014/main" id="{2F1B795D-F75C-546D-1F0B-EC5EC0F8774D}"/>
              </a:ext>
            </a:extLst>
          </p:cNvPr>
          <p:cNvSpPr>
            <a:spLocks noGrp="1"/>
          </p:cNvSpPr>
          <p:nvPr>
            <p:ph sz="half" idx="1"/>
          </p:nvPr>
        </p:nvSpPr>
        <p:spPr/>
        <p:txBody>
          <a:bodyPr/>
          <a:lstStyle/>
          <a:p>
            <a:r>
              <a:rPr lang="en-US" sz="3200"/>
              <a:t>Shouldn’t be used to stop an unwell tamariki continuing to generate an elevated PEW score</a:t>
            </a:r>
          </a:p>
          <a:p>
            <a:r>
              <a:rPr lang="en-US" sz="3200"/>
              <a:t>Usually only made to one parameter at a time</a:t>
            </a:r>
          </a:p>
          <a:p>
            <a:r>
              <a:rPr lang="en-US" sz="3200"/>
              <a:t>Relevant to all staff using the charts</a:t>
            </a:r>
          </a:p>
          <a:p>
            <a:r>
              <a:rPr lang="en-US" sz="3200"/>
              <a:t>Should be made following local procedure</a:t>
            </a:r>
          </a:p>
          <a:p>
            <a:r>
              <a:rPr lang="en-US" sz="3200"/>
              <a:t>Usually be at the direction of the SMO</a:t>
            </a:r>
          </a:p>
          <a:p>
            <a:endParaRPr lang="en-US"/>
          </a:p>
        </p:txBody>
      </p:sp>
    </p:spTree>
    <p:extLst>
      <p:ext uri="{BB962C8B-B14F-4D97-AF65-F5344CB8AC3E}">
        <p14:creationId xmlns:p14="http://schemas.microsoft.com/office/powerpoint/2010/main" val="302043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AF892-8F33-B58C-9D63-97372178AB4D}"/>
              </a:ext>
            </a:extLst>
          </p:cNvPr>
          <p:cNvSpPr>
            <a:spLocks noGrp="1"/>
          </p:cNvSpPr>
          <p:nvPr>
            <p:ph type="title"/>
          </p:nvPr>
        </p:nvSpPr>
        <p:spPr>
          <a:xfrm>
            <a:off x="838200" y="451623"/>
            <a:ext cx="8658340" cy="1325563"/>
          </a:xfrm>
        </p:spPr>
        <p:txBody>
          <a:bodyPr>
            <a:normAutofit/>
          </a:bodyPr>
          <a:lstStyle/>
          <a:p>
            <a:r>
              <a:rPr lang="en-US" sz="4000"/>
              <a:t>Modifications</a:t>
            </a:r>
          </a:p>
        </p:txBody>
      </p:sp>
      <p:pic>
        <p:nvPicPr>
          <p:cNvPr id="5" name="Picture 4">
            <a:extLst>
              <a:ext uri="{FF2B5EF4-FFF2-40B4-BE49-F238E27FC236}">
                <a16:creationId xmlns:a16="http://schemas.microsoft.com/office/drawing/2014/main" id="{900BFA04-F76A-4BDA-7D4D-803820C515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257" y="2003196"/>
            <a:ext cx="10475029" cy="907313"/>
          </a:xfrm>
          <a:prstGeom prst="rect">
            <a:avLst/>
          </a:prstGeom>
        </p:spPr>
      </p:pic>
    </p:spTree>
    <p:extLst>
      <p:ext uri="{BB962C8B-B14F-4D97-AF65-F5344CB8AC3E}">
        <p14:creationId xmlns:p14="http://schemas.microsoft.com/office/powerpoint/2010/main" val="77726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77565-C8F5-4A42-BE20-2DD565B08E91}"/>
              </a:ext>
            </a:extLst>
          </p:cNvPr>
          <p:cNvSpPr>
            <a:spLocks noGrp="1"/>
          </p:cNvSpPr>
          <p:nvPr>
            <p:ph type="title"/>
          </p:nvPr>
        </p:nvSpPr>
        <p:spPr/>
        <p:txBody>
          <a:bodyPr>
            <a:normAutofit/>
          </a:bodyPr>
          <a:lstStyle/>
          <a:p>
            <a:r>
              <a:rPr lang="en-NZ" sz="4000"/>
              <a:t>Whānau concern</a:t>
            </a:r>
          </a:p>
        </p:txBody>
      </p:sp>
      <p:pic>
        <p:nvPicPr>
          <p:cNvPr id="8" name="Graphic 7" descr="Comment Important outline">
            <a:extLst>
              <a:ext uri="{FF2B5EF4-FFF2-40B4-BE49-F238E27FC236}">
                <a16:creationId xmlns:a16="http://schemas.microsoft.com/office/drawing/2014/main" id="{B84F384D-5BF2-481A-AA34-95DB4033259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92511" y="776494"/>
            <a:ext cx="1203489" cy="1203489"/>
          </a:xfrm>
          <a:prstGeom prst="rect">
            <a:avLst/>
          </a:prstGeom>
        </p:spPr>
      </p:pic>
      <p:pic>
        <p:nvPicPr>
          <p:cNvPr id="10" name="Picture 9">
            <a:extLst>
              <a:ext uri="{FF2B5EF4-FFF2-40B4-BE49-F238E27FC236}">
                <a16:creationId xmlns:a16="http://schemas.microsoft.com/office/drawing/2014/main" id="{E9A3C5D6-A097-4F6C-917B-B408A25EB1F1}"/>
              </a:ext>
            </a:extLst>
          </p:cNvPr>
          <p:cNvPicPr>
            <a:picLocks noChangeAspect="1"/>
          </p:cNvPicPr>
          <p:nvPr/>
        </p:nvPicPr>
        <p:blipFill>
          <a:blip r:embed="rId5"/>
          <a:stretch>
            <a:fillRect/>
          </a:stretch>
        </p:blipFill>
        <p:spPr>
          <a:xfrm>
            <a:off x="838200" y="4205490"/>
            <a:ext cx="9997007" cy="897753"/>
          </a:xfrm>
          <a:prstGeom prst="rect">
            <a:avLst/>
          </a:prstGeom>
        </p:spPr>
      </p:pic>
      <p:sp>
        <p:nvSpPr>
          <p:cNvPr id="14" name="Arrow: Down 13">
            <a:extLst>
              <a:ext uri="{FF2B5EF4-FFF2-40B4-BE49-F238E27FC236}">
                <a16:creationId xmlns:a16="http://schemas.microsoft.com/office/drawing/2014/main" id="{3B95E0C6-4306-4BCD-94D4-EF7AD1D21F65}"/>
              </a:ext>
            </a:extLst>
          </p:cNvPr>
          <p:cNvSpPr/>
          <p:nvPr/>
        </p:nvSpPr>
        <p:spPr>
          <a:xfrm rot="16200000">
            <a:off x="1120637" y="2979966"/>
            <a:ext cx="388566" cy="79596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pic>
        <p:nvPicPr>
          <p:cNvPr id="6" name="Picture 5">
            <a:extLst>
              <a:ext uri="{FF2B5EF4-FFF2-40B4-BE49-F238E27FC236}">
                <a16:creationId xmlns:a16="http://schemas.microsoft.com/office/drawing/2014/main" id="{ED7E7FE5-AD40-3203-DC9F-1DB9BB3E7368}"/>
              </a:ext>
            </a:extLst>
          </p:cNvPr>
          <p:cNvPicPr>
            <a:picLocks noChangeAspect="1"/>
          </p:cNvPicPr>
          <p:nvPr/>
        </p:nvPicPr>
        <p:blipFill>
          <a:blip r:embed="rId6"/>
          <a:stretch>
            <a:fillRect/>
          </a:stretch>
        </p:blipFill>
        <p:spPr>
          <a:xfrm>
            <a:off x="2051453" y="2487066"/>
            <a:ext cx="7396398" cy="1123201"/>
          </a:xfrm>
          <a:prstGeom prst="rect">
            <a:avLst/>
          </a:prstGeom>
        </p:spPr>
      </p:pic>
    </p:spTree>
    <p:extLst>
      <p:ext uri="{BB962C8B-B14F-4D97-AF65-F5344CB8AC3E}">
        <p14:creationId xmlns:p14="http://schemas.microsoft.com/office/powerpoint/2010/main" val="2972009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5524-45B4-4A5C-B18D-58841D3848B4}"/>
              </a:ext>
            </a:extLst>
          </p:cNvPr>
          <p:cNvSpPr>
            <a:spLocks noGrp="1"/>
          </p:cNvSpPr>
          <p:nvPr>
            <p:ph type="title"/>
          </p:nvPr>
        </p:nvSpPr>
        <p:spPr/>
        <p:txBody>
          <a:bodyPr>
            <a:normAutofit/>
          </a:bodyPr>
          <a:lstStyle/>
          <a:p>
            <a:r>
              <a:rPr lang="en-NZ" sz="4000"/>
              <a:t>Level of consciousness</a:t>
            </a:r>
          </a:p>
        </p:txBody>
      </p:sp>
      <p:pic>
        <p:nvPicPr>
          <p:cNvPr id="10" name="Picture 9" descr="Logo, icon&#10;&#10;Description automatically generated">
            <a:extLst>
              <a:ext uri="{FF2B5EF4-FFF2-40B4-BE49-F238E27FC236}">
                <a16:creationId xmlns:a16="http://schemas.microsoft.com/office/drawing/2014/main" id="{1208E6B4-77A0-4013-B063-E5798822178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88"/>
                    </a14:imgEffect>
                    <a14:imgEffect>
                      <a14:saturation sat="168000"/>
                    </a14:imgEffect>
                  </a14:imgLayer>
                </a14:imgProps>
              </a:ext>
            </a:extLst>
          </a:blip>
          <a:stretch>
            <a:fillRect/>
          </a:stretch>
        </p:blipFill>
        <p:spPr>
          <a:xfrm>
            <a:off x="5712940" y="1018132"/>
            <a:ext cx="954581" cy="582648"/>
          </a:xfrm>
          <a:prstGeom prst="rect">
            <a:avLst/>
          </a:prstGeom>
        </p:spPr>
      </p:pic>
      <p:pic>
        <p:nvPicPr>
          <p:cNvPr id="6" name="Picture 5">
            <a:extLst>
              <a:ext uri="{FF2B5EF4-FFF2-40B4-BE49-F238E27FC236}">
                <a16:creationId xmlns:a16="http://schemas.microsoft.com/office/drawing/2014/main" id="{2E54F365-087D-4038-8672-B73B6F406A86}"/>
              </a:ext>
            </a:extLst>
          </p:cNvPr>
          <p:cNvPicPr>
            <a:picLocks noChangeAspect="1"/>
          </p:cNvPicPr>
          <p:nvPr/>
        </p:nvPicPr>
        <p:blipFill>
          <a:blip r:embed="rId5"/>
          <a:stretch>
            <a:fillRect/>
          </a:stretch>
        </p:blipFill>
        <p:spPr>
          <a:xfrm>
            <a:off x="965845" y="1819708"/>
            <a:ext cx="7959578" cy="2134614"/>
          </a:xfrm>
          <a:prstGeom prst="rect">
            <a:avLst/>
          </a:prstGeom>
        </p:spPr>
      </p:pic>
      <p:pic>
        <p:nvPicPr>
          <p:cNvPr id="12" name="Picture 11">
            <a:extLst>
              <a:ext uri="{FF2B5EF4-FFF2-40B4-BE49-F238E27FC236}">
                <a16:creationId xmlns:a16="http://schemas.microsoft.com/office/drawing/2014/main" id="{4221E330-2271-4F49-8BF5-B0D0A2AA4B47}"/>
              </a:ext>
            </a:extLst>
          </p:cNvPr>
          <p:cNvPicPr>
            <a:picLocks noChangeAspect="1"/>
          </p:cNvPicPr>
          <p:nvPr/>
        </p:nvPicPr>
        <p:blipFill>
          <a:blip r:embed="rId6"/>
          <a:stretch>
            <a:fillRect/>
          </a:stretch>
        </p:blipFill>
        <p:spPr>
          <a:xfrm>
            <a:off x="956012" y="4173250"/>
            <a:ext cx="7979244" cy="2094100"/>
          </a:xfrm>
          <a:prstGeom prst="rect">
            <a:avLst/>
          </a:prstGeom>
        </p:spPr>
      </p:pic>
    </p:spTree>
    <p:extLst>
      <p:ext uri="{BB962C8B-B14F-4D97-AF65-F5344CB8AC3E}">
        <p14:creationId xmlns:p14="http://schemas.microsoft.com/office/powerpoint/2010/main" val="2009326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D0EF9-C076-86BF-8AF0-BA95F8EC4FA2}"/>
              </a:ext>
            </a:extLst>
          </p:cNvPr>
          <p:cNvSpPr>
            <a:spLocks noGrp="1"/>
          </p:cNvSpPr>
          <p:nvPr>
            <p:ph type="title"/>
          </p:nvPr>
        </p:nvSpPr>
        <p:spPr/>
        <p:txBody>
          <a:bodyPr/>
          <a:lstStyle/>
          <a:p>
            <a:r>
              <a:rPr lang="en-NZ"/>
              <a:t>Why we need a PEWS</a:t>
            </a:r>
          </a:p>
        </p:txBody>
      </p:sp>
      <p:sp>
        <p:nvSpPr>
          <p:cNvPr id="7" name="TextBox 6">
            <a:extLst>
              <a:ext uri="{FF2B5EF4-FFF2-40B4-BE49-F238E27FC236}">
                <a16:creationId xmlns:a16="http://schemas.microsoft.com/office/drawing/2014/main" id="{ACA9AE77-2EEB-855E-6490-CFDF41E886B5}"/>
              </a:ext>
            </a:extLst>
          </p:cNvPr>
          <p:cNvSpPr txBox="1"/>
          <p:nvPr/>
        </p:nvSpPr>
        <p:spPr>
          <a:xfrm>
            <a:off x="838200" y="2001671"/>
            <a:ext cx="7227771" cy="1622624"/>
          </a:xfrm>
          <a:prstGeom prst="rect">
            <a:avLst/>
          </a:prstGeom>
          <a:noFill/>
        </p:spPr>
        <p:txBody>
          <a:bodyPr wrap="square">
            <a:spAutoFit/>
          </a:bodyPr>
          <a:lstStyle/>
          <a:p>
            <a:pPr>
              <a:lnSpc>
                <a:spcPct val="105000"/>
              </a:lnSpc>
              <a:spcBef>
                <a:spcPts val="400"/>
              </a:spcBef>
              <a:spcAft>
                <a:spcPts val="800"/>
              </a:spcAft>
            </a:pPr>
            <a:r>
              <a:rPr lang="en-NZ" sz="3200">
                <a:effectLst/>
                <a:latin typeface="Calibri" panose="020F0502020204030204" pitchFamily="34" charset="0"/>
                <a:ea typeface="Calibri" panose="020F0502020204030204" pitchFamily="34" charset="0"/>
                <a:cs typeface="Calibri" panose="020F0502020204030204" pitchFamily="34" charset="0"/>
              </a:rPr>
              <a:t>The aim of the </a:t>
            </a:r>
            <a:r>
              <a:rPr lang="en-NZ" sz="3200" b="1">
                <a:effectLst/>
                <a:latin typeface="Calibri" panose="020F0502020204030204" pitchFamily="34" charset="0"/>
                <a:ea typeface="Calibri" panose="020F0502020204030204" pitchFamily="34" charset="0"/>
                <a:cs typeface="Calibri" panose="020F0502020204030204" pitchFamily="34" charset="0"/>
              </a:rPr>
              <a:t>system</a:t>
            </a:r>
            <a:r>
              <a:rPr lang="en-NZ" sz="3200">
                <a:effectLst/>
                <a:latin typeface="Calibri" panose="020F0502020204030204" pitchFamily="34" charset="0"/>
                <a:ea typeface="Calibri" panose="020F0502020204030204" pitchFamily="34" charset="0"/>
                <a:cs typeface="Calibri" panose="020F0502020204030204" pitchFamily="34" charset="0"/>
              </a:rPr>
              <a:t> is to improve the early recognition of and response to acutely deteriorating tamariki in hospital</a:t>
            </a:r>
            <a:endParaRPr lang="en-NZ" sz="3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4171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3005-222B-4988-8ECE-D4E943F0440E}"/>
              </a:ext>
            </a:extLst>
          </p:cNvPr>
          <p:cNvSpPr>
            <a:spLocks noGrp="1"/>
          </p:cNvSpPr>
          <p:nvPr>
            <p:ph type="title"/>
          </p:nvPr>
        </p:nvSpPr>
        <p:spPr/>
        <p:txBody>
          <a:bodyPr>
            <a:normAutofit/>
          </a:bodyPr>
          <a:lstStyle/>
          <a:p>
            <a:r>
              <a:rPr lang="en-NZ" sz="4000"/>
              <a:t>Temperature</a:t>
            </a:r>
          </a:p>
        </p:txBody>
      </p:sp>
      <p:pic>
        <p:nvPicPr>
          <p:cNvPr id="4" name="Content Placeholder 3" descr="Icon&#10;&#10;Description automatically generated">
            <a:extLst>
              <a:ext uri="{FF2B5EF4-FFF2-40B4-BE49-F238E27FC236}">
                <a16:creationId xmlns:a16="http://schemas.microsoft.com/office/drawing/2014/main" id="{741C5F6F-4BB5-4B86-975B-A266B4FCA8AE}"/>
              </a:ext>
            </a:extLst>
          </p:cNvPr>
          <p:cNvPicPr>
            <a:picLocks noGrp="1" noChangeAspect="1"/>
          </p:cNvPicPr>
          <p:nvPr>
            <p:ph sz="half" idx="1"/>
          </p:nvPr>
        </p:nvPicPr>
        <p:blipFill>
          <a:blip r:embed="rId3"/>
          <a:stretch>
            <a:fillRect/>
          </a:stretch>
        </p:blipFill>
        <p:spPr>
          <a:xfrm>
            <a:off x="4281262" y="679622"/>
            <a:ext cx="467060" cy="1231506"/>
          </a:xfrm>
          <a:prstGeom prst="rect">
            <a:avLst/>
          </a:prstGeom>
        </p:spPr>
      </p:pic>
      <p:pic>
        <p:nvPicPr>
          <p:cNvPr id="8" name="Picture 7">
            <a:extLst>
              <a:ext uri="{FF2B5EF4-FFF2-40B4-BE49-F238E27FC236}">
                <a16:creationId xmlns:a16="http://schemas.microsoft.com/office/drawing/2014/main" id="{4389993F-0B16-82E3-FE22-D946E2A48E1A}"/>
              </a:ext>
            </a:extLst>
          </p:cNvPr>
          <p:cNvPicPr>
            <a:picLocks noChangeAspect="1"/>
          </p:cNvPicPr>
          <p:nvPr/>
        </p:nvPicPr>
        <p:blipFill>
          <a:blip r:embed="rId4"/>
          <a:stretch>
            <a:fillRect/>
          </a:stretch>
        </p:blipFill>
        <p:spPr>
          <a:xfrm>
            <a:off x="987289" y="2197063"/>
            <a:ext cx="6612116" cy="3405777"/>
          </a:xfrm>
          <a:prstGeom prst="rect">
            <a:avLst/>
          </a:prstGeom>
        </p:spPr>
      </p:pic>
    </p:spTree>
    <p:extLst>
      <p:ext uri="{BB962C8B-B14F-4D97-AF65-F5344CB8AC3E}">
        <p14:creationId xmlns:p14="http://schemas.microsoft.com/office/powerpoint/2010/main" val="3992477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81E7-C04A-49A0-9035-8BB97BE39FB0}"/>
              </a:ext>
            </a:extLst>
          </p:cNvPr>
          <p:cNvSpPr>
            <a:spLocks noGrp="1"/>
          </p:cNvSpPr>
          <p:nvPr>
            <p:ph type="title"/>
          </p:nvPr>
        </p:nvSpPr>
        <p:spPr/>
        <p:txBody>
          <a:bodyPr>
            <a:normAutofit/>
          </a:bodyPr>
          <a:lstStyle/>
          <a:p>
            <a:r>
              <a:rPr lang="en-NZ" sz="4000"/>
              <a:t>Pain</a:t>
            </a:r>
          </a:p>
        </p:txBody>
      </p:sp>
      <p:pic>
        <p:nvPicPr>
          <p:cNvPr id="4" name="Graphic 3" descr="Adhesive Bandage outline">
            <a:extLst>
              <a:ext uri="{FF2B5EF4-FFF2-40B4-BE49-F238E27FC236}">
                <a16:creationId xmlns:a16="http://schemas.microsoft.com/office/drawing/2014/main" id="{58371283-2982-4053-B084-3A237C300DC1}"/>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381313">
            <a:off x="1873827" y="533107"/>
            <a:ext cx="1206562" cy="1206562"/>
          </a:xfrm>
          <a:prstGeom prst="rect">
            <a:avLst/>
          </a:prstGeom>
        </p:spPr>
      </p:pic>
      <p:pic>
        <p:nvPicPr>
          <p:cNvPr id="6" name="Picture 5">
            <a:extLst>
              <a:ext uri="{FF2B5EF4-FFF2-40B4-BE49-F238E27FC236}">
                <a16:creationId xmlns:a16="http://schemas.microsoft.com/office/drawing/2014/main" id="{6B77288F-827B-4C27-BEF6-560465728C9B}"/>
              </a:ext>
            </a:extLst>
          </p:cNvPr>
          <p:cNvPicPr>
            <a:picLocks noChangeAspect="1"/>
          </p:cNvPicPr>
          <p:nvPr/>
        </p:nvPicPr>
        <p:blipFill>
          <a:blip r:embed="rId5"/>
          <a:stretch>
            <a:fillRect/>
          </a:stretch>
        </p:blipFill>
        <p:spPr>
          <a:xfrm>
            <a:off x="1002395" y="2470487"/>
            <a:ext cx="6076950" cy="895350"/>
          </a:xfrm>
          <a:prstGeom prst="rect">
            <a:avLst/>
          </a:prstGeom>
        </p:spPr>
      </p:pic>
      <p:pic>
        <p:nvPicPr>
          <p:cNvPr id="5" name="Picture 4">
            <a:extLst>
              <a:ext uri="{FF2B5EF4-FFF2-40B4-BE49-F238E27FC236}">
                <a16:creationId xmlns:a16="http://schemas.microsoft.com/office/drawing/2014/main" id="{8466D8E2-61D5-4514-85CE-2B86D90745C4}"/>
              </a:ext>
            </a:extLst>
          </p:cNvPr>
          <p:cNvPicPr>
            <a:picLocks noChangeAspect="1"/>
          </p:cNvPicPr>
          <p:nvPr/>
        </p:nvPicPr>
        <p:blipFill>
          <a:blip r:embed="rId6"/>
          <a:stretch>
            <a:fillRect/>
          </a:stretch>
        </p:blipFill>
        <p:spPr>
          <a:xfrm>
            <a:off x="967558" y="3928674"/>
            <a:ext cx="8553449" cy="2141012"/>
          </a:xfrm>
          <a:prstGeom prst="rect">
            <a:avLst/>
          </a:prstGeom>
        </p:spPr>
      </p:pic>
    </p:spTree>
    <p:extLst>
      <p:ext uri="{BB962C8B-B14F-4D97-AF65-F5344CB8AC3E}">
        <p14:creationId xmlns:p14="http://schemas.microsoft.com/office/powerpoint/2010/main" val="3649781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F1977A-F17C-4C57-B055-A32FC2E320ED}"/>
              </a:ext>
            </a:extLst>
          </p:cNvPr>
          <p:cNvPicPr>
            <a:picLocks noChangeAspect="1"/>
          </p:cNvPicPr>
          <p:nvPr/>
        </p:nvPicPr>
        <p:blipFill>
          <a:blip r:embed="rId3"/>
          <a:stretch>
            <a:fillRect/>
          </a:stretch>
        </p:blipFill>
        <p:spPr>
          <a:xfrm>
            <a:off x="934712" y="0"/>
            <a:ext cx="4860890" cy="6858000"/>
          </a:xfrm>
          <a:prstGeom prst="rect">
            <a:avLst/>
          </a:prstGeom>
        </p:spPr>
      </p:pic>
    </p:spTree>
    <p:extLst>
      <p:ext uri="{BB962C8B-B14F-4D97-AF65-F5344CB8AC3E}">
        <p14:creationId xmlns:p14="http://schemas.microsoft.com/office/powerpoint/2010/main" val="3344606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324DD-F54C-4516-B5AD-EB755E19F788}"/>
              </a:ext>
            </a:extLst>
          </p:cNvPr>
          <p:cNvSpPr>
            <a:spLocks noGrp="1"/>
          </p:cNvSpPr>
          <p:nvPr>
            <p:ph type="title"/>
          </p:nvPr>
        </p:nvSpPr>
        <p:spPr/>
        <p:txBody>
          <a:bodyPr>
            <a:normAutofit/>
          </a:bodyPr>
          <a:lstStyle/>
          <a:p>
            <a:r>
              <a:rPr lang="en-NZ" sz="4000"/>
              <a:t>Escalation pathway</a:t>
            </a:r>
          </a:p>
        </p:txBody>
      </p:sp>
      <p:pic>
        <p:nvPicPr>
          <p:cNvPr id="5" name="Picture 4">
            <a:extLst>
              <a:ext uri="{FF2B5EF4-FFF2-40B4-BE49-F238E27FC236}">
                <a16:creationId xmlns:a16="http://schemas.microsoft.com/office/drawing/2014/main" id="{BBC21EF2-D7C8-4A74-BC67-F49A762DE037}"/>
              </a:ext>
            </a:extLst>
          </p:cNvPr>
          <p:cNvPicPr>
            <a:picLocks noChangeAspect="1"/>
          </p:cNvPicPr>
          <p:nvPr/>
        </p:nvPicPr>
        <p:blipFill>
          <a:blip r:embed="rId3"/>
          <a:stretch>
            <a:fillRect/>
          </a:stretch>
        </p:blipFill>
        <p:spPr>
          <a:xfrm>
            <a:off x="5844143" y="1132554"/>
            <a:ext cx="4300319" cy="4890559"/>
          </a:xfrm>
          <a:prstGeom prst="rect">
            <a:avLst/>
          </a:prstGeom>
        </p:spPr>
      </p:pic>
      <p:pic>
        <p:nvPicPr>
          <p:cNvPr id="11" name="Picture 10">
            <a:extLst>
              <a:ext uri="{FF2B5EF4-FFF2-40B4-BE49-F238E27FC236}">
                <a16:creationId xmlns:a16="http://schemas.microsoft.com/office/drawing/2014/main" id="{7B037AB9-9906-4558-92E4-26A22553F71C}"/>
              </a:ext>
            </a:extLst>
          </p:cNvPr>
          <p:cNvPicPr>
            <a:picLocks noChangeAspect="1"/>
          </p:cNvPicPr>
          <p:nvPr/>
        </p:nvPicPr>
        <p:blipFill>
          <a:blip r:embed="rId4"/>
          <a:stretch>
            <a:fillRect/>
          </a:stretch>
        </p:blipFill>
        <p:spPr>
          <a:xfrm>
            <a:off x="2068992" y="2842600"/>
            <a:ext cx="3162300" cy="523875"/>
          </a:xfrm>
          <a:prstGeom prst="rect">
            <a:avLst/>
          </a:prstGeom>
        </p:spPr>
      </p:pic>
      <p:sp>
        <p:nvSpPr>
          <p:cNvPr id="14" name="TextBox 13">
            <a:extLst>
              <a:ext uri="{FF2B5EF4-FFF2-40B4-BE49-F238E27FC236}">
                <a16:creationId xmlns:a16="http://schemas.microsoft.com/office/drawing/2014/main" id="{E8967FB8-881C-437C-821F-992FC4A7E1DC}"/>
              </a:ext>
            </a:extLst>
          </p:cNvPr>
          <p:cNvSpPr txBox="1"/>
          <p:nvPr/>
        </p:nvSpPr>
        <p:spPr>
          <a:xfrm>
            <a:off x="4079166" y="2812149"/>
            <a:ext cx="504056" cy="584775"/>
          </a:xfrm>
          <a:prstGeom prst="rect">
            <a:avLst/>
          </a:prstGeom>
          <a:noFill/>
        </p:spPr>
        <p:txBody>
          <a:bodyPr wrap="square" rtlCol="0">
            <a:spAutoFit/>
          </a:bodyPr>
          <a:lstStyle/>
          <a:p>
            <a:r>
              <a:rPr lang="en-NZ" sz="3200"/>
              <a:t>3</a:t>
            </a:r>
          </a:p>
        </p:txBody>
      </p:sp>
      <p:sp>
        <p:nvSpPr>
          <p:cNvPr id="15" name="TextBox 14">
            <a:extLst>
              <a:ext uri="{FF2B5EF4-FFF2-40B4-BE49-F238E27FC236}">
                <a16:creationId xmlns:a16="http://schemas.microsoft.com/office/drawing/2014/main" id="{CC5D3E80-89EE-452E-9D40-C3735768089D}"/>
              </a:ext>
            </a:extLst>
          </p:cNvPr>
          <p:cNvSpPr txBox="1"/>
          <p:nvPr/>
        </p:nvSpPr>
        <p:spPr>
          <a:xfrm>
            <a:off x="4662636" y="2795725"/>
            <a:ext cx="504056" cy="584775"/>
          </a:xfrm>
          <a:prstGeom prst="rect">
            <a:avLst/>
          </a:prstGeom>
          <a:noFill/>
        </p:spPr>
        <p:txBody>
          <a:bodyPr wrap="square" rtlCol="0">
            <a:spAutoFit/>
          </a:bodyPr>
          <a:lstStyle/>
          <a:p>
            <a:r>
              <a:rPr lang="en-NZ" sz="3200"/>
              <a:t>4</a:t>
            </a:r>
          </a:p>
        </p:txBody>
      </p:sp>
      <p:sp>
        <p:nvSpPr>
          <p:cNvPr id="13" name="TextBox 12">
            <a:extLst>
              <a:ext uri="{FF2B5EF4-FFF2-40B4-BE49-F238E27FC236}">
                <a16:creationId xmlns:a16="http://schemas.microsoft.com/office/drawing/2014/main" id="{4CE81C64-F8CD-4D4B-875D-FE8AF80D944A}"/>
              </a:ext>
            </a:extLst>
          </p:cNvPr>
          <p:cNvSpPr txBox="1"/>
          <p:nvPr/>
        </p:nvSpPr>
        <p:spPr>
          <a:xfrm>
            <a:off x="6904857" y="1858359"/>
            <a:ext cx="2664296" cy="369332"/>
          </a:xfrm>
          <a:prstGeom prst="rect">
            <a:avLst/>
          </a:prstGeom>
          <a:noFill/>
        </p:spPr>
        <p:txBody>
          <a:bodyPr wrap="square" rtlCol="0">
            <a:spAutoFit/>
          </a:bodyPr>
          <a:lstStyle/>
          <a:p>
            <a:r>
              <a:rPr lang="en-NZ">
                <a:solidFill>
                  <a:srgbClr val="FF0000"/>
                </a:solidFill>
              </a:rPr>
              <a:t>Local escalation steps</a:t>
            </a:r>
          </a:p>
        </p:txBody>
      </p:sp>
      <p:sp>
        <p:nvSpPr>
          <p:cNvPr id="20" name="TextBox 19">
            <a:extLst>
              <a:ext uri="{FF2B5EF4-FFF2-40B4-BE49-F238E27FC236}">
                <a16:creationId xmlns:a16="http://schemas.microsoft.com/office/drawing/2014/main" id="{E43EA03B-09CB-4B5B-8774-1666E67C1569}"/>
              </a:ext>
            </a:extLst>
          </p:cNvPr>
          <p:cNvSpPr txBox="1"/>
          <p:nvPr/>
        </p:nvSpPr>
        <p:spPr>
          <a:xfrm>
            <a:off x="6923057" y="2761164"/>
            <a:ext cx="4572000" cy="369332"/>
          </a:xfrm>
          <a:prstGeom prst="rect">
            <a:avLst/>
          </a:prstGeom>
          <a:noFill/>
        </p:spPr>
        <p:txBody>
          <a:bodyPr wrap="square">
            <a:spAutoFit/>
          </a:bodyPr>
          <a:lstStyle/>
          <a:p>
            <a:r>
              <a:rPr lang="en-NZ">
                <a:solidFill>
                  <a:srgbClr val="FF0000"/>
                </a:solidFill>
              </a:rPr>
              <a:t>Local escalation steps</a:t>
            </a:r>
          </a:p>
        </p:txBody>
      </p:sp>
    </p:spTree>
    <p:extLst>
      <p:ext uri="{BB962C8B-B14F-4D97-AF65-F5344CB8AC3E}">
        <p14:creationId xmlns:p14="http://schemas.microsoft.com/office/powerpoint/2010/main" val="77799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E3F01-07D4-44D5-B810-42C442458606}"/>
              </a:ext>
            </a:extLst>
          </p:cNvPr>
          <p:cNvSpPr>
            <a:spLocks noGrp="1"/>
          </p:cNvSpPr>
          <p:nvPr>
            <p:ph type="title"/>
          </p:nvPr>
        </p:nvSpPr>
        <p:spPr/>
        <p:txBody>
          <a:bodyPr>
            <a:normAutofit/>
          </a:bodyPr>
          <a:lstStyle/>
          <a:p>
            <a:r>
              <a:rPr lang="en-NZ" sz="4000"/>
              <a:t>Partial set of observations</a:t>
            </a:r>
          </a:p>
        </p:txBody>
      </p:sp>
      <p:sp>
        <p:nvSpPr>
          <p:cNvPr id="3" name="TextBox 2">
            <a:extLst>
              <a:ext uri="{FF2B5EF4-FFF2-40B4-BE49-F238E27FC236}">
                <a16:creationId xmlns:a16="http://schemas.microsoft.com/office/drawing/2014/main" id="{C698CD7C-5E91-4F0D-B33F-B78F794E03A2}"/>
              </a:ext>
            </a:extLst>
          </p:cNvPr>
          <p:cNvSpPr txBox="1"/>
          <p:nvPr/>
        </p:nvSpPr>
        <p:spPr>
          <a:xfrm>
            <a:off x="3075008" y="1956122"/>
            <a:ext cx="5764192" cy="707886"/>
          </a:xfrm>
          <a:prstGeom prst="rect">
            <a:avLst/>
          </a:prstGeom>
          <a:noFill/>
        </p:spPr>
        <p:txBody>
          <a:bodyPr wrap="square" rtlCol="0">
            <a:spAutoFit/>
          </a:bodyPr>
          <a:lstStyle/>
          <a:p>
            <a:pPr algn="ctr"/>
            <a:r>
              <a:rPr lang="en-NZ" sz="3200"/>
              <a:t>Mark with a plus</a:t>
            </a:r>
            <a:r>
              <a:rPr lang="en-NZ" sz="4000"/>
              <a:t>+</a:t>
            </a:r>
          </a:p>
        </p:txBody>
      </p:sp>
      <p:sp>
        <p:nvSpPr>
          <p:cNvPr id="4" name="TextBox 3">
            <a:extLst>
              <a:ext uri="{FF2B5EF4-FFF2-40B4-BE49-F238E27FC236}">
                <a16:creationId xmlns:a16="http://schemas.microsoft.com/office/drawing/2014/main" id="{F9A9E1DF-AF8A-4872-86DD-420C5829D6B2}"/>
              </a:ext>
            </a:extLst>
          </p:cNvPr>
          <p:cNvSpPr txBox="1"/>
          <p:nvPr/>
        </p:nvSpPr>
        <p:spPr>
          <a:xfrm>
            <a:off x="6866563" y="4079611"/>
            <a:ext cx="2887039" cy="954107"/>
          </a:xfrm>
          <a:prstGeom prst="rect">
            <a:avLst/>
          </a:prstGeom>
          <a:noFill/>
        </p:spPr>
        <p:txBody>
          <a:bodyPr wrap="square" rtlCol="0">
            <a:spAutoFit/>
          </a:bodyPr>
          <a:lstStyle/>
          <a:p>
            <a:r>
              <a:rPr lang="en-NZ" sz="2800"/>
              <a:t>This should be an exception</a:t>
            </a:r>
          </a:p>
        </p:txBody>
      </p:sp>
      <p:sp>
        <p:nvSpPr>
          <p:cNvPr id="7" name="Speech Bubble: Rectangle 6">
            <a:extLst>
              <a:ext uri="{FF2B5EF4-FFF2-40B4-BE49-F238E27FC236}">
                <a16:creationId xmlns:a16="http://schemas.microsoft.com/office/drawing/2014/main" id="{300BC3D1-55A6-4209-AAE3-FD47BA5EB07B}"/>
              </a:ext>
            </a:extLst>
          </p:cNvPr>
          <p:cNvSpPr/>
          <p:nvPr/>
        </p:nvSpPr>
        <p:spPr>
          <a:xfrm>
            <a:off x="2417852" y="4019332"/>
            <a:ext cx="2887039" cy="1792841"/>
          </a:xfrm>
          <a:prstGeom prst="wedgeRectCallout">
            <a:avLst/>
          </a:prstGeom>
          <a:noFill/>
          <a:ln w="28575">
            <a:solidFill>
              <a:srgbClr val="71BA4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8" name="Speech Bubble: Rectangle 7">
            <a:extLst>
              <a:ext uri="{FF2B5EF4-FFF2-40B4-BE49-F238E27FC236}">
                <a16:creationId xmlns:a16="http://schemas.microsoft.com/office/drawing/2014/main" id="{73612157-B5E1-4C5C-BA22-B502E0A49016}"/>
              </a:ext>
            </a:extLst>
          </p:cNvPr>
          <p:cNvSpPr/>
          <p:nvPr/>
        </p:nvSpPr>
        <p:spPr>
          <a:xfrm>
            <a:off x="6712447" y="4019332"/>
            <a:ext cx="2887039" cy="1792841"/>
          </a:xfrm>
          <a:prstGeom prst="wedgeRectCallou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9" name="TextBox 8">
            <a:extLst>
              <a:ext uri="{FF2B5EF4-FFF2-40B4-BE49-F238E27FC236}">
                <a16:creationId xmlns:a16="http://schemas.microsoft.com/office/drawing/2014/main" id="{BD68063A-F96F-446C-AE73-7014FED8C714}"/>
              </a:ext>
            </a:extLst>
          </p:cNvPr>
          <p:cNvSpPr txBox="1"/>
          <p:nvPr/>
        </p:nvSpPr>
        <p:spPr>
          <a:xfrm>
            <a:off x="2592516" y="4108298"/>
            <a:ext cx="2712376" cy="1384995"/>
          </a:xfrm>
          <a:prstGeom prst="rect">
            <a:avLst/>
          </a:prstGeom>
          <a:noFill/>
        </p:spPr>
        <p:txBody>
          <a:bodyPr wrap="square" rtlCol="0">
            <a:spAutoFit/>
          </a:bodyPr>
          <a:lstStyle/>
          <a:p>
            <a:r>
              <a:rPr lang="en-NZ" sz="2800"/>
              <a:t>Still apply to the escalation pathway</a:t>
            </a:r>
          </a:p>
        </p:txBody>
      </p:sp>
      <p:pic>
        <p:nvPicPr>
          <p:cNvPr id="6" name="Picture 5">
            <a:extLst>
              <a:ext uri="{FF2B5EF4-FFF2-40B4-BE49-F238E27FC236}">
                <a16:creationId xmlns:a16="http://schemas.microsoft.com/office/drawing/2014/main" id="{C0933009-E687-547E-F01D-076E68FB6E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9" y="2716833"/>
            <a:ext cx="10299843" cy="944684"/>
          </a:xfrm>
          <a:prstGeom prst="rect">
            <a:avLst/>
          </a:prstGeom>
        </p:spPr>
      </p:pic>
      <p:sp>
        <p:nvSpPr>
          <p:cNvPr id="12" name="TextBox 11">
            <a:extLst>
              <a:ext uri="{FF2B5EF4-FFF2-40B4-BE49-F238E27FC236}">
                <a16:creationId xmlns:a16="http://schemas.microsoft.com/office/drawing/2014/main" id="{3377F850-8A83-E661-A49F-CBB9A932FFD6}"/>
              </a:ext>
            </a:extLst>
          </p:cNvPr>
          <p:cNvSpPr txBox="1"/>
          <p:nvPr/>
        </p:nvSpPr>
        <p:spPr>
          <a:xfrm>
            <a:off x="7975600" y="2930789"/>
            <a:ext cx="1016000" cy="707886"/>
          </a:xfrm>
          <a:prstGeom prst="rect">
            <a:avLst/>
          </a:prstGeom>
          <a:noFill/>
        </p:spPr>
        <p:txBody>
          <a:bodyPr wrap="square" rtlCol="0">
            <a:spAutoFit/>
          </a:bodyPr>
          <a:lstStyle/>
          <a:p>
            <a:endParaRPr lang="en-NZ"/>
          </a:p>
        </p:txBody>
      </p:sp>
      <p:sp>
        <p:nvSpPr>
          <p:cNvPr id="13" name="TextBox 12">
            <a:extLst>
              <a:ext uri="{FF2B5EF4-FFF2-40B4-BE49-F238E27FC236}">
                <a16:creationId xmlns:a16="http://schemas.microsoft.com/office/drawing/2014/main" id="{628AF8C5-750A-8BBE-85D8-77C507BEA7D9}"/>
              </a:ext>
            </a:extLst>
          </p:cNvPr>
          <p:cNvSpPr txBox="1"/>
          <p:nvPr/>
        </p:nvSpPr>
        <p:spPr>
          <a:xfrm>
            <a:off x="7975600" y="2724288"/>
            <a:ext cx="939800" cy="830997"/>
          </a:xfrm>
          <a:prstGeom prst="rect">
            <a:avLst/>
          </a:prstGeom>
          <a:noFill/>
        </p:spPr>
        <p:txBody>
          <a:bodyPr wrap="square" rtlCol="0">
            <a:spAutoFit/>
          </a:bodyPr>
          <a:lstStyle/>
          <a:p>
            <a:r>
              <a:rPr lang="en-NZ" sz="4800"/>
              <a:t>3+</a:t>
            </a:r>
          </a:p>
        </p:txBody>
      </p:sp>
      <p:sp>
        <p:nvSpPr>
          <p:cNvPr id="14" name="TextBox 13">
            <a:extLst>
              <a:ext uri="{FF2B5EF4-FFF2-40B4-BE49-F238E27FC236}">
                <a16:creationId xmlns:a16="http://schemas.microsoft.com/office/drawing/2014/main" id="{80BB702A-5856-3FA9-8021-748095A6902C}"/>
              </a:ext>
            </a:extLst>
          </p:cNvPr>
          <p:cNvSpPr txBox="1"/>
          <p:nvPr/>
        </p:nvSpPr>
        <p:spPr>
          <a:xfrm>
            <a:off x="10345314" y="2728911"/>
            <a:ext cx="1016000" cy="830997"/>
          </a:xfrm>
          <a:prstGeom prst="rect">
            <a:avLst/>
          </a:prstGeom>
          <a:noFill/>
        </p:spPr>
        <p:txBody>
          <a:bodyPr wrap="square" rtlCol="0">
            <a:spAutoFit/>
          </a:bodyPr>
          <a:lstStyle/>
          <a:p>
            <a:r>
              <a:rPr lang="en-NZ" sz="4800"/>
              <a:t>4</a:t>
            </a:r>
          </a:p>
        </p:txBody>
      </p:sp>
      <p:sp>
        <p:nvSpPr>
          <p:cNvPr id="15" name="TextBox 14">
            <a:extLst>
              <a:ext uri="{FF2B5EF4-FFF2-40B4-BE49-F238E27FC236}">
                <a16:creationId xmlns:a16="http://schemas.microsoft.com/office/drawing/2014/main" id="{4EFFF4C3-53A3-1B89-FFDA-75E98F052C30}"/>
              </a:ext>
            </a:extLst>
          </p:cNvPr>
          <p:cNvSpPr txBox="1"/>
          <p:nvPr/>
        </p:nvSpPr>
        <p:spPr>
          <a:xfrm>
            <a:off x="9209543" y="2716833"/>
            <a:ext cx="1016000" cy="830997"/>
          </a:xfrm>
          <a:prstGeom prst="rect">
            <a:avLst/>
          </a:prstGeom>
          <a:noFill/>
        </p:spPr>
        <p:txBody>
          <a:bodyPr wrap="square" rtlCol="0">
            <a:spAutoFit/>
          </a:bodyPr>
          <a:lstStyle/>
          <a:p>
            <a:r>
              <a:rPr lang="en-NZ" sz="4800"/>
              <a:t>4</a:t>
            </a:r>
          </a:p>
        </p:txBody>
      </p:sp>
    </p:spTree>
    <p:extLst>
      <p:ext uri="{BB962C8B-B14F-4D97-AF65-F5344CB8AC3E}">
        <p14:creationId xmlns:p14="http://schemas.microsoft.com/office/powerpoint/2010/main" val="2107190319"/>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C5584-02B3-4953-B3FB-73F84A8751B0}"/>
              </a:ext>
            </a:extLst>
          </p:cNvPr>
          <p:cNvSpPr>
            <a:spLocks noGrp="1"/>
          </p:cNvSpPr>
          <p:nvPr>
            <p:ph type="title"/>
          </p:nvPr>
        </p:nvSpPr>
        <p:spPr/>
        <p:txBody>
          <a:bodyPr>
            <a:normAutofit/>
          </a:bodyPr>
          <a:lstStyle/>
          <a:p>
            <a:r>
              <a:rPr lang="en-NZ" sz="4000"/>
              <a:t>Rapid response team calls</a:t>
            </a:r>
          </a:p>
        </p:txBody>
      </p:sp>
      <p:pic>
        <p:nvPicPr>
          <p:cNvPr id="5" name="Picture 4">
            <a:extLst>
              <a:ext uri="{FF2B5EF4-FFF2-40B4-BE49-F238E27FC236}">
                <a16:creationId xmlns:a16="http://schemas.microsoft.com/office/drawing/2014/main" id="{935A8D82-2FC0-4C3F-B932-FD6388DED5D5}"/>
              </a:ext>
            </a:extLst>
          </p:cNvPr>
          <p:cNvPicPr>
            <a:picLocks noChangeAspect="1"/>
          </p:cNvPicPr>
          <p:nvPr/>
        </p:nvPicPr>
        <p:blipFill>
          <a:blip r:embed="rId3"/>
          <a:stretch>
            <a:fillRect/>
          </a:stretch>
        </p:blipFill>
        <p:spPr>
          <a:xfrm>
            <a:off x="1031543" y="1922608"/>
            <a:ext cx="3057525" cy="3514725"/>
          </a:xfrm>
          <a:prstGeom prst="rect">
            <a:avLst/>
          </a:prstGeom>
        </p:spPr>
      </p:pic>
      <p:sp>
        <p:nvSpPr>
          <p:cNvPr id="7" name="TextBox 6">
            <a:extLst>
              <a:ext uri="{FF2B5EF4-FFF2-40B4-BE49-F238E27FC236}">
                <a16:creationId xmlns:a16="http://schemas.microsoft.com/office/drawing/2014/main" id="{6AA37878-9036-4C37-9A54-630332E06672}"/>
              </a:ext>
            </a:extLst>
          </p:cNvPr>
          <p:cNvSpPr txBox="1"/>
          <p:nvPr/>
        </p:nvSpPr>
        <p:spPr>
          <a:xfrm>
            <a:off x="3686107" y="4916006"/>
            <a:ext cx="402961" cy="383675"/>
          </a:xfrm>
          <a:prstGeom prst="rect">
            <a:avLst/>
          </a:prstGeom>
          <a:noFill/>
        </p:spPr>
        <p:txBody>
          <a:bodyPr wrap="square" rtlCol="0">
            <a:spAutoFit/>
          </a:bodyPr>
          <a:lstStyle/>
          <a:p>
            <a:r>
              <a:rPr lang="en-NZ">
                <a:solidFill>
                  <a:schemeClr val="tx2"/>
                </a:solidFill>
              </a:rPr>
              <a:t>x</a:t>
            </a:r>
          </a:p>
        </p:txBody>
      </p:sp>
      <p:sp>
        <p:nvSpPr>
          <p:cNvPr id="11" name="TextBox 10">
            <a:extLst>
              <a:ext uri="{FF2B5EF4-FFF2-40B4-BE49-F238E27FC236}">
                <a16:creationId xmlns:a16="http://schemas.microsoft.com/office/drawing/2014/main" id="{64D004F3-C511-4672-ACB1-9607DC8A834A}"/>
              </a:ext>
            </a:extLst>
          </p:cNvPr>
          <p:cNvSpPr txBox="1"/>
          <p:nvPr/>
        </p:nvSpPr>
        <p:spPr>
          <a:xfrm>
            <a:off x="4430726" y="1922607"/>
            <a:ext cx="2850015" cy="3416320"/>
          </a:xfrm>
          <a:prstGeom prst="rect">
            <a:avLst/>
          </a:prstGeom>
          <a:noFill/>
          <a:ln>
            <a:noFill/>
          </a:ln>
        </p:spPr>
        <p:txBody>
          <a:bodyPr wrap="square">
            <a:spAutoFit/>
          </a:bodyPr>
          <a:lstStyle/>
          <a:p>
            <a:pPr rtl="0" fontAlgn="base"/>
            <a:r>
              <a:rPr lang="mi-NZ">
                <a:solidFill>
                  <a:srgbClr val="000000"/>
                </a:solidFill>
              </a:rPr>
              <a:t>If any of the tamariki’s vital signs fall into the blue rapid response team (RRT) zone, it is a </a:t>
            </a:r>
            <a:r>
              <a:rPr lang="mi-NZ" b="1">
                <a:solidFill>
                  <a:srgbClr val="000000"/>
                </a:solidFill>
              </a:rPr>
              <a:t>mandatory</a:t>
            </a:r>
            <a:r>
              <a:rPr lang="mi-NZ">
                <a:solidFill>
                  <a:srgbClr val="000000"/>
                </a:solidFill>
              </a:rPr>
              <a:t> requirement for you to make a RRT call </a:t>
            </a:r>
            <a:r>
              <a:rPr lang="mi-NZ" b="1">
                <a:solidFill>
                  <a:srgbClr val="000000"/>
                </a:solidFill>
              </a:rPr>
              <a:t>immediately</a:t>
            </a:r>
            <a:endParaRPr lang="en-US">
              <a:solidFill>
                <a:srgbClr val="000000"/>
              </a:solidFill>
            </a:endParaRPr>
          </a:p>
          <a:p>
            <a:pPr algn="ctr" rtl="0" fontAlgn="base"/>
            <a:endParaRPr lang="en-US">
              <a:solidFill>
                <a:srgbClr val="000000"/>
              </a:solidFill>
            </a:endParaRPr>
          </a:p>
          <a:p>
            <a:pPr algn="l" rtl="0" fontAlgn="base"/>
            <a:r>
              <a:rPr lang="en-US">
                <a:solidFill>
                  <a:srgbClr val="000000"/>
                </a:solidFill>
              </a:rPr>
              <a:t>​</a:t>
            </a:r>
          </a:p>
          <a:p>
            <a:pPr algn="l" rtl="0" fontAlgn="base"/>
            <a:r>
              <a:rPr lang="mi-NZ" b="1">
                <a:solidFill>
                  <a:srgbClr val="FF0000"/>
                </a:solidFill>
              </a:rPr>
              <a:t>[Insert details of your local RRT calling process] </a:t>
            </a:r>
            <a:r>
              <a:rPr lang="en-US">
                <a:solidFill>
                  <a:srgbClr val="000000"/>
                </a:solidFill>
              </a:rPr>
              <a:t>​</a:t>
            </a:r>
          </a:p>
          <a:p>
            <a:pPr algn="l" rtl="0" fontAlgn="base"/>
            <a:r>
              <a:rPr lang="en-US">
                <a:solidFill>
                  <a:srgbClr val="000000"/>
                </a:solidFill>
                <a:latin typeface="Arial" panose="020B0604020202020204" pitchFamily="34" charset="0"/>
              </a:rPr>
              <a:t>​</a:t>
            </a:r>
            <a:endParaRPr lang="en-US">
              <a:solidFill>
                <a:srgbClr val="000000"/>
              </a:solidFill>
              <a:latin typeface="Segoe UI" panose="020B0502040204020203" pitchFamily="34" charset="0"/>
            </a:endParaRPr>
          </a:p>
          <a:p>
            <a:pPr algn="ctr" rtl="0" fontAlgn="base"/>
            <a:endParaRPr lang="en-US">
              <a:solidFill>
                <a:srgbClr val="000000"/>
              </a:solidFill>
              <a:latin typeface="Segoe UI" panose="020B0502040204020203" pitchFamily="34" charset="0"/>
            </a:endParaRPr>
          </a:p>
        </p:txBody>
      </p:sp>
      <p:pic>
        <p:nvPicPr>
          <p:cNvPr id="4" name="Picture 3">
            <a:extLst>
              <a:ext uri="{FF2B5EF4-FFF2-40B4-BE49-F238E27FC236}">
                <a16:creationId xmlns:a16="http://schemas.microsoft.com/office/drawing/2014/main" id="{E8A3A435-925F-41A6-A2AE-645CF9E773CB}"/>
              </a:ext>
            </a:extLst>
          </p:cNvPr>
          <p:cNvPicPr>
            <a:picLocks noChangeAspect="1"/>
          </p:cNvPicPr>
          <p:nvPr/>
        </p:nvPicPr>
        <p:blipFill>
          <a:blip r:embed="rId4"/>
          <a:stretch>
            <a:fillRect/>
          </a:stretch>
        </p:blipFill>
        <p:spPr>
          <a:xfrm>
            <a:off x="7593776" y="1922607"/>
            <a:ext cx="962073" cy="3377074"/>
          </a:xfrm>
          <a:prstGeom prst="rect">
            <a:avLst/>
          </a:prstGeom>
        </p:spPr>
      </p:pic>
    </p:spTree>
    <p:extLst>
      <p:ext uri="{BB962C8B-B14F-4D97-AF65-F5344CB8AC3E}">
        <p14:creationId xmlns:p14="http://schemas.microsoft.com/office/powerpoint/2010/main" val="37590438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704D2-7BB0-4BDD-BFF9-834601459335}"/>
              </a:ext>
            </a:extLst>
          </p:cNvPr>
          <p:cNvSpPr>
            <a:spLocks noGrp="1"/>
          </p:cNvSpPr>
          <p:nvPr>
            <p:ph type="title"/>
          </p:nvPr>
        </p:nvSpPr>
        <p:spPr/>
        <p:txBody>
          <a:bodyPr/>
          <a:lstStyle/>
          <a:p>
            <a:r>
              <a:rPr lang="en-NZ"/>
              <a:t>Questions</a:t>
            </a:r>
          </a:p>
        </p:txBody>
      </p:sp>
      <p:sp>
        <p:nvSpPr>
          <p:cNvPr id="3" name="Content Placeholder 2">
            <a:extLst>
              <a:ext uri="{FF2B5EF4-FFF2-40B4-BE49-F238E27FC236}">
                <a16:creationId xmlns:a16="http://schemas.microsoft.com/office/drawing/2014/main" id="{0C5105D9-4A51-4084-B367-94F096F8F0DC}"/>
              </a:ext>
            </a:extLst>
          </p:cNvPr>
          <p:cNvSpPr>
            <a:spLocks noGrp="1"/>
          </p:cNvSpPr>
          <p:nvPr>
            <p:ph sz="half" idx="1"/>
          </p:nvPr>
        </p:nvSpPr>
        <p:spPr/>
        <p:txBody>
          <a:bodyPr>
            <a:normAutofit/>
          </a:bodyPr>
          <a:lstStyle/>
          <a:p>
            <a:r>
              <a:rPr lang="en-NZ" sz="2800"/>
              <a:t>What are the differences between the new chart and what we currently have?</a:t>
            </a:r>
          </a:p>
          <a:p>
            <a:r>
              <a:rPr lang="en-NZ" sz="2800"/>
              <a:t>How do we educate users of the charts to any changes?</a:t>
            </a:r>
          </a:p>
        </p:txBody>
      </p:sp>
      <p:pic>
        <p:nvPicPr>
          <p:cNvPr id="7" name="Picture 6" descr="Wood human figure">
            <a:extLst>
              <a:ext uri="{FF2B5EF4-FFF2-40B4-BE49-F238E27FC236}">
                <a16:creationId xmlns:a16="http://schemas.microsoft.com/office/drawing/2014/main" id="{ABC38C01-92EE-415A-9119-2FC076A29A02}"/>
              </a:ext>
            </a:extLst>
          </p:cNvPr>
          <p:cNvPicPr>
            <a:picLocks noChangeAspect="1"/>
          </p:cNvPicPr>
          <p:nvPr/>
        </p:nvPicPr>
        <p:blipFill>
          <a:blip r:embed="rId3"/>
          <a:stretch>
            <a:fillRect/>
          </a:stretch>
        </p:blipFill>
        <p:spPr>
          <a:xfrm>
            <a:off x="1018814" y="4133335"/>
            <a:ext cx="2765031" cy="1843354"/>
          </a:xfrm>
          <a:prstGeom prst="rect">
            <a:avLst/>
          </a:prstGeom>
        </p:spPr>
      </p:pic>
    </p:spTree>
    <p:extLst>
      <p:ext uri="{BB962C8B-B14F-4D97-AF65-F5344CB8AC3E}">
        <p14:creationId xmlns:p14="http://schemas.microsoft.com/office/powerpoint/2010/main" val="938027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E8ED5B4-C89D-94BB-2740-6C1F00497155}"/>
              </a:ext>
            </a:extLst>
          </p:cNvPr>
          <p:cNvSpPr>
            <a:spLocks noGrp="1"/>
          </p:cNvSpPr>
          <p:nvPr>
            <p:ph sz="half" idx="1"/>
          </p:nvPr>
        </p:nvSpPr>
        <p:spPr>
          <a:xfrm>
            <a:off x="1598487" y="349321"/>
            <a:ext cx="8367445" cy="5375579"/>
          </a:xfrm>
          <a:prstGeom prst="cloudCallout">
            <a:avLst>
              <a:gd name="adj1" fmla="val -52075"/>
              <a:gd name="adj2" fmla="val 63049"/>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indent="0">
              <a:lnSpc>
                <a:spcPct val="107000"/>
              </a:lnSpc>
              <a:spcAft>
                <a:spcPts val="800"/>
              </a:spcAft>
              <a:buNone/>
            </a:pPr>
            <a:r>
              <a:rPr lang="en-NZ" sz="1800" b="1" i="1">
                <a:effectLst/>
                <a:latin typeface="Calibri" panose="020F0502020204030204" pitchFamily="34" charset="0"/>
                <a:ea typeface="Calibri" panose="020F0502020204030204" pitchFamily="34" charset="0"/>
                <a:cs typeface="Times New Roman" panose="02020603050405020304" pitchFamily="18" charset="0"/>
              </a:rPr>
              <a:t>don’t deteriorate suddenly, rather healthcare staff suddenly notice.</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D09E56D-481D-E510-CFA4-1EAA4E2AC0B1}"/>
              </a:ext>
            </a:extLst>
          </p:cNvPr>
          <p:cNvSpPr txBox="1"/>
          <p:nvPr/>
        </p:nvSpPr>
        <p:spPr>
          <a:xfrm>
            <a:off x="3075397" y="2054831"/>
            <a:ext cx="6041205" cy="1649811"/>
          </a:xfrm>
          <a:prstGeom prst="rect">
            <a:avLst/>
          </a:prstGeom>
          <a:noFill/>
        </p:spPr>
        <p:txBody>
          <a:bodyPr wrap="square" rtlCol="0">
            <a:spAutoFit/>
          </a:bodyPr>
          <a:lstStyle/>
          <a:p>
            <a:pPr>
              <a:lnSpc>
                <a:spcPct val="107000"/>
              </a:lnSpc>
              <a:spcAft>
                <a:spcPts val="800"/>
              </a:spcAft>
            </a:pPr>
            <a:r>
              <a:rPr lang="en-NZ" sz="3200" b="1">
                <a:solidFill>
                  <a:srgbClr val="283868"/>
                </a:solidFill>
                <a:effectLst/>
                <a:ea typeface="Calibri" panose="020F0502020204030204" pitchFamily="34" charset="0"/>
                <a:cs typeface="Arial" panose="020B0604020202020204" pitchFamily="34" charset="0"/>
              </a:rPr>
              <a:t>Patients don’t deteriorate suddenly, rather health care staff suddenly notice</a:t>
            </a:r>
            <a:endParaRPr lang="en-NZ" sz="3200">
              <a:solidFill>
                <a:srgbClr val="283868"/>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27876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FE117-0979-8FFD-B790-BB61729FAB99}"/>
              </a:ext>
            </a:extLst>
          </p:cNvPr>
          <p:cNvSpPr>
            <a:spLocks noGrp="1"/>
          </p:cNvSpPr>
          <p:nvPr>
            <p:ph type="title"/>
          </p:nvPr>
        </p:nvSpPr>
        <p:spPr>
          <a:xfrm>
            <a:off x="838200" y="365125"/>
            <a:ext cx="8658340" cy="866909"/>
          </a:xfrm>
        </p:spPr>
        <p:txBody>
          <a:bodyPr>
            <a:normAutofit/>
          </a:bodyPr>
          <a:lstStyle/>
          <a:p>
            <a:r>
              <a:rPr lang="en-NZ"/>
              <a:t>Components of PEWS</a:t>
            </a:r>
          </a:p>
        </p:txBody>
      </p:sp>
      <p:graphicFrame>
        <p:nvGraphicFramePr>
          <p:cNvPr id="4" name="Diagram 3">
            <a:extLst>
              <a:ext uri="{FF2B5EF4-FFF2-40B4-BE49-F238E27FC236}">
                <a16:creationId xmlns:a16="http://schemas.microsoft.com/office/drawing/2014/main" id="{48B9FE2B-49D0-4C7B-D217-FD5D1BDAC3A8}"/>
              </a:ext>
            </a:extLst>
          </p:cNvPr>
          <p:cNvGraphicFramePr/>
          <p:nvPr>
            <p:extLst>
              <p:ext uri="{D42A27DB-BD31-4B8C-83A1-F6EECF244321}">
                <p14:modId xmlns:p14="http://schemas.microsoft.com/office/powerpoint/2010/main" val="111050741"/>
              </p:ext>
            </p:extLst>
          </p:nvPr>
        </p:nvGraphicFramePr>
        <p:xfrm>
          <a:off x="0" y="107420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2431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B8916-4A82-C14C-987F-0BB247A91A48}"/>
              </a:ext>
            </a:extLst>
          </p:cNvPr>
          <p:cNvSpPr>
            <a:spLocks noGrp="1"/>
          </p:cNvSpPr>
          <p:nvPr>
            <p:ph type="title"/>
          </p:nvPr>
        </p:nvSpPr>
        <p:spPr>
          <a:xfrm>
            <a:off x="482886" y="436207"/>
            <a:ext cx="10672271" cy="757790"/>
          </a:xfrm>
        </p:spPr>
        <p:txBody>
          <a:bodyPr>
            <a:noAutofit/>
          </a:bodyPr>
          <a:lstStyle/>
          <a:p>
            <a:r>
              <a:rPr lang="en-NZ" sz="3600"/>
              <a:t>Recognition and response systems can save lives</a:t>
            </a:r>
            <a:endParaRPr lang="en-GB" sz="3600"/>
          </a:p>
        </p:txBody>
      </p:sp>
      <p:sp>
        <p:nvSpPr>
          <p:cNvPr id="5" name="Content Placeholder 15">
            <a:extLst>
              <a:ext uri="{FF2B5EF4-FFF2-40B4-BE49-F238E27FC236}">
                <a16:creationId xmlns:a16="http://schemas.microsoft.com/office/drawing/2014/main" id="{862A6237-08B7-690E-F662-1394B27EEEF0}"/>
              </a:ext>
            </a:extLst>
          </p:cNvPr>
          <p:cNvSpPr>
            <a:spLocks noGrp="1"/>
          </p:cNvSpPr>
          <p:nvPr>
            <p:ph idx="1"/>
          </p:nvPr>
        </p:nvSpPr>
        <p:spPr>
          <a:xfrm>
            <a:off x="482884" y="1424475"/>
            <a:ext cx="9123129" cy="863350"/>
          </a:xfrm>
        </p:spPr>
        <p:txBody>
          <a:bodyPr>
            <a:normAutofit/>
          </a:bodyPr>
          <a:lstStyle/>
          <a:p>
            <a:pPr marL="0" indent="0">
              <a:buNone/>
            </a:pPr>
            <a:r>
              <a:rPr lang="mi-NZ" sz="2400">
                <a:solidFill>
                  <a:srgbClr val="000000"/>
                </a:solidFill>
              </a:rPr>
              <a:t>Measure vital signs, escalate care and work together to provide a timely and appropriate clinical response</a:t>
            </a:r>
            <a:r>
              <a:rPr lang="en-NZ" sz="2400">
                <a:solidFill>
                  <a:srgbClr val="000000"/>
                </a:solidFill>
              </a:rPr>
              <a:t>  </a:t>
            </a:r>
            <a:endParaRPr lang="en-NZ" sz="2400"/>
          </a:p>
        </p:txBody>
      </p:sp>
      <p:sp>
        <p:nvSpPr>
          <p:cNvPr id="7" name="Text Placeholder 6">
            <a:extLst>
              <a:ext uri="{FF2B5EF4-FFF2-40B4-BE49-F238E27FC236}">
                <a16:creationId xmlns:a16="http://schemas.microsoft.com/office/drawing/2014/main" id="{AE21000F-4EB9-EF5B-8B43-1F22FF821C74}"/>
              </a:ext>
            </a:extLst>
          </p:cNvPr>
          <p:cNvSpPr txBox="1">
            <a:spLocks noGrp="1"/>
          </p:cNvSpPr>
          <p:nvPr>
            <p:ph type="body" sz="half" idx="2"/>
          </p:nvPr>
        </p:nvSpPr>
        <p:spPr>
          <a:xfrm>
            <a:off x="607684" y="5775064"/>
            <a:ext cx="11084306" cy="480131"/>
          </a:xfrm>
          <a:prstGeom prst="rect">
            <a:avLst/>
          </a:prstGeom>
          <a:noFill/>
        </p:spPr>
        <p:txBody>
          <a:bodyPr wrap="square">
            <a:spAutoFit/>
          </a:bodyPr>
          <a:lstStyle/>
          <a:p>
            <a:r>
              <a:rPr lang="en-NZ" sz="1400">
                <a:solidFill>
                  <a:srgbClr val="000000"/>
                </a:solidFill>
              </a:rPr>
              <a:t>Health Quality &amp; Safety Commission. 2017. </a:t>
            </a:r>
            <a:r>
              <a:rPr lang="en-NZ" sz="1400" i="1">
                <a:solidFill>
                  <a:srgbClr val="000000"/>
                </a:solidFill>
              </a:rPr>
              <a:t>Capabilities for recognising and responding to acute deterioration in hospital</a:t>
            </a:r>
            <a:r>
              <a:rPr lang="en-NZ" sz="1400">
                <a:solidFill>
                  <a:srgbClr val="000000"/>
                </a:solidFill>
              </a:rPr>
              <a:t>. ​Wellington: Health Quality &amp; Safety Commission. URL: </a:t>
            </a:r>
            <a:r>
              <a:rPr lang="en-NZ" sz="1400" u="sng">
                <a:solidFill>
                  <a:srgbClr val="0000FF"/>
                </a:solidFill>
                <a:hlinkClick r:id="rId3"/>
              </a:rPr>
              <a:t>www.hqsc.govt.nz/our-programmes/patient-deterioration/publications-and-resources/publication/3528</a:t>
            </a:r>
            <a:r>
              <a:rPr lang="en-NZ" sz="1400">
                <a:solidFill>
                  <a:srgbClr val="000000"/>
                </a:solidFill>
              </a:rPr>
              <a:t>.</a:t>
            </a:r>
            <a:endParaRPr lang="en-NZ" sz="1400"/>
          </a:p>
        </p:txBody>
      </p:sp>
      <p:pic>
        <p:nvPicPr>
          <p:cNvPr id="3" name="Content Placeholder 13">
            <a:extLst>
              <a:ext uri="{FF2B5EF4-FFF2-40B4-BE49-F238E27FC236}">
                <a16:creationId xmlns:a16="http://schemas.microsoft.com/office/drawing/2014/main" id="{D9A39465-1998-FBA1-E001-131E3BF897F1}"/>
              </a:ext>
            </a:extLst>
          </p:cNvPr>
          <p:cNvPicPr>
            <a:picLocks noChangeAspect="1"/>
          </p:cNvPicPr>
          <p:nvPr/>
        </p:nvPicPr>
        <p:blipFill>
          <a:blip r:embed="rId4"/>
          <a:stretch>
            <a:fillRect/>
          </a:stretch>
        </p:blipFill>
        <p:spPr>
          <a:xfrm>
            <a:off x="607684" y="2130544"/>
            <a:ext cx="10571019" cy="3295036"/>
          </a:xfrm>
          <a:prstGeom prst="rect">
            <a:avLst/>
          </a:prstGeom>
        </p:spPr>
      </p:pic>
    </p:spTree>
    <p:extLst>
      <p:ext uri="{BB962C8B-B14F-4D97-AF65-F5344CB8AC3E}">
        <p14:creationId xmlns:p14="http://schemas.microsoft.com/office/powerpoint/2010/main" val="4055606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BE9AC-FCC4-13C3-BE33-FBA5CDD67E64}"/>
              </a:ext>
            </a:extLst>
          </p:cNvPr>
          <p:cNvSpPr>
            <a:spLocks noGrp="1"/>
          </p:cNvSpPr>
          <p:nvPr>
            <p:ph type="title"/>
          </p:nvPr>
        </p:nvSpPr>
        <p:spPr>
          <a:xfrm>
            <a:off x="838200" y="538256"/>
            <a:ext cx="7879914" cy="844424"/>
          </a:xfrm>
        </p:spPr>
        <p:txBody>
          <a:bodyPr/>
          <a:lstStyle/>
          <a:p>
            <a:r>
              <a:rPr lang="en-US" b="1"/>
              <a:t>Background</a:t>
            </a:r>
          </a:p>
        </p:txBody>
      </p:sp>
      <p:sp>
        <p:nvSpPr>
          <p:cNvPr id="3" name="Content Placeholder 2">
            <a:extLst>
              <a:ext uri="{FF2B5EF4-FFF2-40B4-BE49-F238E27FC236}">
                <a16:creationId xmlns:a16="http://schemas.microsoft.com/office/drawing/2014/main" id="{F130751C-2918-F045-79B1-23E9BB7832D3}"/>
              </a:ext>
            </a:extLst>
          </p:cNvPr>
          <p:cNvSpPr>
            <a:spLocks noGrp="1"/>
          </p:cNvSpPr>
          <p:nvPr>
            <p:ph sz="half" idx="1"/>
          </p:nvPr>
        </p:nvSpPr>
        <p:spPr>
          <a:xfrm>
            <a:off x="7151070" y="1478503"/>
            <a:ext cx="7879915" cy="4351338"/>
          </a:xfrm>
        </p:spPr>
        <p:txBody>
          <a:bodyPr/>
          <a:lstStyle/>
          <a:p>
            <a:r>
              <a:rPr lang="en-US" sz="2800"/>
              <a:t>EWS</a:t>
            </a:r>
          </a:p>
          <a:p>
            <a:r>
              <a:rPr lang="en-US" sz="2800"/>
              <a:t>MEWS</a:t>
            </a:r>
          </a:p>
          <a:p>
            <a:r>
              <a:rPr lang="en-US" sz="2800"/>
              <a:t>NOC/NEWS</a:t>
            </a:r>
          </a:p>
          <a:p>
            <a:endParaRPr lang="en-US" sz="2800"/>
          </a:p>
          <a:p>
            <a:r>
              <a:rPr lang="en-US" sz="2800"/>
              <a:t>Paediatric Society of </a:t>
            </a:r>
            <a:br>
              <a:rPr lang="en-US" sz="2800"/>
            </a:br>
            <a:r>
              <a:rPr lang="en-US" sz="2800"/>
              <a:t>New Zealand </a:t>
            </a:r>
          </a:p>
          <a:p>
            <a:r>
              <a:rPr lang="en-US" sz="2800"/>
              <a:t>Health Quality &amp; Safety </a:t>
            </a:r>
            <a:br>
              <a:rPr lang="en-US" sz="2800"/>
            </a:br>
            <a:r>
              <a:rPr lang="en-US" sz="2800"/>
              <a:t>Commission</a:t>
            </a:r>
          </a:p>
          <a:p>
            <a:endParaRPr lang="en-US"/>
          </a:p>
        </p:txBody>
      </p:sp>
      <p:pic>
        <p:nvPicPr>
          <p:cNvPr id="5" name="Picture 4">
            <a:extLst>
              <a:ext uri="{FF2B5EF4-FFF2-40B4-BE49-F238E27FC236}">
                <a16:creationId xmlns:a16="http://schemas.microsoft.com/office/drawing/2014/main" id="{401CD16A-370F-CC63-77A7-63143D19265B}"/>
              </a:ext>
            </a:extLst>
          </p:cNvPr>
          <p:cNvPicPr>
            <a:picLocks noChangeAspect="1"/>
          </p:cNvPicPr>
          <p:nvPr/>
        </p:nvPicPr>
        <p:blipFill>
          <a:blip r:embed="rId3"/>
          <a:stretch>
            <a:fillRect/>
          </a:stretch>
        </p:blipFill>
        <p:spPr>
          <a:xfrm>
            <a:off x="441320" y="1342960"/>
            <a:ext cx="6709750" cy="4715292"/>
          </a:xfrm>
          <a:prstGeom prst="rect">
            <a:avLst/>
          </a:prstGeom>
        </p:spPr>
      </p:pic>
    </p:spTree>
    <p:extLst>
      <p:ext uri="{BB962C8B-B14F-4D97-AF65-F5344CB8AC3E}">
        <p14:creationId xmlns:p14="http://schemas.microsoft.com/office/powerpoint/2010/main" val="214081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9CE22-7504-B96D-F507-AE7724CCE671}"/>
              </a:ext>
            </a:extLst>
          </p:cNvPr>
          <p:cNvSpPr>
            <a:spLocks noGrp="1"/>
          </p:cNvSpPr>
          <p:nvPr>
            <p:ph type="title"/>
          </p:nvPr>
        </p:nvSpPr>
        <p:spPr/>
        <p:txBody>
          <a:bodyPr/>
          <a:lstStyle/>
          <a:p>
            <a:r>
              <a:rPr lang="en-US"/>
              <a:t>Why we need a national PEWS</a:t>
            </a:r>
          </a:p>
        </p:txBody>
      </p:sp>
      <p:sp>
        <p:nvSpPr>
          <p:cNvPr id="4" name="TextBox 3">
            <a:extLst>
              <a:ext uri="{FF2B5EF4-FFF2-40B4-BE49-F238E27FC236}">
                <a16:creationId xmlns:a16="http://schemas.microsoft.com/office/drawing/2014/main" id="{7F0E80FE-03B9-914A-F824-8B9233D78BB1}"/>
              </a:ext>
            </a:extLst>
          </p:cNvPr>
          <p:cNvSpPr txBox="1"/>
          <p:nvPr/>
        </p:nvSpPr>
        <p:spPr>
          <a:xfrm>
            <a:off x="838200" y="1983860"/>
            <a:ext cx="9123452" cy="2326791"/>
          </a:xfrm>
          <a:prstGeom prst="rect">
            <a:avLst/>
          </a:prstGeom>
          <a:noFill/>
        </p:spPr>
        <p:txBody>
          <a:bodyPr wrap="square">
            <a:spAutoFit/>
          </a:bodyPr>
          <a:lstStyle/>
          <a:p>
            <a:pPr marL="228600" indent="-228600">
              <a:lnSpc>
                <a:spcPct val="90000"/>
              </a:lnSpc>
              <a:spcBef>
                <a:spcPts val="1000"/>
              </a:spcBef>
              <a:spcAft>
                <a:spcPts val="800"/>
              </a:spcAft>
              <a:buClr>
                <a:srgbClr val="7030A0"/>
              </a:buClr>
              <a:buFont typeface="Arial" panose="020B0604020202020204" pitchFamily="34" charset="0"/>
              <a:buChar char="•"/>
            </a:pPr>
            <a:r>
              <a:rPr lang="en-NZ" sz="3200"/>
              <a:t>To provide equal access to an up-to-date PEWS</a:t>
            </a:r>
          </a:p>
          <a:p>
            <a:pPr marL="228600" indent="-228600">
              <a:lnSpc>
                <a:spcPct val="90000"/>
              </a:lnSpc>
              <a:spcBef>
                <a:spcPts val="1000"/>
              </a:spcBef>
              <a:spcAft>
                <a:spcPts val="800"/>
              </a:spcAft>
              <a:buClr>
                <a:srgbClr val="7030A0"/>
              </a:buClr>
              <a:buFont typeface="Arial" panose="020B0604020202020204" pitchFamily="34" charset="0"/>
              <a:buChar char="•"/>
            </a:pPr>
            <a:r>
              <a:rPr lang="en-NZ" sz="3200"/>
              <a:t>To provide one PEWS that is familiar to patients and staff who move between districts</a:t>
            </a:r>
          </a:p>
          <a:p>
            <a:pPr marL="228600" indent="-228600">
              <a:lnSpc>
                <a:spcPct val="90000"/>
              </a:lnSpc>
              <a:spcBef>
                <a:spcPts val="1000"/>
              </a:spcBef>
              <a:spcAft>
                <a:spcPts val="800"/>
              </a:spcAft>
              <a:buClr>
                <a:srgbClr val="7030A0"/>
              </a:buClr>
              <a:buFont typeface="Arial" panose="020B0604020202020204" pitchFamily="34" charset="0"/>
              <a:buChar char="•"/>
            </a:pPr>
            <a:r>
              <a:rPr lang="en-NZ" sz="3200"/>
              <a:t>To support the study of PEWS</a:t>
            </a:r>
          </a:p>
        </p:txBody>
      </p:sp>
    </p:spTree>
    <p:extLst>
      <p:ext uri="{BB962C8B-B14F-4D97-AF65-F5344CB8AC3E}">
        <p14:creationId xmlns:p14="http://schemas.microsoft.com/office/powerpoint/2010/main" val="4129528645"/>
      </p:ext>
    </p:extLst>
  </p:cSld>
  <p:clrMapOvr>
    <a:masterClrMapping/>
  </p:clrMapOvr>
</p:sld>
</file>

<file path=ppt/theme/theme1.xml><?xml version="1.0" encoding="utf-8"?>
<a:theme xmlns:a="http://schemas.openxmlformats.org/drawingml/2006/main" name="HQSC Light Theme">
  <a:themeElements>
    <a:clrScheme name="HQSC SOI">
      <a:dk1>
        <a:srgbClr val="121212"/>
      </a:dk1>
      <a:lt1>
        <a:srgbClr val="FFFFFF"/>
      </a:lt1>
      <a:dk2>
        <a:srgbClr val="283868"/>
      </a:dk2>
      <a:lt2>
        <a:srgbClr val="E8E5E5"/>
      </a:lt2>
      <a:accent1>
        <a:srgbClr val="107383"/>
      </a:accent1>
      <a:accent2>
        <a:srgbClr val="37B0A8"/>
      </a:accent2>
      <a:accent3>
        <a:srgbClr val="E9493B"/>
      </a:accent3>
      <a:accent4>
        <a:srgbClr val="904181"/>
      </a:accent4>
      <a:accent5>
        <a:srgbClr val="BB7CB3"/>
      </a:accent5>
      <a:accent6>
        <a:srgbClr val="AB7969"/>
      </a:accent6>
      <a:hlink>
        <a:srgbClr val="283868"/>
      </a:hlink>
      <a:folHlink>
        <a:srgbClr val="90418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mission-PowerPoint-template-new.potx  -  Read-Only" id="{3DC71268-36AB-453C-9EC3-4065C97D0BD2}" vid="{96A24B3D-1A95-4653-BF7E-839330BBD6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SharedContentType xmlns="Microsoft.SharePoint.Taxonomy.ContentTypeSync" SourceId="5f067919-d045-4b34-bd75-563914e94517" ContentTypeId="0x010100464BB556B3337A48846236E9064FB9CC01" PreviousValue="false"/>
</file>

<file path=customXml/item3.xml><?xml version="1.0" encoding="utf-8"?>
<p:properties xmlns:p="http://schemas.microsoft.com/office/2006/metadata/properties" xmlns:xsi="http://www.w3.org/2001/XMLSchema-instance" xmlns:pc="http://schemas.microsoft.com/office/infopath/2007/PartnerControls">
  <documentManagement>
    <SharedWithUsers xmlns="bef9904b-9bca-4a1b-aca3-78dad2044d15">
      <UserInfo>
        <DisplayName>SharingLinks.96ae1b4d-9170-4e61-8066-faa151e073a6.Flexible.279718aa-57f3-4ac8-adaa-84ed3fc5ad03</DisplayName>
        <AccountId>3435</AccountId>
        <AccountType/>
      </UserInfo>
      <UserInfo>
        <DisplayName>Toni Duder</DisplayName>
        <AccountId>2407</AccountId>
        <AccountType/>
      </UserInfo>
    </SharedWithUsers>
    <TaxCatchAll xmlns="bef9904b-9bca-4a1b-aca3-78dad2044d15" xsi:nil="true"/>
    <lcf76f155ced4ddcb4097134ff3c332f xmlns="9648d8c0-db86-4d00-a1b3-c3ab77297c67">
      <Terms xmlns="http://schemas.microsoft.com/office/infopath/2007/PartnerControls"/>
    </lcf76f155ced4ddcb4097134ff3c332f>
    <_dlc_DocId xmlns="bef9904b-9bca-4a1b-aca3-78dad2044d15">DOCS-1661580919-19854</_dlc_DocId>
    <_dlc_DocIdUrl xmlns="bef9904b-9bca-4a1b-aca3-78dad2044d15">
      <Url>https://hqsc.sharepoint.com/sites/dms-programmes/_layouts/15/DocIdRedir.aspx?ID=DOCS-1661580919-19854</Url>
      <Description>DOCS-1661580919-19854</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MS document" ma:contentTypeID="0x010100464BB556B3337A48846236E9064FB9CC0100CCF7C8B844A2DA46912A6CED514C3C0A" ma:contentTypeVersion="38" ma:contentTypeDescription="Use this content type to classify and store documents on HQSC DMS website" ma:contentTypeScope="" ma:versionID="05146adc3efe0f339430f98c4ef44567">
  <xsd:schema xmlns:xsd="http://www.w3.org/2001/XMLSchema" xmlns:xs="http://www.w3.org/2001/XMLSchema" xmlns:p="http://schemas.microsoft.com/office/2006/metadata/properties" xmlns:ns3="9648d8c0-db86-4d00-a1b3-c3ab77297c67" xmlns:ns4="bef9904b-9bca-4a1b-aca3-78dad2044d15" targetNamespace="http://schemas.microsoft.com/office/2006/metadata/properties" ma:root="true" ma:fieldsID="403cbf328300bbaece6997e49137a30d" ns3:_="" ns4:_="">
    <xsd:import namespace="9648d8c0-db86-4d00-a1b3-c3ab77297c67"/>
    <xsd:import namespace="bef9904b-9bca-4a1b-aca3-78dad2044d1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4:_dlc_DocId" minOccurs="0"/>
                <xsd:element ref="ns4:_dlc_DocIdUrl" minOccurs="0"/>
                <xsd:element ref="ns4:_dlc_DocIdPersistId"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48d8c0-db86-4d00-a1b3-c3ab77297c67"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f067919-d045-4b34-bd75-563914e945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f9904b-9bca-4a1b-aca3-78dad2044d1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b3aa043-9336-4ecf-bd0c-87fd8a0c1d53}" ma:internalName="TaxCatchAll" ma:showField="CatchAllData" ma:web="bef9904b-9bca-4a1b-aca3-78dad2044d15">
      <xsd:complexType>
        <xsd:complexContent>
          <xsd:extension base="dms:MultiChoiceLookup">
            <xsd:sequence>
              <xsd:element name="Value" type="dms:Lookup" maxOccurs="unbounded" minOccurs="0" nillable="true"/>
            </xsd:sequence>
          </xsd:extension>
        </xsd:complexContent>
      </xsd:complexType>
    </xsd:element>
    <xsd:element name="_dlc_DocId" ma:index="25" nillable="true" ma:displayName="Document ID Value" ma:description="The value of the document ID assigned to this item." ma:indexed="true"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F62E60-02AF-4409-868A-C27755903921}">
  <ds:schemaRefs>
    <ds:schemaRef ds:uri="http://schemas.microsoft.com/sharepoint/events"/>
  </ds:schemaRefs>
</ds:datastoreItem>
</file>

<file path=customXml/itemProps2.xml><?xml version="1.0" encoding="utf-8"?>
<ds:datastoreItem xmlns:ds="http://schemas.openxmlformats.org/officeDocument/2006/customXml" ds:itemID="{C7831E2A-578A-43C1-BF57-B25C7D46AE15}">
  <ds:schemaRefs>
    <ds:schemaRef ds:uri="Microsoft.SharePoint.Taxonomy.ContentTypeSync"/>
  </ds:schemaRefs>
</ds:datastoreItem>
</file>

<file path=customXml/itemProps3.xml><?xml version="1.0" encoding="utf-8"?>
<ds:datastoreItem xmlns:ds="http://schemas.openxmlformats.org/officeDocument/2006/customXml" ds:itemID="{E304C3EE-F517-4FCB-A6C2-FE37591262FB}">
  <ds:schemaRefs>
    <ds:schemaRef ds:uri="http://schemas.microsoft.com/office/2006/metadata/properties"/>
    <ds:schemaRef ds:uri="9648d8c0-db86-4d00-a1b3-c3ab77297c67"/>
    <ds:schemaRef ds:uri="http://purl.org/dc/terms/"/>
    <ds:schemaRef ds:uri="http://schemas.openxmlformats.org/package/2006/metadata/core-properties"/>
    <ds:schemaRef ds:uri="http://schemas.microsoft.com/office/infopath/2007/PartnerControls"/>
    <ds:schemaRef ds:uri="http://www.w3.org/XML/1998/namespace"/>
    <ds:schemaRef ds:uri="http://schemas.microsoft.com/office/2006/documentManagement/types"/>
    <ds:schemaRef ds:uri="bef9904b-9bca-4a1b-aca3-78dad2044d15"/>
    <ds:schemaRef ds:uri="http://purl.org/dc/dcmitype/"/>
    <ds:schemaRef ds:uri="http://purl.org/dc/elements/1.1/"/>
  </ds:schemaRefs>
</ds:datastoreItem>
</file>

<file path=customXml/itemProps4.xml><?xml version="1.0" encoding="utf-8"?>
<ds:datastoreItem xmlns:ds="http://schemas.openxmlformats.org/officeDocument/2006/customXml" ds:itemID="{07F31AB0-72B6-4F86-BCCB-04DE7C9742F6}">
  <ds:schemaRefs>
    <ds:schemaRef ds:uri="http://schemas.microsoft.com/sharepoint/v3/contenttype/forms"/>
  </ds:schemaRefs>
</ds:datastoreItem>
</file>

<file path=customXml/itemProps5.xml><?xml version="1.0" encoding="utf-8"?>
<ds:datastoreItem xmlns:ds="http://schemas.openxmlformats.org/officeDocument/2006/customXml" ds:itemID="{11416286-6E72-48EE-A284-B092176FE8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48d8c0-db86-4d00-a1b3-c3ab77297c67"/>
    <ds:schemaRef ds:uri="bef9904b-9bca-4a1b-aca3-78dad2044d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HQSC Light Theme</Template>
  <TotalTime>0</TotalTime>
  <Words>4934</Words>
  <Application>Microsoft Office PowerPoint</Application>
  <PresentationFormat>Widescreen</PresentationFormat>
  <Paragraphs>398</Paragraphs>
  <Slides>46</Slides>
  <Notes>46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HQSC Light Theme</vt:lpstr>
      <vt:lpstr>PowerPoint Presentation</vt:lpstr>
      <vt:lpstr>Learning outcomes</vt:lpstr>
      <vt:lpstr>Abbreviations</vt:lpstr>
      <vt:lpstr>Why we need a PEWS</vt:lpstr>
      <vt:lpstr>PowerPoint Presentation</vt:lpstr>
      <vt:lpstr>Components of PEWS</vt:lpstr>
      <vt:lpstr>Recognition and response systems can save lives</vt:lpstr>
      <vt:lpstr>Background</vt:lpstr>
      <vt:lpstr>Why we need a national PEWS</vt:lpstr>
      <vt:lpstr>Development process</vt:lpstr>
      <vt:lpstr>PowerPoint Presentation</vt:lpstr>
      <vt:lpstr>PowerPoint Presentation</vt:lpstr>
      <vt:lpstr>PowerPoint Presentation</vt:lpstr>
      <vt:lpstr>Paediatric vital signs charts and escalation pathway</vt:lpstr>
      <vt:lpstr>PowerPoint Presentation</vt:lpstr>
      <vt:lpstr>PowerPoint Presentation</vt:lpstr>
      <vt:lpstr>PowerPoint Presentation</vt:lpstr>
      <vt:lpstr>PowerPoint Presentation</vt:lpstr>
      <vt:lpstr>The seven scoring vital signs</vt:lpstr>
      <vt:lpstr>Non-scoring vital signs</vt:lpstr>
      <vt:lpstr>The PEWS: a calculated score​</vt:lpstr>
      <vt:lpstr>Respiratory rate</vt:lpstr>
      <vt:lpstr>Respiratory rate  (example taken from 12+ years PVSC)</vt:lpstr>
      <vt:lpstr>Respiratory distress</vt:lpstr>
      <vt:lpstr>Oxygen</vt:lpstr>
      <vt:lpstr>PowerPoint Presentation</vt:lpstr>
      <vt:lpstr>PowerPoint Presentation</vt:lpstr>
      <vt:lpstr>Continuous positive airway pressure </vt:lpstr>
      <vt:lpstr>Oxygen saturation</vt:lpstr>
      <vt:lpstr>Heart rate</vt:lpstr>
      <vt:lpstr>PowerPoint Presentation</vt:lpstr>
      <vt:lpstr>Central capillary refill</vt:lpstr>
      <vt:lpstr>Blood pressure</vt:lpstr>
      <vt:lpstr>PowerPoint Presentation</vt:lpstr>
      <vt:lpstr>Modifications box</vt:lpstr>
      <vt:lpstr>Modifications</vt:lpstr>
      <vt:lpstr>Modifications</vt:lpstr>
      <vt:lpstr>Whānau concern</vt:lpstr>
      <vt:lpstr>Level of consciousness</vt:lpstr>
      <vt:lpstr>Temperature</vt:lpstr>
      <vt:lpstr>Pain</vt:lpstr>
      <vt:lpstr>PowerPoint Presentation</vt:lpstr>
      <vt:lpstr>Escalation pathway</vt:lpstr>
      <vt:lpstr>Partial set of observations</vt:lpstr>
      <vt:lpstr>Rapid response team calls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paediatric  early warning system  Education for teams implementation</dc:title>
  <dc:creator>John Garrett</dc:creator>
  <cp:lastModifiedBy>Jane Craig-Pearson</cp:lastModifiedBy>
  <cp:revision>6</cp:revision>
  <dcterms:created xsi:type="dcterms:W3CDTF">2022-10-16T04:42:42Z</dcterms:created>
  <dcterms:modified xsi:type="dcterms:W3CDTF">2023-12-10T19:21:05Z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0x010100464BB556B3337A48846236E9064FB9CC0100CCF7C8B844A2DA46912A6CED514C3C0A</vt:lpwstr>
  </property>
  <property fmtid="{D5CDD505-2E9C-101B-9397-08002B2CF9AE}" pid="3" name="MediaServiceImageTags">
    <vt:lpwstr/>
  </property>
  <property fmtid="{D5CDD505-2E9C-101B-9397-08002B2CF9AE}" pid="4" name="_dlc_DocIdItemGuid">
    <vt:lpwstr>ed94ae95-0f44-4258-8ad2-5f44751abec8</vt:lpwstr>
  </property>
</Properties>
</file>