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5"/>
  </p:sldMasterIdLst>
  <p:notesMasterIdLst>
    <p:notesMasterId r:id="rId45"/>
  </p:notesMasterIdLst>
  <p:sldIdLst>
    <p:sldId id="256" r:id="rId6"/>
    <p:sldId id="257" r:id="rId7"/>
    <p:sldId id="258" r:id="rId8"/>
    <p:sldId id="259" r:id="rId9"/>
    <p:sldId id="260" r:id="rId10"/>
    <p:sldId id="261" r:id="rId11"/>
    <p:sldId id="262" r:id="rId12"/>
    <p:sldId id="290" r:id="rId13"/>
    <p:sldId id="263" r:id="rId14"/>
    <p:sldId id="264" r:id="rId15"/>
    <p:sldId id="265" r:id="rId16"/>
    <p:sldId id="266" r:id="rId17"/>
    <p:sldId id="267" r:id="rId18"/>
    <p:sldId id="288" r:id="rId19"/>
    <p:sldId id="268" r:id="rId20"/>
    <p:sldId id="269" r:id="rId21"/>
    <p:sldId id="270" r:id="rId22"/>
    <p:sldId id="271" r:id="rId23"/>
    <p:sldId id="272" r:id="rId24"/>
    <p:sldId id="273" r:id="rId25"/>
    <p:sldId id="274" r:id="rId26"/>
    <p:sldId id="275" r:id="rId27"/>
    <p:sldId id="276" r:id="rId28"/>
    <p:sldId id="277" r:id="rId29"/>
    <p:sldId id="289" r:id="rId30"/>
    <p:sldId id="278" r:id="rId31"/>
    <p:sldId id="279" r:id="rId32"/>
    <p:sldId id="280" r:id="rId33"/>
    <p:sldId id="281" r:id="rId34"/>
    <p:sldId id="282" r:id="rId35"/>
    <p:sldId id="283" r:id="rId36"/>
    <p:sldId id="284" r:id="rId37"/>
    <p:sldId id="356" r:id="rId38"/>
    <p:sldId id="357" r:id="rId39"/>
    <p:sldId id="358" r:id="rId40"/>
    <p:sldId id="287" r:id="rId41"/>
    <p:sldId id="285" r:id="rId42"/>
    <p:sldId id="286" r:id="rId43"/>
    <p:sldId id="291" r:id="rId44"/>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Lee" initials="AL" lastIdx="12" clrIdx="0">
    <p:extLst/>
  </p:cmAuthor>
  <p:cmAuthor id="2" name="OEM" initials="O" lastIdx="18" clrIdx="1"/>
  <p:cmAuthor id="3" name="Jocasta Whittingham" initials="JW" lastIdx="2" clrIdx="2">
    <p:extLst>
      <p:ext uri="{19B8F6BF-5375-455C-9EA6-DF929625EA0E}">
        <p15:presenceInfo xmlns:p15="http://schemas.microsoft.com/office/powerpoint/2012/main" userId="S-1-5-21-2531668961-3742597228-2965933536-1559" providerId="AD"/>
      </p:ext>
    </p:extLst>
  </p:cmAuthor>
  <p:cmAuthor id="4" name="Gail Austin" initials="GA" lastIdx="5" clrIdx="3">
    <p:extLst>
      <p:ext uri="{19B8F6BF-5375-455C-9EA6-DF929625EA0E}">
        <p15:presenceInfo xmlns:p15="http://schemas.microsoft.com/office/powerpoint/2012/main" userId="S::gaustin@hqsc.govt.nz::158a38a2-9c53-467e-973b-8f59e63737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8FF"/>
    <a:srgbClr val="FFC0D8"/>
    <a:srgbClr val="FFB7DB"/>
    <a:srgbClr val="FFE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17" autoAdjust="0"/>
  </p:normalViewPr>
  <p:slideViewPr>
    <p:cSldViewPr snapToGrid="0">
      <p:cViewPr>
        <p:scale>
          <a:sx n="80" d="100"/>
          <a:sy n="80" d="100"/>
        </p:scale>
        <p:origin x="304" y="-8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1-30T13:19:42.742" idx="6">
    <p:pos x="10" y="10"/>
    <p:text>get rid of dotted lines in the chart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4813" cy="4968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51275" y="0"/>
            <a:ext cx="2944813" cy="4968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79450" y="4714875"/>
            <a:ext cx="5438775" cy="4467225"/>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163"/>
            <a:ext cx="2944813" cy="4968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1275" y="9428163"/>
            <a:ext cx="2944813" cy="496887"/>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mi-NZ"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33375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 name="Shape 60"/>
          <p:cNvSpPr txBox="1">
            <a:spLocks noGrp="1"/>
          </p:cNvSpPr>
          <p:nvPr>
            <p:ph type="body" idx="1"/>
          </p:nvPr>
        </p:nvSpPr>
        <p:spPr>
          <a:xfrm>
            <a:off x="679450" y="4714875"/>
            <a:ext cx="5438775" cy="4467225"/>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mi-NZ"/>
              <a:t>RRT does not generate a number but an </a:t>
            </a:r>
            <a:r>
              <a:rPr lang="mi-NZ" b="1"/>
              <a:t>immediate response</a:t>
            </a:r>
            <a:r>
              <a:rPr lang="mi-NZ"/>
              <a:t>. RRT is an umbrella term for the emergency response team for each unit.</a:t>
            </a:r>
            <a:endParaRPr/>
          </a:p>
        </p:txBody>
      </p:sp>
      <p:sp>
        <p:nvSpPr>
          <p:cNvPr id="152" name="Shape 152"/>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mi-NZ" dirty="0"/>
              <a:t>Any vital sign in a pink or blue zone triggers that level of response regardless of the total MEWS score.</a:t>
            </a:r>
            <a:endParaRPr dirty="0"/>
          </a:p>
        </p:txBody>
      </p:sp>
      <p:sp>
        <p:nvSpPr>
          <p:cNvPr id="165" name="Shape 165"/>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mi-NZ" dirty="0"/>
              <a:t>This is where you will need to insert a picture of your own local escalation pathway.</a:t>
            </a:r>
            <a:endParaRPr dirty="0"/>
          </a:p>
        </p:txBody>
      </p:sp>
      <p:sp>
        <p:nvSpPr>
          <p:cNvPr id="182" name="Shape 182"/>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Stress that the highest level of response should be taken – in this example “pink” is greater than MEWS=6. Conversely, if MEWS is 10 or more this elicits a blue escalation even if no parameters are themselves in the blue zone.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mi-NZ" sz="1200" b="0" i="0" u="none" strike="noStrike" cap="none" smtClean="0">
                <a:solidFill>
                  <a:schemeClr val="dk1"/>
                </a:solidFill>
                <a:latin typeface="Arial"/>
                <a:ea typeface="Arial"/>
                <a:cs typeface="Arial"/>
                <a:sym typeface="Arial"/>
              </a:rPr>
              <a:t>14</a:t>
            </a:fld>
            <a:endParaRPr lang="mi-NZ"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01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Shape 189"/>
          <p:cNvSpPr txBox="1">
            <a:spLocks noGrp="1"/>
          </p:cNvSpPr>
          <p:nvPr>
            <p:ph type="body" idx="1"/>
          </p:nvPr>
        </p:nvSpPr>
        <p:spPr>
          <a:xfrm>
            <a:off x="679450" y="4714875"/>
            <a:ext cx="5438775" cy="4467225"/>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None/>
            </a:pPr>
            <a:r>
              <a:rPr lang="mi-NZ" dirty="0"/>
              <a:t>‘RRT’ may be replaced with a locally relevant acronym or number (for example, ‘777’ or ‘MET’).</a:t>
            </a:r>
            <a:endParaRPr sz="1200" b="0" i="0" u="none" strike="noStrike" cap="none" dirty="0">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51275" y="9428163"/>
            <a:ext cx="2944813" cy="496887"/>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mi-NZ"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2" name="Shape 202"/>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9" name="Shape 209"/>
          <p:cNvSpPr txBox="1">
            <a:spLocks noGrp="1"/>
          </p:cNvSpPr>
          <p:nvPr>
            <p:ph type="body" idx="1"/>
          </p:nvPr>
        </p:nvSpPr>
        <p:spPr>
          <a:xfrm>
            <a:off x="679450" y="4714875"/>
            <a:ext cx="5438775" cy="4467225"/>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Shape 210"/>
          <p:cNvSpPr txBox="1">
            <a:spLocks noGrp="1"/>
          </p:cNvSpPr>
          <p:nvPr>
            <p:ph type="sldNum" idx="12"/>
          </p:nvPr>
        </p:nvSpPr>
        <p:spPr>
          <a:xfrm>
            <a:off x="3851275" y="9428163"/>
            <a:ext cx="2944813" cy="496887"/>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mi-NZ"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mi-NZ" dirty="0"/>
              <a:t>Respiratory rate parameters are different on the MEWS to a standard Early Warning Score used in the general adult population.</a:t>
            </a:r>
            <a:endParaRPr dirty="0"/>
          </a:p>
        </p:txBody>
      </p:sp>
      <p:sp>
        <p:nvSpPr>
          <p:cNvPr id="217" name="Shape 217"/>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Shape 224"/>
          <p:cNvSpPr txBox="1">
            <a:spLocks noGrp="1"/>
          </p:cNvSpPr>
          <p:nvPr>
            <p:ph type="body" idx="1"/>
          </p:nvPr>
        </p:nvSpPr>
        <p:spPr>
          <a:xfrm>
            <a:off x="679450" y="4714875"/>
            <a:ext cx="5438775" cy="4467225"/>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51275" y="9428163"/>
            <a:ext cx="2944813" cy="496887"/>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mi-NZ"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36" name="Shape 236"/>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72" name="Shape 72"/>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45" name="Shape 245"/>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256" name="Shape 256"/>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GB" dirty="0"/>
              <a:t>Emphasise that each coloured row is for 10 numbers – in this case 90s – so 90-99 all fall within the yellow zone; 89 would be orange.</a:t>
            </a:r>
            <a:endParaRPr dirty="0"/>
          </a:p>
        </p:txBody>
      </p:sp>
      <p:sp>
        <p:nvSpPr>
          <p:cNvPr id="265" name="Shape 265"/>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272" name="Shape 272"/>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9" name="Shape 279"/>
          <p:cNvSpPr txBox="1">
            <a:spLocks noGrp="1"/>
          </p:cNvSpPr>
          <p:nvPr>
            <p:ph type="body" idx="1"/>
          </p:nvPr>
        </p:nvSpPr>
        <p:spPr>
          <a:xfrm>
            <a:off x="679450" y="4714875"/>
            <a:ext cx="5438775" cy="4467225"/>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0" name="Shape 280"/>
          <p:cNvSpPr txBox="1">
            <a:spLocks noGrp="1"/>
          </p:cNvSpPr>
          <p:nvPr>
            <p:ph type="sldNum" idx="12"/>
          </p:nvPr>
        </p:nvSpPr>
        <p:spPr>
          <a:xfrm>
            <a:off x="3851275" y="9428163"/>
            <a:ext cx="2944813" cy="496887"/>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mi-NZ"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91" name="Shape 291"/>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GB" dirty="0"/>
              <a:t>Mention that:</a:t>
            </a:r>
          </a:p>
          <a:p>
            <a:pPr marL="171450" lvl="0" indent="-171450">
              <a:spcBef>
                <a:spcPts val="360"/>
              </a:spcBef>
              <a:spcAft>
                <a:spcPts val="0"/>
              </a:spcAft>
              <a:buFontTx/>
              <a:buChar char="-"/>
            </a:pPr>
            <a:r>
              <a:rPr lang="en-GB" dirty="0"/>
              <a:t>You need to rouse the woman to assess this – if she wakes normally from sleep and is alert on waking, this is “Normal”</a:t>
            </a:r>
          </a:p>
          <a:p>
            <a:pPr marL="171450" lvl="0" indent="-171450">
              <a:spcBef>
                <a:spcPts val="360"/>
              </a:spcBef>
              <a:spcAft>
                <a:spcPts val="0"/>
              </a:spcAft>
              <a:buFontTx/>
              <a:buChar char="-"/>
            </a:pPr>
            <a:r>
              <a:rPr lang="en-GB" dirty="0"/>
              <a:t>If a woman has low clinical risk, an otherwise normal set of observations and does not need to be woken to record a full set of vital signs, then document this in the clinical record.</a:t>
            </a:r>
          </a:p>
          <a:p>
            <a:pPr marL="171450" lvl="0" indent="-171450">
              <a:spcBef>
                <a:spcPts val="360"/>
              </a:spcBef>
              <a:spcAft>
                <a:spcPts val="0"/>
              </a:spcAft>
              <a:buFontTx/>
              <a:buChar char="-"/>
            </a:pPr>
            <a:r>
              <a:rPr lang="en-GB" dirty="0"/>
              <a:t>Good information re  assessment  of LOC on the Factsheet for clinicians FAQ pg3/4</a:t>
            </a:r>
            <a:endParaRPr lang="en-GB" dirty="0">
              <a:highlight>
                <a:srgbClr val="FFFF00"/>
              </a:highlight>
            </a:endParaRPr>
          </a:p>
          <a:p>
            <a:pPr marL="171450" lvl="0" indent="-171450">
              <a:spcBef>
                <a:spcPts val="360"/>
              </a:spcBef>
              <a:spcAft>
                <a:spcPts val="0"/>
              </a:spcAft>
              <a:buFontTx/>
              <a:buChar char="-"/>
            </a:pPr>
            <a:endParaRPr lang="en-GB" dirty="0"/>
          </a:p>
          <a:p>
            <a:pPr marL="171450" lvl="0" indent="-171450">
              <a:spcBef>
                <a:spcPts val="360"/>
              </a:spcBef>
              <a:spcAft>
                <a:spcPts val="0"/>
              </a:spcAft>
              <a:buFontTx/>
              <a:buChar char="-"/>
            </a:pPr>
            <a:endParaRPr dirty="0"/>
          </a:p>
        </p:txBody>
      </p:sp>
      <p:sp>
        <p:nvSpPr>
          <p:cNvPr id="303" name="Shape 303"/>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4" name="Shape 314"/>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22" name="Shape 322"/>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NZ" dirty="0"/>
              <a:t>When care is escalated due to concern, an </a:t>
            </a:r>
            <a:r>
              <a:rPr lang="en-NZ"/>
              <a:t>appropriate clinical response is required </a:t>
            </a:r>
            <a:r>
              <a:rPr lang="en-NZ" dirty="0"/>
              <a:t>irrespective of total MEWS score.</a:t>
            </a:r>
            <a:endParaRPr dirty="0"/>
          </a:p>
        </p:txBody>
      </p:sp>
      <p:sp>
        <p:nvSpPr>
          <p:cNvPr id="331" name="Shape 331"/>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78" name="Shape 78"/>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37" name="Shape 337"/>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escalation pathway has 5 levels – MEWS 0 which reflects normality, and is a very good shorthand for writing “all is well”.</a:t>
            </a:r>
          </a:p>
          <a:p>
            <a:r>
              <a:rPr lang="en-NZ" dirty="0"/>
              <a:t>The other 4 levels of escalation are written here, and you will need to work to develop these pathways locally.</a:t>
            </a:r>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0A6B5D9-B7CA-4AA7-B900-277FA3D4CE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1189758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Within the implementation documents there are more detailed instructions on how to map out the appropriate actions for each level of abnormality at each stage, but these are some generic examples which illustrate what you might do in a primary unit…</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0A6B5D9-B7CA-4AA7-B900-277FA3D4CE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607129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…and in  a secondary or tertiary unit.</a:t>
            </a:r>
          </a:p>
          <a:p>
            <a:endParaRPr lang="en-NZ"/>
          </a:p>
          <a:p>
            <a:r>
              <a:rPr lang="en-NZ"/>
              <a:t>Any questions?</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0A6B5D9-B7CA-4AA7-B900-277FA3D4CE6E}"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itchFamily="1"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pitchFamily="1" charset="-128"/>
              <a:cs typeface="+mn-cs"/>
            </a:endParaRPr>
          </a:p>
        </p:txBody>
      </p:sp>
    </p:spTree>
    <p:extLst>
      <p:ext uri="{BB962C8B-B14F-4D97-AF65-F5344CB8AC3E}">
        <p14:creationId xmlns:p14="http://schemas.microsoft.com/office/powerpoint/2010/main" val="298499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Exemptions (EX) are  only to be used in Maternity wards</a:t>
            </a:r>
            <a:endParaRPr lang="en-NZ"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mi-NZ" sz="1200" b="0" i="0" u="none" strike="noStrike" cap="none" smtClean="0">
                <a:solidFill>
                  <a:schemeClr val="dk1"/>
                </a:solidFill>
                <a:latin typeface="Arial"/>
                <a:ea typeface="Arial"/>
                <a:cs typeface="Arial"/>
                <a:sym typeface="Arial"/>
              </a:rPr>
              <a:t>36</a:t>
            </a:fld>
            <a:endParaRPr lang="mi-NZ"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5489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NZ" dirty="0"/>
              <a:t>Remember to document factors that affect ability to generate a MEWS score such as staffing below MERAS safe staffing standards for audit purposes.</a:t>
            </a:r>
            <a:endParaRPr dirty="0"/>
          </a:p>
        </p:txBody>
      </p:sp>
      <p:sp>
        <p:nvSpPr>
          <p:cNvPr id="344" name="Shape 344"/>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52" name="Shape 352"/>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84" name="Shape 84"/>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92" name="Shape 92"/>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NZ" dirty="0"/>
              <a:t>In the rare circumstance that a woman is identified with pre-existing or emerging concerns during labour, the MVSC may be used as an adjunct to the partogram </a:t>
            </a:r>
            <a:r>
              <a:rPr lang="en-NZ" dirty="0" err="1"/>
              <a:t>eg</a:t>
            </a:r>
            <a:r>
              <a:rPr lang="en-NZ" dirty="0"/>
              <a:t> known cardiac condition or emerging sepsis.</a:t>
            </a:r>
            <a:endParaRPr dirty="0"/>
          </a:p>
        </p:txBody>
      </p:sp>
      <p:sp>
        <p:nvSpPr>
          <p:cNvPr id="101" name="Shape 101"/>
          <p:cNvSpPr txBox="1">
            <a:spLocks noGrp="1"/>
          </p:cNvSpPr>
          <p:nvPr>
            <p:ph type="sldNum" idx="12"/>
          </p:nvPr>
        </p:nvSpPr>
        <p:spPr>
          <a:xfrm>
            <a:off x="3851275" y="9428163"/>
            <a:ext cx="2944800" cy="496800"/>
          </a:xfrm>
          <a:prstGeom prst="rect">
            <a:avLst/>
          </a:prstGeom>
        </p:spPr>
        <p:txBody>
          <a:bodyPr spcFirstLastPara="1" wrap="square" lIns="91300" tIns="45650" rIns="91300" bIns="45650" anchor="b" anchorCtr="0">
            <a:noAutofit/>
          </a:bodyPr>
          <a:lstStyle/>
          <a:p>
            <a:pPr marL="0" lvl="0" indent="0">
              <a:spcBef>
                <a:spcPts val="0"/>
              </a:spcBef>
              <a:spcAft>
                <a:spcPts val="0"/>
              </a:spcAft>
              <a:buClr>
                <a:srgbClr val="000000"/>
              </a:buClr>
              <a:buFont typeface="Arial"/>
              <a:buNone/>
            </a:pPr>
            <a:fld id="{00000000-1234-1234-1234-123412341234}" type="slidenum">
              <a:rPr lang="mi-N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Shape 110"/>
          <p:cNvSpPr txBox="1">
            <a:spLocks noGrp="1"/>
          </p:cNvSpPr>
          <p:nvPr>
            <p:ph type="body" idx="1"/>
          </p:nvPr>
        </p:nvSpPr>
        <p:spPr>
          <a:xfrm>
            <a:off x="679450" y="4714875"/>
            <a:ext cx="5438775" cy="4467225"/>
          </a:xfrm>
          <a:prstGeom prst="rect">
            <a:avLst/>
          </a:prstGeom>
          <a:noFill/>
          <a:ln>
            <a:noFill/>
          </a:ln>
        </p:spPr>
        <p:txBody>
          <a:bodyPr spcFirstLastPara="1" wrap="square" lIns="91300" tIns="45650" rIns="91300" bIns="45650" anchor="t" anchorCtr="0">
            <a:noAutofit/>
          </a:bodyPr>
          <a:lstStyle/>
          <a:p>
            <a:pPr marL="0" marR="0" lvl="0" indent="0" algn="l" rtl="0">
              <a:spcBef>
                <a:spcPts val="0"/>
              </a:spcBef>
              <a:spcAft>
                <a:spcPts val="0"/>
              </a:spcAft>
              <a:buNone/>
            </a:pPr>
            <a:r>
              <a:rPr lang="mi-NZ" sz="1200" b="0" i="0" u="none" strike="noStrike" cap="none" dirty="0">
                <a:solidFill>
                  <a:schemeClr val="dk1"/>
                </a:solidFill>
                <a:latin typeface="Calibri"/>
                <a:ea typeface="Calibri"/>
                <a:cs typeface="Calibri"/>
                <a:sym typeface="Calibri"/>
              </a:rPr>
              <a:t>Overview on the entire chart</a:t>
            </a:r>
            <a:endParaRPr dirty="0"/>
          </a:p>
          <a:p>
            <a:pPr marL="0" marR="0" lvl="0" indent="0" algn="l" rtl="0">
              <a:spcBef>
                <a:spcPts val="360"/>
              </a:spcBef>
              <a:spcAft>
                <a:spcPts val="0"/>
              </a:spcAft>
              <a:buNone/>
            </a:pPr>
            <a:r>
              <a:rPr lang="mi-NZ" sz="1200" b="0" i="0" u="none" strike="noStrike" cap="none" dirty="0">
                <a:solidFill>
                  <a:schemeClr val="dk1"/>
                </a:solidFill>
                <a:latin typeface="Calibri"/>
                <a:ea typeface="Calibri"/>
                <a:cs typeface="Calibri"/>
                <a:sym typeface="Calibri"/>
              </a:rPr>
              <a:t>Introduce the </a:t>
            </a:r>
            <a:r>
              <a:rPr lang="mi-NZ" dirty="0"/>
              <a:t>three</a:t>
            </a:r>
            <a:r>
              <a:rPr lang="mi-NZ" sz="1200" b="0" i="0" u="none" strike="noStrike" cap="none" dirty="0">
                <a:solidFill>
                  <a:schemeClr val="dk1"/>
                </a:solidFill>
                <a:latin typeface="Calibri"/>
                <a:ea typeface="Calibri"/>
                <a:cs typeface="Calibri"/>
                <a:sym typeface="Calibri"/>
              </a:rPr>
              <a:t> main sections of the chart.</a:t>
            </a:r>
            <a:endParaRPr dirty="0"/>
          </a:p>
          <a:p>
            <a:pPr marL="0" marR="0" lvl="0" indent="0" algn="l" rtl="0">
              <a:spcBef>
                <a:spcPts val="360"/>
              </a:spcBef>
              <a:spcAft>
                <a:spcPts val="0"/>
              </a:spcAft>
              <a:buNone/>
            </a:pPr>
            <a:r>
              <a:rPr lang="mi-NZ" sz="1200" b="0" i="0" u="none" strike="noStrike" cap="none" dirty="0">
                <a:solidFill>
                  <a:schemeClr val="dk1"/>
                </a:solidFill>
                <a:latin typeface="Calibri"/>
                <a:ea typeface="Calibri"/>
                <a:cs typeface="Calibri"/>
                <a:sym typeface="Calibri"/>
              </a:rPr>
              <a:t>Discuss usage information: Actions to be taken in response to the woman</a:t>
            </a:r>
            <a:r>
              <a:rPr lang="mi-NZ" dirty="0"/>
              <a:t>’s deterioration are agreed locally by each DHB and depend on the resources available at that particular site.</a:t>
            </a:r>
            <a:endParaRPr dirty="0"/>
          </a:p>
          <a:p>
            <a:pPr marL="171450" marR="0" lvl="0" indent="-171450" algn="l" rtl="0">
              <a:spcBef>
                <a:spcPts val="360"/>
              </a:spcBef>
              <a:spcAft>
                <a:spcPts val="0"/>
              </a:spcAft>
              <a:buClr>
                <a:schemeClr val="dk1"/>
              </a:buClr>
              <a:buSzPts val="1200"/>
              <a:buFont typeface="Arial"/>
              <a:buChar char="•"/>
            </a:pPr>
            <a:r>
              <a:rPr lang="mi-NZ" sz="1200" b="0" i="0" u="none" strike="noStrike" cap="none" dirty="0">
                <a:solidFill>
                  <a:schemeClr val="dk1"/>
                </a:solidFill>
                <a:latin typeface="Calibri"/>
                <a:ea typeface="Calibri"/>
                <a:cs typeface="Calibri"/>
                <a:sym typeface="Calibri"/>
              </a:rPr>
              <a:t>patient labels</a:t>
            </a:r>
            <a:endParaRPr dirty="0"/>
          </a:p>
          <a:p>
            <a:pPr marL="171450" marR="0" lvl="0" indent="-171450" algn="l" rtl="0">
              <a:spcBef>
                <a:spcPts val="360"/>
              </a:spcBef>
              <a:spcAft>
                <a:spcPts val="0"/>
              </a:spcAft>
              <a:buClr>
                <a:schemeClr val="dk1"/>
              </a:buClr>
              <a:buSzPts val="1200"/>
              <a:buFont typeface="Arial"/>
              <a:buChar char="•"/>
            </a:pPr>
            <a:r>
              <a:rPr lang="mi-NZ" sz="1200" b="0" i="0" u="none" strike="noStrike" cap="none" dirty="0">
                <a:solidFill>
                  <a:schemeClr val="dk1"/>
                </a:solidFill>
                <a:latin typeface="Calibri"/>
                <a:ea typeface="Calibri"/>
                <a:cs typeface="Calibri"/>
                <a:sym typeface="Calibri"/>
              </a:rPr>
              <a:t>folding of paper</a:t>
            </a:r>
            <a:endParaRPr dirty="0"/>
          </a:p>
          <a:p>
            <a:pPr marL="171450" marR="0" lvl="0" indent="-171450" algn="l" rtl="0">
              <a:spcBef>
                <a:spcPts val="360"/>
              </a:spcBef>
              <a:spcAft>
                <a:spcPts val="0"/>
              </a:spcAft>
              <a:buClr>
                <a:schemeClr val="dk1"/>
              </a:buClr>
              <a:buSzPts val="1200"/>
              <a:buFont typeface="Arial"/>
              <a:buChar char="•"/>
            </a:pPr>
            <a:r>
              <a:rPr lang="mi-NZ" sz="1200" b="0" i="0" u="none" strike="noStrike" cap="none" dirty="0">
                <a:solidFill>
                  <a:schemeClr val="dk1"/>
                </a:solidFill>
                <a:latin typeface="Calibri"/>
                <a:ea typeface="Calibri"/>
                <a:cs typeface="Calibri"/>
                <a:sym typeface="Calibri"/>
              </a:rPr>
              <a:t>documentation using graphical symbols rather than numbers (human factors research indicates graphing improves recognition of trends over time)</a:t>
            </a:r>
            <a:endParaRPr dirty="0"/>
          </a:p>
          <a:p>
            <a:pPr marL="171450" marR="0" lvl="0" indent="-171450" algn="l" rtl="0">
              <a:spcBef>
                <a:spcPts val="360"/>
              </a:spcBef>
              <a:spcAft>
                <a:spcPts val="0"/>
              </a:spcAft>
              <a:buClr>
                <a:schemeClr val="dk1"/>
              </a:buClr>
              <a:buSzPts val="1200"/>
              <a:buFont typeface="Arial"/>
              <a:buChar char="•"/>
            </a:pPr>
            <a:r>
              <a:rPr lang="mi-NZ" sz="1200" b="0" i="0" u="none" strike="noStrike" cap="none" dirty="0">
                <a:solidFill>
                  <a:schemeClr val="dk1"/>
                </a:solidFill>
                <a:latin typeface="Calibri"/>
                <a:ea typeface="Calibri"/>
                <a:cs typeface="Calibri"/>
                <a:sym typeface="Calibri"/>
              </a:rPr>
              <a:t>specify any required information about additional parameters used in your hospital. </a:t>
            </a:r>
            <a:endParaRPr dirty="0"/>
          </a:p>
        </p:txBody>
      </p:sp>
      <p:sp>
        <p:nvSpPr>
          <p:cNvPr id="111" name="Shape 111"/>
          <p:cNvSpPr txBox="1">
            <a:spLocks noGrp="1"/>
          </p:cNvSpPr>
          <p:nvPr>
            <p:ph type="sldNum" idx="12"/>
          </p:nvPr>
        </p:nvSpPr>
        <p:spPr>
          <a:xfrm>
            <a:off x="3851275" y="9428163"/>
            <a:ext cx="2944813" cy="496887"/>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mi-NZ"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mi-NZ"/>
              <a:t>For example if a woman scores a total of 4 but has a vital sign in the blue zone then this </a:t>
            </a:r>
            <a:r>
              <a:rPr lang="mi-NZ" b="1"/>
              <a:t>must be acted on immediately</a:t>
            </a:r>
            <a:r>
              <a:rPr lang="mi-NZ"/>
              <a:t> as anything in the blue zone warrants escalation.</a:t>
            </a:r>
            <a:endParaRPr/>
          </a:p>
        </p:txBody>
      </p:sp>
      <p:sp>
        <p:nvSpPr>
          <p:cNvPr id="121" name="Shape 121"/>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919163" y="744538"/>
            <a:ext cx="4960937" cy="3721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7" name="Shape 127"/>
          <p:cNvSpPr txBox="1">
            <a:spLocks noGrp="1"/>
          </p:cNvSpPr>
          <p:nvPr>
            <p:ph type="body" idx="1"/>
          </p:nvPr>
        </p:nvSpPr>
        <p:spPr>
          <a:xfrm>
            <a:off x="679450" y="4714875"/>
            <a:ext cx="5438775" cy="4467225"/>
          </a:xfrm>
          <a:prstGeom prst="rect">
            <a:avLst/>
          </a:prstGeom>
          <a:noFill/>
          <a:ln>
            <a:noFill/>
          </a:ln>
        </p:spPr>
        <p:txBody>
          <a:bodyPr spcFirstLastPara="1" wrap="square" lIns="91300" tIns="45650" rIns="91300" bIns="45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mi-NZ" dirty="0"/>
              <a:t>Eight</a:t>
            </a:r>
            <a:r>
              <a:rPr lang="mi-NZ" sz="1200" b="0" i="0" u="none" strike="noStrike" cap="none" dirty="0">
                <a:solidFill>
                  <a:schemeClr val="dk1"/>
                </a:solidFill>
                <a:latin typeface="Calibri"/>
                <a:ea typeface="Calibri"/>
                <a:cs typeface="Calibri"/>
                <a:sym typeface="Calibri"/>
              </a:rPr>
              <a:t> vital sign parameters are used to calculate the total MEWS score</a:t>
            </a: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mi-NZ" dirty="0"/>
              <a:t>Blood pressure is separated into the systolic and diastolic as each of these parameters on their own might trigger a response. </a:t>
            </a:r>
            <a:endParaRPr dirty="0"/>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51275" y="9428163"/>
            <a:ext cx="2944813" cy="496887"/>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mi-NZ"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F7D7EB4F-4B09-4359-A437-BC2CC0F28E10}"/>
              </a:ext>
            </a:extLst>
          </p:cNvPr>
          <p:cNvSpPr/>
          <p:nvPr userDrawn="1"/>
        </p:nvSpPr>
        <p:spPr>
          <a:xfrm>
            <a:off x="3176" y="-9210"/>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pic>
        <p:nvPicPr>
          <p:cNvPr id="5" name="Picture 4">
            <a:extLst>
              <a:ext uri="{FF2B5EF4-FFF2-40B4-BE49-F238E27FC236}">
                <a16:creationId xmlns:a16="http://schemas.microsoft.com/office/drawing/2014/main" id="{A12EC038-73C4-4BB3-854E-82A46F80F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5093" y="980728"/>
            <a:ext cx="4944853" cy="1462801"/>
          </a:xfrm>
          <a:prstGeom prst="rect">
            <a:avLst/>
          </a:prstGeom>
        </p:spPr>
      </p:pic>
      <p:sp>
        <p:nvSpPr>
          <p:cNvPr id="6" name="Flowchart: Card 3">
            <a:extLst>
              <a:ext uri="{FF2B5EF4-FFF2-40B4-BE49-F238E27FC236}">
                <a16:creationId xmlns:a16="http://schemas.microsoft.com/office/drawing/2014/main" id="{A96692D5-AD88-497D-8579-17668D8E7EEF}"/>
              </a:ext>
            </a:extLst>
          </p:cNvPr>
          <p:cNvSpPr/>
          <p:nvPr userDrawn="1"/>
        </p:nvSpPr>
        <p:spPr>
          <a:xfrm flipV="1">
            <a:off x="398712" y="316549"/>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7" name="Group 6">
            <a:extLst>
              <a:ext uri="{FF2B5EF4-FFF2-40B4-BE49-F238E27FC236}">
                <a16:creationId xmlns:a16="http://schemas.microsoft.com/office/drawing/2014/main" id="{FA033AFA-3E9A-4720-83E1-2898EF53EE87}"/>
              </a:ext>
            </a:extLst>
          </p:cNvPr>
          <p:cNvGrpSpPr/>
          <p:nvPr userDrawn="1"/>
        </p:nvGrpSpPr>
        <p:grpSpPr>
          <a:xfrm>
            <a:off x="0" y="5877272"/>
            <a:ext cx="9139872" cy="981442"/>
            <a:chOff x="0" y="4146825"/>
            <a:chExt cx="9139872" cy="981442"/>
          </a:xfrm>
        </p:grpSpPr>
        <p:pic>
          <p:nvPicPr>
            <p:cNvPr id="8" name="Kowhaiwhai for PPT.png" descr="/Users/adrian/Desktop/Kowhaiwhai for PPT.png">
              <a:extLst>
                <a:ext uri="{FF2B5EF4-FFF2-40B4-BE49-F238E27FC236}">
                  <a16:creationId xmlns:a16="http://schemas.microsoft.com/office/drawing/2014/main" id="{3CFED639-AF7C-46A1-BF2A-6676E72D814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157"/>
            <a:stretch/>
          </p:blipFill>
          <p:spPr bwMode="auto">
            <a:xfrm>
              <a:off x="3452336" y="4146825"/>
              <a:ext cx="5687536"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Kowhaiwhai for PPT.png" descr="/Users/adrian/Desktop/Kowhaiwhai for PPT.png">
              <a:extLst>
                <a:ext uri="{FF2B5EF4-FFF2-40B4-BE49-F238E27FC236}">
                  <a16:creationId xmlns:a16="http://schemas.microsoft.com/office/drawing/2014/main" id="{009A9690-5592-4608-8174-88075B34E6C0}"/>
                </a:ext>
              </a:extLst>
            </p:cNvPr>
            <p:cNvPicPr>
              <a:picLocks noChangeAspect="1"/>
            </p:cNvPicPr>
            <p:nvPr userDrawn="1"/>
          </p:nvPicPr>
          <p:blipFill>
            <a:blip r:embed="rId3">
              <a:extLst>
                <a:ext uri="{28A0092B-C50C-407E-A947-70E740481C1C}">
                  <a14:useLocalDpi xmlns:a14="http://schemas.microsoft.com/office/drawing/2010/main" val="0"/>
                </a:ext>
              </a:extLst>
            </a:blip>
            <a:srcRect r="1753"/>
            <a:stretch>
              <a:fillRect/>
            </a:stretch>
          </p:blipFill>
          <p:spPr bwMode="auto">
            <a:xfrm>
              <a:off x="0" y="4149573"/>
              <a:ext cx="6084168" cy="97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5D3FC5E4-BFB6-4AE5-83AB-2E4DB20B84C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1438"/>
            <a:stretch/>
          </p:blipFill>
          <p:spPr bwMode="auto">
            <a:xfrm>
              <a:off x="0" y="4244582"/>
              <a:ext cx="1475656" cy="8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1E715145-D4FB-4572-A8EF-325011E8FFF1}"/>
              </a:ext>
            </a:extLst>
          </p:cNvPr>
          <p:cNvSpPr/>
          <p:nvPr userDrawn="1"/>
        </p:nvSpPr>
        <p:spPr>
          <a:xfrm>
            <a:off x="0" y="1"/>
            <a:ext cx="9144000" cy="270272"/>
          </a:xfrm>
          <a:prstGeom prst="rect">
            <a:avLst/>
          </a:pr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 charset="-128"/>
            </a:endParaRPr>
          </a:p>
        </p:txBody>
      </p:sp>
      <p:sp>
        <p:nvSpPr>
          <p:cNvPr id="12" name="Flowchart: Card 3">
            <a:extLst>
              <a:ext uri="{FF2B5EF4-FFF2-40B4-BE49-F238E27FC236}">
                <a16:creationId xmlns:a16="http://schemas.microsoft.com/office/drawing/2014/main" id="{7C58524E-B3CA-4E77-928D-98DD2138B32E}"/>
              </a:ext>
            </a:extLst>
          </p:cNvPr>
          <p:cNvSpPr/>
          <p:nvPr userDrawn="1"/>
        </p:nvSpPr>
        <p:spPr>
          <a:xfrm flipV="1">
            <a:off x="395536" y="325760"/>
            <a:ext cx="8750052"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914400"/>
            <a:ext cx="8229600" cy="73183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rot="5400000">
            <a:off x="2362200" y="-152400"/>
            <a:ext cx="4419600" cy="82296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914400"/>
            <a:ext cx="8229600" cy="73183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457200" y="1752600"/>
            <a:ext cx="4038600" cy="44196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648200" y="1752600"/>
            <a:ext cx="4038600" cy="44196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914400"/>
            <a:ext cx="8229600" cy="73183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1"/>
          </p:nvPr>
        </p:nvSpPr>
        <p:spPr>
          <a:xfrm>
            <a:off x="457200" y="1752600"/>
            <a:ext cx="4038600" cy="44196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648200" y="1752600"/>
            <a:ext cx="4038600" cy="21336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4648200" y="4038600"/>
            <a:ext cx="4038600" cy="21336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914400"/>
            <a:ext cx="8229600" cy="731838"/>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dirty="0"/>
          </a:p>
        </p:txBody>
      </p:sp>
      <p:sp>
        <p:nvSpPr>
          <p:cNvPr id="18" name="Shape 18"/>
          <p:cNvSpPr txBox="1">
            <a:spLocks noGrp="1"/>
          </p:cNvSpPr>
          <p:nvPr>
            <p:ph type="body" idx="1"/>
          </p:nvPr>
        </p:nvSpPr>
        <p:spPr>
          <a:xfrm>
            <a:off x="457200" y="1752600"/>
            <a:ext cx="8229600" cy="4419600"/>
          </a:xfrm>
          <a:prstGeom prst="rect">
            <a:avLst/>
          </a:prstGeom>
          <a:noFill/>
          <a:ln>
            <a:noFill/>
          </a:ln>
        </p:spPr>
        <p:txBody>
          <a:bodyPr spcFirstLastPara="1" wrap="square" lIns="91425" tIns="91425" rIns="91425" bIns="91425" anchor="t" anchorCtr="0"/>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6" name="Group 5">
            <a:extLst>
              <a:ext uri="{FF2B5EF4-FFF2-40B4-BE49-F238E27FC236}">
                <a16:creationId xmlns:a16="http://schemas.microsoft.com/office/drawing/2014/main" id="{BBEA30FC-2008-48E6-A528-285265AB7E97}"/>
              </a:ext>
            </a:extLst>
          </p:cNvPr>
          <p:cNvGrpSpPr/>
          <p:nvPr userDrawn="1"/>
        </p:nvGrpSpPr>
        <p:grpSpPr>
          <a:xfrm>
            <a:off x="-3007" y="6216643"/>
            <a:ext cx="9142879" cy="641357"/>
            <a:chOff x="-4514" y="4502143"/>
            <a:chExt cx="9142879" cy="641357"/>
          </a:xfrm>
        </p:grpSpPr>
        <p:sp>
          <p:nvSpPr>
            <p:cNvPr id="7" name="Flowchart: Card 3">
              <a:extLst>
                <a:ext uri="{FF2B5EF4-FFF2-40B4-BE49-F238E27FC236}">
                  <a16:creationId xmlns:a16="http://schemas.microsoft.com/office/drawing/2014/main" id="{FE785350-0DD4-4ACC-BD2D-6C7E5A063BA6}"/>
                </a:ext>
              </a:extLst>
            </p:cNvPr>
            <p:cNvSpPr/>
            <p:nvPr userDrawn="1"/>
          </p:nvSpPr>
          <p:spPr>
            <a:xfrm flipV="1">
              <a:off x="533188" y="4686106"/>
              <a:ext cx="7060521"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pic>
          <p:nvPicPr>
            <p:cNvPr id="8" name="Picture 10">
              <a:extLst>
                <a:ext uri="{FF2B5EF4-FFF2-40B4-BE49-F238E27FC236}">
                  <a16:creationId xmlns:a16="http://schemas.microsoft.com/office/drawing/2014/main" id="{A64F1E05-9F90-45CB-B313-21C8579D8D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16" b="21432"/>
            <a:stretch/>
          </p:blipFill>
          <p:spPr bwMode="auto">
            <a:xfrm>
              <a:off x="-4514" y="4502143"/>
              <a:ext cx="1043608" cy="64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owchart: Card 3">
              <a:extLst>
                <a:ext uri="{FF2B5EF4-FFF2-40B4-BE49-F238E27FC236}">
                  <a16:creationId xmlns:a16="http://schemas.microsoft.com/office/drawing/2014/main" id="{2FE0CE1E-FFC0-458E-BC4A-34FBB7986400}"/>
                </a:ext>
              </a:extLst>
            </p:cNvPr>
            <p:cNvSpPr/>
            <p:nvPr userDrawn="1"/>
          </p:nvSpPr>
          <p:spPr>
            <a:xfrm flipV="1">
              <a:off x="2077844" y="4686106"/>
              <a:ext cx="7060521"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71BA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grpSp>
        <p:nvGrpSpPr>
          <p:cNvPr id="10" name="Group 9">
            <a:extLst>
              <a:ext uri="{FF2B5EF4-FFF2-40B4-BE49-F238E27FC236}">
                <a16:creationId xmlns:a16="http://schemas.microsoft.com/office/drawing/2014/main" id="{E5E16042-F56E-493A-875E-C1FF22858A7F}"/>
              </a:ext>
            </a:extLst>
          </p:cNvPr>
          <p:cNvGrpSpPr/>
          <p:nvPr userDrawn="1"/>
        </p:nvGrpSpPr>
        <p:grpSpPr>
          <a:xfrm>
            <a:off x="170065" y="95365"/>
            <a:ext cx="8977383" cy="649685"/>
            <a:chOff x="617715" y="138754"/>
            <a:chExt cx="8977383" cy="649685"/>
          </a:xfrm>
        </p:grpSpPr>
        <p:pic>
          <p:nvPicPr>
            <p:cNvPr id="11" name="Picture 10">
              <a:extLst>
                <a:ext uri="{FF2B5EF4-FFF2-40B4-BE49-F238E27FC236}">
                  <a16:creationId xmlns:a16="http://schemas.microsoft.com/office/drawing/2014/main" id="{EAADBC06-E461-4A05-AAF8-AEB6B2CD04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715" y="340988"/>
              <a:ext cx="1512168" cy="447451"/>
            </a:xfrm>
            <a:prstGeom prst="rect">
              <a:avLst/>
            </a:prstGeom>
          </p:spPr>
        </p:pic>
        <p:sp>
          <p:nvSpPr>
            <p:cNvPr id="12" name="Flowchart: Card 3">
              <a:extLst>
                <a:ext uri="{FF2B5EF4-FFF2-40B4-BE49-F238E27FC236}">
                  <a16:creationId xmlns:a16="http://schemas.microsoft.com/office/drawing/2014/main" id="{425D2062-CCA5-46E1-8397-5C0BD5B88F3C}"/>
                </a:ext>
              </a:extLst>
            </p:cNvPr>
            <p:cNvSpPr/>
            <p:nvPr userDrawn="1"/>
          </p:nvSpPr>
          <p:spPr>
            <a:xfrm flipV="1">
              <a:off x="702618" y="138754"/>
              <a:ext cx="6967314"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lowchart: Card 3">
              <a:extLst>
                <a:ext uri="{FF2B5EF4-FFF2-40B4-BE49-F238E27FC236}">
                  <a16:creationId xmlns:a16="http://schemas.microsoft.com/office/drawing/2014/main" id="{FFAA6EA9-901F-4BC1-B37B-261B55C72D84}"/>
                </a:ext>
              </a:extLst>
            </p:cNvPr>
            <p:cNvSpPr/>
            <p:nvPr userDrawn="1"/>
          </p:nvSpPr>
          <p:spPr>
            <a:xfrm flipV="1">
              <a:off x="2627784" y="138754"/>
              <a:ext cx="6967314" cy="301774"/>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975 w 10000"/>
                <a:gd name="connsiteY0" fmla="*/ 51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975 w 10000"/>
                <a:gd name="connsiteY5" fmla="*/ 5100 h 10000"/>
                <a:gd name="connsiteX0" fmla="*/ 1090 w 10000"/>
                <a:gd name="connsiteY0" fmla="*/ 4566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1090 w 10000"/>
                <a:gd name="connsiteY5" fmla="*/ 4566 h 10000"/>
                <a:gd name="connsiteX0" fmla="*/ 674 w 10000"/>
                <a:gd name="connsiteY0" fmla="*/ 77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674 w 10000"/>
                <a:gd name="connsiteY5" fmla="*/ 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674" y="77"/>
                  </a:moveTo>
                  <a:lnTo>
                    <a:pt x="2000" y="0"/>
                  </a:lnTo>
                  <a:lnTo>
                    <a:pt x="10000" y="0"/>
                  </a:lnTo>
                  <a:lnTo>
                    <a:pt x="10000" y="10000"/>
                  </a:lnTo>
                  <a:lnTo>
                    <a:pt x="0" y="10000"/>
                  </a:lnTo>
                  <a:cubicBezTo>
                    <a:pt x="225" y="6692"/>
                    <a:pt x="449" y="3385"/>
                    <a:pt x="674" y="77"/>
                  </a:cubicBezTo>
                  <a:close/>
                </a:path>
              </a:pathLst>
            </a:custGeom>
            <a:solidFill>
              <a:srgbClr val="1746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914400"/>
            <a:ext cx="8229600" cy="73183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914400"/>
            <a:ext cx="8229600" cy="73183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914400"/>
            <a:ext cx="8229600" cy="73183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1" name="Shape 41"/>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qsc.govt.nz/our-programmes/patient-deterioration/publications-and-resources/publication/352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3" name="Shape 63" descr="/Users/adrian/Desktop/Kowhaiwhai for PPT.png"/>
          <p:cNvPicPr preferRelativeResize="0"/>
          <p:nvPr/>
        </p:nvPicPr>
        <p:blipFill rotWithShape="1">
          <a:blip r:embed="rId3">
            <a:alphaModFix/>
          </a:blip>
          <a:srcRect/>
          <a:stretch/>
        </p:blipFill>
        <p:spPr>
          <a:xfrm>
            <a:off x="304800" y="5914743"/>
            <a:ext cx="8839200" cy="978694"/>
          </a:xfrm>
          <a:prstGeom prst="rect">
            <a:avLst/>
          </a:prstGeom>
          <a:noFill/>
          <a:ln>
            <a:noFill/>
          </a:ln>
        </p:spPr>
      </p:pic>
      <p:pic>
        <p:nvPicPr>
          <p:cNvPr id="64" name="Shape 64"/>
          <p:cNvPicPr preferRelativeResize="0"/>
          <p:nvPr/>
        </p:nvPicPr>
        <p:blipFill rotWithShape="1">
          <a:blip r:embed="rId4">
            <a:alphaModFix/>
          </a:blip>
          <a:srcRect/>
          <a:stretch/>
        </p:blipFill>
        <p:spPr>
          <a:xfrm>
            <a:off x="0" y="5913552"/>
            <a:ext cx="1905000" cy="979884"/>
          </a:xfrm>
          <a:prstGeom prst="rect">
            <a:avLst/>
          </a:prstGeom>
          <a:noFill/>
          <a:ln>
            <a:noFill/>
          </a:ln>
        </p:spPr>
      </p:pic>
      <p:pic>
        <p:nvPicPr>
          <p:cNvPr id="4" name="Picture 3">
            <a:extLst>
              <a:ext uri="{FF2B5EF4-FFF2-40B4-BE49-F238E27FC236}">
                <a16:creationId xmlns:a16="http://schemas.microsoft.com/office/drawing/2014/main" id="{1A3DFAE0-0332-49F2-9A42-E123C5E34E5B}"/>
              </a:ext>
            </a:extLst>
          </p:cNvPr>
          <p:cNvPicPr>
            <a:picLocks noChangeAspect="1"/>
          </p:cNvPicPr>
          <p:nvPr/>
        </p:nvPicPr>
        <p:blipFill>
          <a:blip r:embed="rId5"/>
          <a:stretch>
            <a:fillRect/>
          </a:stretch>
        </p:blipFill>
        <p:spPr>
          <a:xfrm>
            <a:off x="3565899" y="4546068"/>
            <a:ext cx="2012202" cy="1143050"/>
          </a:xfrm>
          <a:prstGeom prst="rect">
            <a:avLst/>
          </a:prstGeom>
        </p:spPr>
      </p:pic>
      <p:sp>
        <p:nvSpPr>
          <p:cNvPr id="10" name="TextBox 9">
            <a:extLst>
              <a:ext uri="{FF2B5EF4-FFF2-40B4-BE49-F238E27FC236}">
                <a16:creationId xmlns:a16="http://schemas.microsoft.com/office/drawing/2014/main" id="{917D8AFA-6869-4743-B10B-1648C9AC6D74}"/>
              </a:ext>
            </a:extLst>
          </p:cNvPr>
          <p:cNvSpPr txBox="1"/>
          <p:nvPr/>
        </p:nvSpPr>
        <p:spPr>
          <a:xfrm>
            <a:off x="164902" y="2538459"/>
            <a:ext cx="8812404" cy="1323439"/>
          </a:xfrm>
          <a:prstGeom prst="rect">
            <a:avLst/>
          </a:prstGeom>
          <a:noFill/>
        </p:spPr>
        <p:txBody>
          <a:bodyPr wrap="square" rtlCol="0">
            <a:spAutoFit/>
          </a:bodyPr>
          <a:lstStyle/>
          <a:p>
            <a:pPr algn="ctr"/>
            <a:r>
              <a:rPr lang="mi-NZ" sz="4000" b="1" dirty="0">
                <a:solidFill>
                  <a:srgbClr val="00467F"/>
                </a:solidFill>
              </a:rPr>
              <a:t>Using the New Zealand maternity vital signs chart</a:t>
            </a:r>
            <a:endParaRPr lang="en-NZ" sz="4000" b="1" dirty="0">
              <a:solidFill>
                <a:srgbClr val="00467F"/>
              </a:solidFill>
            </a:endParaRPr>
          </a:p>
        </p:txBody>
      </p:sp>
      <p:sp>
        <p:nvSpPr>
          <p:cNvPr id="11" name="TextBox 10">
            <a:extLst>
              <a:ext uri="{FF2B5EF4-FFF2-40B4-BE49-F238E27FC236}">
                <a16:creationId xmlns:a16="http://schemas.microsoft.com/office/drawing/2014/main" id="{722CD9E6-6A55-4F63-9C36-462D488010D5}"/>
              </a:ext>
            </a:extLst>
          </p:cNvPr>
          <p:cNvSpPr txBox="1"/>
          <p:nvPr/>
        </p:nvSpPr>
        <p:spPr>
          <a:xfrm>
            <a:off x="-1588" y="3865480"/>
            <a:ext cx="9145588" cy="461665"/>
          </a:xfrm>
          <a:prstGeom prst="rect">
            <a:avLst/>
          </a:prstGeom>
          <a:noFill/>
        </p:spPr>
        <p:txBody>
          <a:bodyPr wrap="square" rtlCol="0">
            <a:spAutoFit/>
          </a:bodyPr>
          <a:lstStyle/>
          <a:p>
            <a:pPr algn="ctr"/>
            <a:r>
              <a:rPr lang="mi-NZ" sz="2400" dirty="0">
                <a:solidFill>
                  <a:schemeClr val="bg1">
                    <a:lumMod val="50000"/>
                  </a:schemeClr>
                </a:solidFill>
              </a:rPr>
              <a:t>Women’s deterioration: recognising and responding together</a:t>
            </a:r>
            <a:endParaRPr lang="en-NZ" sz="2400"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2291105" y="5270189"/>
            <a:ext cx="1801800" cy="7429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000" dirty="0">
                <a:solidFill>
                  <a:schemeClr val="dk1"/>
                </a:solidFill>
              </a:rPr>
              <a:t>Systolic blood pressure</a:t>
            </a:r>
            <a:endParaRPr sz="2000" dirty="0">
              <a:solidFill>
                <a:schemeClr val="dk1"/>
              </a:solidFill>
              <a:latin typeface="Arial"/>
              <a:ea typeface="Arial"/>
              <a:cs typeface="Arial"/>
              <a:sym typeface="Arial"/>
            </a:endParaRPr>
          </a:p>
        </p:txBody>
      </p:sp>
      <p:sp>
        <p:nvSpPr>
          <p:cNvPr id="131" name="Shape 131"/>
          <p:cNvSpPr txBox="1"/>
          <p:nvPr/>
        </p:nvSpPr>
        <p:spPr>
          <a:xfrm>
            <a:off x="6857150" y="4151059"/>
            <a:ext cx="1619356" cy="8234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000" dirty="0">
                <a:solidFill>
                  <a:schemeClr val="dk1"/>
                </a:solidFill>
                <a:latin typeface="Arial"/>
                <a:ea typeface="Arial"/>
                <a:cs typeface="Arial"/>
                <a:sym typeface="Arial"/>
              </a:rPr>
              <a:t>Oxygen</a:t>
            </a:r>
            <a:endParaRPr sz="2000" dirty="0"/>
          </a:p>
          <a:p>
            <a:pPr marL="0" marR="0" lvl="0" indent="0" algn="ctr" rtl="0">
              <a:spcBef>
                <a:spcPts val="0"/>
              </a:spcBef>
              <a:spcAft>
                <a:spcPts val="0"/>
              </a:spcAft>
              <a:buNone/>
            </a:pPr>
            <a:r>
              <a:rPr lang="mi-NZ" sz="2000" dirty="0">
                <a:solidFill>
                  <a:schemeClr val="dk1"/>
                </a:solidFill>
                <a:latin typeface="Arial"/>
                <a:ea typeface="Arial"/>
                <a:cs typeface="Arial"/>
                <a:sym typeface="Arial"/>
              </a:rPr>
              <a:t>saturation</a:t>
            </a:r>
            <a:endParaRPr sz="2000" dirty="0">
              <a:solidFill>
                <a:schemeClr val="dk1"/>
              </a:solidFill>
              <a:latin typeface="Arial"/>
              <a:ea typeface="Arial"/>
              <a:cs typeface="Arial"/>
              <a:sym typeface="Arial"/>
            </a:endParaRPr>
          </a:p>
        </p:txBody>
      </p:sp>
      <p:sp>
        <p:nvSpPr>
          <p:cNvPr id="132" name="Shape 132"/>
          <p:cNvSpPr txBox="1"/>
          <p:nvPr/>
        </p:nvSpPr>
        <p:spPr>
          <a:xfrm>
            <a:off x="713197" y="1729964"/>
            <a:ext cx="1895154" cy="7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000" dirty="0">
                <a:solidFill>
                  <a:schemeClr val="dk1"/>
                </a:solidFill>
                <a:latin typeface="Arial"/>
                <a:ea typeface="Arial"/>
                <a:cs typeface="Arial"/>
                <a:sym typeface="Arial"/>
              </a:rPr>
              <a:t>Level of </a:t>
            </a:r>
            <a:endParaRPr sz="2000" dirty="0"/>
          </a:p>
          <a:p>
            <a:pPr marL="0" marR="0" lvl="0" indent="0" algn="ctr" rtl="0">
              <a:spcBef>
                <a:spcPts val="0"/>
              </a:spcBef>
              <a:spcAft>
                <a:spcPts val="0"/>
              </a:spcAft>
              <a:buNone/>
            </a:pPr>
            <a:r>
              <a:rPr lang="mi-NZ" sz="2000" dirty="0">
                <a:solidFill>
                  <a:schemeClr val="dk1"/>
                </a:solidFill>
                <a:latin typeface="Arial"/>
                <a:ea typeface="Arial"/>
                <a:cs typeface="Arial"/>
                <a:sym typeface="Arial"/>
              </a:rPr>
              <a:t>consciousness</a:t>
            </a:r>
            <a:endParaRPr sz="2000" dirty="0">
              <a:solidFill>
                <a:schemeClr val="dk1"/>
              </a:solidFill>
              <a:latin typeface="Arial"/>
              <a:ea typeface="Arial"/>
              <a:cs typeface="Arial"/>
              <a:sym typeface="Arial"/>
            </a:endParaRPr>
          </a:p>
        </p:txBody>
      </p:sp>
      <p:sp>
        <p:nvSpPr>
          <p:cNvPr id="133" name="Shape 133"/>
          <p:cNvSpPr txBox="1"/>
          <p:nvPr/>
        </p:nvSpPr>
        <p:spPr>
          <a:xfrm>
            <a:off x="874356" y="2912783"/>
            <a:ext cx="2130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000" dirty="0">
                <a:solidFill>
                  <a:schemeClr val="dk1"/>
                </a:solidFill>
              </a:rPr>
              <a:t>Temperature</a:t>
            </a:r>
            <a:endParaRPr sz="2000" dirty="0">
              <a:solidFill>
                <a:schemeClr val="dk1"/>
              </a:solidFill>
              <a:latin typeface="Arial"/>
              <a:ea typeface="Arial"/>
              <a:cs typeface="Arial"/>
              <a:sym typeface="Arial"/>
            </a:endParaRPr>
          </a:p>
        </p:txBody>
      </p:sp>
      <p:sp>
        <p:nvSpPr>
          <p:cNvPr id="134" name="Shape 134"/>
          <p:cNvSpPr txBox="1"/>
          <p:nvPr/>
        </p:nvSpPr>
        <p:spPr>
          <a:xfrm>
            <a:off x="548825" y="4217830"/>
            <a:ext cx="19836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000" dirty="0">
                <a:solidFill>
                  <a:schemeClr val="dk1"/>
                </a:solidFill>
              </a:rPr>
              <a:t>Diastolic blood pressure</a:t>
            </a:r>
            <a:endParaRPr sz="2000" dirty="0">
              <a:solidFill>
                <a:schemeClr val="dk1"/>
              </a:solidFill>
              <a:latin typeface="Arial"/>
              <a:ea typeface="Arial"/>
              <a:cs typeface="Arial"/>
              <a:sym typeface="Arial"/>
            </a:endParaRPr>
          </a:p>
        </p:txBody>
      </p:sp>
      <p:sp>
        <p:nvSpPr>
          <p:cNvPr id="135" name="Shape 135"/>
          <p:cNvSpPr txBox="1"/>
          <p:nvPr/>
        </p:nvSpPr>
        <p:spPr>
          <a:xfrm>
            <a:off x="6857150" y="2782183"/>
            <a:ext cx="1906917" cy="1027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000" dirty="0">
                <a:solidFill>
                  <a:schemeClr val="dk1"/>
                </a:solidFill>
                <a:latin typeface="Arial"/>
                <a:ea typeface="Arial"/>
                <a:cs typeface="Arial"/>
                <a:sym typeface="Arial"/>
              </a:rPr>
              <a:t>Need for supplemental </a:t>
            </a:r>
            <a:endParaRPr sz="2000" dirty="0"/>
          </a:p>
          <a:p>
            <a:pPr marL="0" marR="0" lvl="0" indent="0" algn="ctr" rtl="0">
              <a:spcBef>
                <a:spcPts val="0"/>
              </a:spcBef>
              <a:spcAft>
                <a:spcPts val="0"/>
              </a:spcAft>
              <a:buNone/>
            </a:pPr>
            <a:r>
              <a:rPr lang="mi-NZ" sz="2000" dirty="0">
                <a:solidFill>
                  <a:schemeClr val="dk1"/>
                </a:solidFill>
                <a:latin typeface="Arial"/>
                <a:ea typeface="Arial"/>
                <a:cs typeface="Arial"/>
                <a:sym typeface="Arial"/>
              </a:rPr>
              <a:t>oxygen</a:t>
            </a:r>
            <a:endParaRPr sz="2000" dirty="0">
              <a:solidFill>
                <a:schemeClr val="dk1"/>
              </a:solidFill>
              <a:latin typeface="Arial"/>
              <a:ea typeface="Arial"/>
              <a:cs typeface="Arial"/>
              <a:sym typeface="Arial"/>
            </a:endParaRPr>
          </a:p>
        </p:txBody>
      </p:sp>
      <p:pic>
        <p:nvPicPr>
          <p:cNvPr id="138" name="Shape 138"/>
          <p:cNvPicPr preferRelativeResize="0"/>
          <p:nvPr/>
        </p:nvPicPr>
        <p:blipFill rotWithShape="1">
          <a:blip r:embed="rId3">
            <a:alphaModFix/>
          </a:blip>
          <a:srcRect t="-1" b="3924"/>
          <a:stretch/>
        </p:blipFill>
        <p:spPr>
          <a:xfrm>
            <a:off x="5949225" y="4038038"/>
            <a:ext cx="907925" cy="823464"/>
          </a:xfrm>
          <a:prstGeom prst="rect">
            <a:avLst/>
          </a:prstGeom>
          <a:noFill/>
          <a:ln>
            <a:noFill/>
          </a:ln>
        </p:spPr>
      </p:pic>
      <p:pic>
        <p:nvPicPr>
          <p:cNvPr id="139" name="Shape 139"/>
          <p:cNvPicPr preferRelativeResize="0"/>
          <p:nvPr/>
        </p:nvPicPr>
        <p:blipFill>
          <a:blip r:embed="rId4">
            <a:alphaModFix/>
          </a:blip>
          <a:stretch>
            <a:fillRect/>
          </a:stretch>
        </p:blipFill>
        <p:spPr>
          <a:xfrm>
            <a:off x="5940150" y="2839162"/>
            <a:ext cx="907925" cy="857100"/>
          </a:xfrm>
          <a:prstGeom prst="rect">
            <a:avLst/>
          </a:prstGeom>
          <a:noFill/>
          <a:ln>
            <a:noFill/>
          </a:ln>
        </p:spPr>
      </p:pic>
      <p:sp>
        <p:nvSpPr>
          <p:cNvPr id="140" name="Shape 140"/>
          <p:cNvSpPr txBox="1"/>
          <p:nvPr/>
        </p:nvSpPr>
        <p:spPr>
          <a:xfrm>
            <a:off x="6026250" y="5968114"/>
            <a:ext cx="580500" cy="64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Shape 141"/>
          <p:cNvSpPr txBox="1"/>
          <p:nvPr/>
        </p:nvSpPr>
        <p:spPr>
          <a:xfrm>
            <a:off x="6606750" y="5645014"/>
            <a:ext cx="1619356" cy="64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mi-NZ" sz="2000" dirty="0"/>
              <a:t>Heart rate</a:t>
            </a:r>
            <a:endParaRPr sz="2000" dirty="0"/>
          </a:p>
        </p:txBody>
      </p:sp>
      <p:sp>
        <p:nvSpPr>
          <p:cNvPr id="142" name="Shape 142"/>
          <p:cNvSpPr txBox="1"/>
          <p:nvPr/>
        </p:nvSpPr>
        <p:spPr>
          <a:xfrm>
            <a:off x="-205625" y="3240664"/>
            <a:ext cx="720900" cy="142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143" name="Shape 143"/>
          <p:cNvPicPr preferRelativeResize="0"/>
          <p:nvPr/>
        </p:nvPicPr>
        <p:blipFill rotWithShape="1">
          <a:blip r:embed="rId5">
            <a:alphaModFix/>
          </a:blip>
          <a:srcRect r="3446" b="-47514"/>
          <a:stretch/>
        </p:blipFill>
        <p:spPr>
          <a:xfrm>
            <a:off x="5643725" y="5603469"/>
            <a:ext cx="800100" cy="857100"/>
          </a:xfrm>
          <a:prstGeom prst="rect">
            <a:avLst/>
          </a:prstGeom>
          <a:noFill/>
          <a:ln>
            <a:noFill/>
          </a:ln>
        </p:spPr>
      </p:pic>
      <p:pic>
        <p:nvPicPr>
          <p:cNvPr id="145" name="Shape 145"/>
          <p:cNvPicPr preferRelativeResize="0"/>
          <p:nvPr/>
        </p:nvPicPr>
        <p:blipFill rotWithShape="1">
          <a:blip r:embed="rId6">
            <a:alphaModFix/>
          </a:blip>
          <a:srcRect t="7950"/>
          <a:stretch/>
        </p:blipFill>
        <p:spPr>
          <a:xfrm>
            <a:off x="5858625" y="1761132"/>
            <a:ext cx="720772" cy="683885"/>
          </a:xfrm>
          <a:prstGeom prst="rect">
            <a:avLst/>
          </a:prstGeom>
          <a:noFill/>
          <a:ln>
            <a:noFill/>
          </a:ln>
        </p:spPr>
      </p:pic>
      <p:sp>
        <p:nvSpPr>
          <p:cNvPr id="146" name="Shape 146"/>
          <p:cNvSpPr txBox="1"/>
          <p:nvPr/>
        </p:nvSpPr>
        <p:spPr>
          <a:xfrm>
            <a:off x="6622372" y="1667264"/>
            <a:ext cx="1619356" cy="857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mi-NZ" sz="2000" dirty="0"/>
              <a:t>Respiratory</a:t>
            </a:r>
            <a:endParaRPr sz="2000" dirty="0"/>
          </a:p>
          <a:p>
            <a:pPr marL="0" lvl="0" indent="0" algn="ctr">
              <a:spcBef>
                <a:spcPts val="0"/>
              </a:spcBef>
              <a:spcAft>
                <a:spcPts val="0"/>
              </a:spcAft>
              <a:buNone/>
            </a:pPr>
            <a:r>
              <a:rPr lang="mi-NZ" sz="2000" dirty="0"/>
              <a:t>rate</a:t>
            </a:r>
            <a:endParaRPr sz="2000" dirty="0"/>
          </a:p>
        </p:txBody>
      </p:sp>
      <p:pic>
        <p:nvPicPr>
          <p:cNvPr id="147" name="Shape 147"/>
          <p:cNvPicPr preferRelativeResize="0"/>
          <p:nvPr/>
        </p:nvPicPr>
        <p:blipFill>
          <a:blip r:embed="rId7">
            <a:alphaModFix/>
          </a:blip>
          <a:stretch>
            <a:fillRect/>
          </a:stretch>
        </p:blipFill>
        <p:spPr>
          <a:xfrm>
            <a:off x="2762256" y="4235626"/>
            <a:ext cx="781050" cy="742950"/>
          </a:xfrm>
          <a:prstGeom prst="rect">
            <a:avLst/>
          </a:prstGeom>
          <a:noFill/>
          <a:ln>
            <a:noFill/>
          </a:ln>
        </p:spPr>
      </p:pic>
      <p:pic>
        <p:nvPicPr>
          <p:cNvPr id="148" name="Shape 148"/>
          <p:cNvPicPr preferRelativeResize="0"/>
          <p:nvPr/>
        </p:nvPicPr>
        <p:blipFill>
          <a:blip r:embed="rId8">
            <a:alphaModFix/>
          </a:blip>
          <a:stretch>
            <a:fillRect/>
          </a:stretch>
        </p:blipFill>
        <p:spPr>
          <a:xfrm>
            <a:off x="2901755" y="2744176"/>
            <a:ext cx="580500" cy="992976"/>
          </a:xfrm>
          <a:prstGeom prst="rect">
            <a:avLst/>
          </a:prstGeom>
          <a:noFill/>
          <a:ln>
            <a:noFill/>
          </a:ln>
        </p:spPr>
      </p:pic>
      <p:pic>
        <p:nvPicPr>
          <p:cNvPr id="149" name="Shape 149"/>
          <p:cNvPicPr preferRelativeResize="0"/>
          <p:nvPr/>
        </p:nvPicPr>
        <p:blipFill>
          <a:blip r:embed="rId9">
            <a:alphaModFix/>
          </a:blip>
          <a:stretch>
            <a:fillRect/>
          </a:stretch>
        </p:blipFill>
        <p:spPr>
          <a:xfrm>
            <a:off x="2843788" y="1805189"/>
            <a:ext cx="800100" cy="561975"/>
          </a:xfrm>
          <a:prstGeom prst="rect">
            <a:avLst/>
          </a:prstGeom>
          <a:noFill/>
          <a:ln>
            <a:noFill/>
          </a:ln>
        </p:spPr>
      </p:pic>
      <p:pic>
        <p:nvPicPr>
          <p:cNvPr id="22" name="Shape 104">
            <a:extLst>
              <a:ext uri="{FF2B5EF4-FFF2-40B4-BE49-F238E27FC236}">
                <a16:creationId xmlns:a16="http://schemas.microsoft.com/office/drawing/2014/main" id="{1E3CF0C6-6D46-412E-BEF6-DC7E17C45FC6}"/>
              </a:ext>
            </a:extLst>
          </p:cNvPr>
          <p:cNvPicPr preferRelativeResize="0"/>
          <p:nvPr/>
        </p:nvPicPr>
        <p:blipFill>
          <a:blip r:embed="rId10">
            <a:alphaModFix/>
          </a:blip>
          <a:stretch>
            <a:fillRect/>
          </a:stretch>
        </p:blipFill>
        <p:spPr>
          <a:xfrm>
            <a:off x="4002969" y="1859865"/>
            <a:ext cx="1809750" cy="3429000"/>
          </a:xfrm>
          <a:prstGeom prst="rect">
            <a:avLst/>
          </a:prstGeom>
          <a:noFill/>
          <a:ln>
            <a:noFill/>
          </a:ln>
        </p:spPr>
      </p:pic>
      <p:sp>
        <p:nvSpPr>
          <p:cNvPr id="3" name="Title 2">
            <a:extLst>
              <a:ext uri="{FF2B5EF4-FFF2-40B4-BE49-F238E27FC236}">
                <a16:creationId xmlns:a16="http://schemas.microsoft.com/office/drawing/2014/main" id="{3C9B8B10-D961-493D-99AE-896401300CE4}"/>
              </a:ext>
            </a:extLst>
          </p:cNvPr>
          <p:cNvSpPr>
            <a:spLocks noGrp="1"/>
          </p:cNvSpPr>
          <p:nvPr>
            <p:ph type="title"/>
          </p:nvPr>
        </p:nvSpPr>
        <p:spPr/>
        <p:txBody>
          <a:bodyPr/>
          <a:lstStyle/>
          <a:p>
            <a:r>
              <a:rPr lang="en-NZ" dirty="0"/>
              <a:t>The MEWS score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Shape 155"/>
          <p:cNvSpPr txBox="1">
            <a:spLocks noGrp="1"/>
          </p:cNvSpPr>
          <p:nvPr>
            <p:ph type="body" idx="1"/>
          </p:nvPr>
        </p:nvSpPr>
        <p:spPr>
          <a:xfrm>
            <a:off x="786041" y="3734789"/>
            <a:ext cx="7571918" cy="266950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mi-NZ" sz="2400" b="0" i="0" u="none" strike="noStrike" cap="none" dirty="0">
                <a:solidFill>
                  <a:schemeClr val="dk1"/>
                </a:solidFill>
                <a:latin typeface="Arial"/>
                <a:ea typeface="Arial"/>
                <a:cs typeface="Arial"/>
                <a:sym typeface="Arial"/>
              </a:rPr>
              <a:t>Each vital sign parameter has coloured zones that are associated with a score.</a:t>
            </a:r>
            <a:endParaRPr sz="1100" b="0" i="0" u="none" strike="noStrike" cap="none" dirty="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Char char="•"/>
            </a:pPr>
            <a:r>
              <a:rPr lang="mi-NZ" sz="2400" b="0" i="0" u="none" strike="noStrike" cap="none" dirty="0">
                <a:solidFill>
                  <a:schemeClr val="dk1"/>
                </a:solidFill>
                <a:latin typeface="Arial"/>
                <a:ea typeface="Arial"/>
                <a:cs typeface="Arial"/>
                <a:sym typeface="Arial"/>
              </a:rPr>
              <a:t>The score for each of the </a:t>
            </a:r>
            <a:r>
              <a:rPr lang="mi-NZ" sz="2400" dirty="0"/>
              <a:t>eight</a:t>
            </a:r>
            <a:r>
              <a:rPr lang="mi-NZ" sz="2400" b="0" i="0" u="none" strike="noStrike" cap="none" dirty="0">
                <a:solidFill>
                  <a:schemeClr val="dk1"/>
                </a:solidFill>
                <a:latin typeface="Arial"/>
                <a:ea typeface="Arial"/>
                <a:cs typeface="Arial"/>
                <a:sym typeface="Arial"/>
              </a:rPr>
              <a:t> vital sign parameters is added together to give a total MEWS score.</a:t>
            </a:r>
            <a:endParaRPr sz="1100" b="0" i="0" u="none" strike="noStrike" cap="none" dirty="0">
              <a:solidFill>
                <a:schemeClr val="dk1"/>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Arial"/>
              <a:buChar char="•"/>
            </a:pPr>
            <a:r>
              <a:rPr lang="mi-NZ" sz="2400" b="0" i="0" u="none" strike="noStrike" cap="none" dirty="0">
                <a:solidFill>
                  <a:schemeClr val="dk1"/>
                </a:solidFill>
                <a:latin typeface="Arial"/>
                <a:ea typeface="Arial"/>
                <a:cs typeface="Arial"/>
                <a:sym typeface="Arial"/>
              </a:rPr>
              <a:t>The total MEWS score is used to trigger action.</a:t>
            </a:r>
            <a:endParaRPr sz="3000" b="0" i="0" u="none" strike="noStrike" cap="none" dirty="0">
              <a:solidFill>
                <a:schemeClr val="dk1"/>
              </a:solidFill>
              <a:latin typeface="Arial"/>
              <a:ea typeface="Arial"/>
              <a:cs typeface="Arial"/>
              <a:sym typeface="Arial"/>
            </a:endParaRPr>
          </a:p>
          <a:p>
            <a:pPr marL="0" marR="0" lvl="0" indent="0" algn="l" rtl="0">
              <a:spcBef>
                <a:spcPts val="600"/>
              </a:spcBef>
              <a:spcAft>
                <a:spcPts val="0"/>
              </a:spcAft>
              <a:buClr>
                <a:schemeClr val="dk1"/>
              </a:buClr>
              <a:buSzPts val="3000"/>
              <a:buFont typeface="Arial"/>
              <a:buNone/>
            </a:pPr>
            <a:endParaRPr sz="3000" b="0" i="0" u="none" strike="noStrike" cap="none" dirty="0">
              <a:solidFill>
                <a:schemeClr val="dk1"/>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3F81916B-604A-404C-9450-25287A2640C4}"/>
              </a:ext>
            </a:extLst>
          </p:cNvPr>
          <p:cNvGraphicFramePr>
            <a:graphicFrameLocks noGrp="1"/>
          </p:cNvGraphicFramePr>
          <p:nvPr>
            <p:extLst>
              <p:ext uri="{D42A27DB-BD31-4B8C-83A1-F6EECF244321}">
                <p14:modId xmlns:p14="http://schemas.microsoft.com/office/powerpoint/2010/main" val="1795821716"/>
              </p:ext>
            </p:extLst>
          </p:nvPr>
        </p:nvGraphicFramePr>
        <p:xfrm>
          <a:off x="998492" y="2328842"/>
          <a:ext cx="6926308" cy="964502"/>
        </p:xfrm>
        <a:graphic>
          <a:graphicData uri="http://schemas.openxmlformats.org/drawingml/2006/table">
            <a:tbl>
              <a:tblPr firstRow="1" firstCol="1" bandRow="1"/>
              <a:tblGrid>
                <a:gridCol w="887612">
                  <a:extLst>
                    <a:ext uri="{9D8B030D-6E8A-4147-A177-3AD203B41FA5}">
                      <a16:colId xmlns:a16="http://schemas.microsoft.com/office/drawing/2014/main" val="1508148430"/>
                    </a:ext>
                  </a:extLst>
                </a:gridCol>
                <a:gridCol w="891104">
                  <a:extLst>
                    <a:ext uri="{9D8B030D-6E8A-4147-A177-3AD203B41FA5}">
                      <a16:colId xmlns:a16="http://schemas.microsoft.com/office/drawing/2014/main" val="3414969445"/>
                    </a:ext>
                  </a:extLst>
                </a:gridCol>
                <a:gridCol w="891104">
                  <a:extLst>
                    <a:ext uri="{9D8B030D-6E8A-4147-A177-3AD203B41FA5}">
                      <a16:colId xmlns:a16="http://schemas.microsoft.com/office/drawing/2014/main" val="3833727591"/>
                    </a:ext>
                  </a:extLst>
                </a:gridCol>
                <a:gridCol w="890406">
                  <a:extLst>
                    <a:ext uri="{9D8B030D-6E8A-4147-A177-3AD203B41FA5}">
                      <a16:colId xmlns:a16="http://schemas.microsoft.com/office/drawing/2014/main" val="1424328505"/>
                    </a:ext>
                  </a:extLst>
                </a:gridCol>
                <a:gridCol w="3366082">
                  <a:extLst>
                    <a:ext uri="{9D8B030D-6E8A-4147-A177-3AD203B41FA5}">
                      <a16:colId xmlns:a16="http://schemas.microsoft.com/office/drawing/2014/main" val="3858720627"/>
                    </a:ext>
                  </a:extLst>
                </a:gridCol>
              </a:tblGrid>
              <a:tr h="482251">
                <a:tc gridSpan="5">
                  <a:txBody>
                    <a:bodyPr/>
                    <a:lstStyle/>
                    <a:p>
                      <a:pPr algn="ctr">
                        <a:lnSpc>
                          <a:spcPct val="107000"/>
                        </a:lnSpc>
                        <a:spcAft>
                          <a:spcPts val="0"/>
                        </a:spcAft>
                      </a:pPr>
                      <a:r>
                        <a:rPr lang="en-NZ" sz="20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29217557"/>
                  </a:ext>
                </a:extLst>
              </a:tr>
              <a:tr h="482251">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0</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1</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2</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3</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20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246346184"/>
                  </a:ext>
                </a:extLst>
              </a:tr>
            </a:tbl>
          </a:graphicData>
        </a:graphic>
      </p:graphicFrame>
      <p:sp>
        <p:nvSpPr>
          <p:cNvPr id="4" name="Title 3">
            <a:extLst>
              <a:ext uri="{FF2B5EF4-FFF2-40B4-BE49-F238E27FC236}">
                <a16:creationId xmlns:a16="http://schemas.microsoft.com/office/drawing/2014/main" id="{49CE1F78-0CB1-458D-ADAB-1520CFACC133}"/>
              </a:ext>
            </a:extLst>
          </p:cNvPr>
          <p:cNvSpPr>
            <a:spLocks noGrp="1"/>
          </p:cNvSpPr>
          <p:nvPr>
            <p:ph type="title"/>
          </p:nvPr>
        </p:nvSpPr>
        <p:spPr>
          <a:xfrm>
            <a:off x="457200" y="1155559"/>
            <a:ext cx="8229600" cy="731838"/>
          </a:xfrm>
        </p:spPr>
        <p:txBody>
          <a:bodyPr/>
          <a:lstStyle/>
          <a:p>
            <a:r>
              <a:rPr lang="mi-NZ" dirty="0"/>
              <a:t>The MEWS score trigger:</a:t>
            </a:r>
            <a:br>
              <a:rPr lang="mi-NZ" dirty="0"/>
            </a:br>
            <a:r>
              <a:rPr lang="mi-NZ" dirty="0"/>
              <a:t> a calculated score</a:t>
            </a:r>
            <a:endParaRPr lang="en-N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Shape 168"/>
          <p:cNvSpPr txBox="1"/>
          <p:nvPr/>
        </p:nvSpPr>
        <p:spPr>
          <a:xfrm>
            <a:off x="3607591" y="3900270"/>
            <a:ext cx="4838993" cy="80374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mi-NZ" sz="2400" dirty="0">
                <a:solidFill>
                  <a:schemeClr val="dk1"/>
                </a:solidFill>
                <a:latin typeface="Arial"/>
                <a:ea typeface="Arial"/>
                <a:cs typeface="Arial"/>
                <a:sym typeface="Arial"/>
              </a:rPr>
              <a:t>Any single vital sign falling into a </a:t>
            </a:r>
            <a:br>
              <a:rPr lang="mi-NZ" sz="2400" dirty="0">
                <a:solidFill>
                  <a:schemeClr val="dk1"/>
                </a:solidFill>
                <a:latin typeface="Arial"/>
                <a:ea typeface="Arial"/>
                <a:cs typeface="Arial"/>
                <a:sym typeface="Arial"/>
              </a:rPr>
            </a:br>
            <a:r>
              <a:rPr lang="mi-NZ" sz="2400" b="1" dirty="0">
                <a:solidFill>
                  <a:schemeClr val="dk1"/>
                </a:solidFill>
              </a:rPr>
              <a:t>pink</a:t>
            </a:r>
            <a:r>
              <a:rPr lang="mi-NZ" sz="2400" dirty="0">
                <a:solidFill>
                  <a:schemeClr val="dk1"/>
                </a:solidFill>
              </a:rPr>
              <a:t> or </a:t>
            </a:r>
            <a:r>
              <a:rPr lang="mi-NZ" sz="2400" b="1" dirty="0">
                <a:solidFill>
                  <a:schemeClr val="dk1"/>
                </a:solidFill>
              </a:rPr>
              <a:t>blue</a:t>
            </a:r>
            <a:r>
              <a:rPr lang="mi-NZ" sz="2400" b="1" dirty="0">
                <a:solidFill>
                  <a:schemeClr val="dk1"/>
                </a:solidFill>
                <a:latin typeface="Arial"/>
                <a:ea typeface="Arial"/>
                <a:cs typeface="Arial"/>
                <a:sym typeface="Arial"/>
              </a:rPr>
              <a:t> </a:t>
            </a:r>
            <a:r>
              <a:rPr lang="mi-NZ" sz="2400" dirty="0">
                <a:solidFill>
                  <a:schemeClr val="dk1"/>
                </a:solidFill>
                <a:latin typeface="Arial"/>
                <a:ea typeface="Arial"/>
                <a:cs typeface="Arial"/>
                <a:sym typeface="Arial"/>
              </a:rPr>
              <a:t>zone triggers action</a:t>
            </a:r>
            <a:endParaRPr dirty="0"/>
          </a:p>
        </p:txBody>
      </p:sp>
      <p:grpSp>
        <p:nvGrpSpPr>
          <p:cNvPr id="7" name="Group 6">
            <a:extLst>
              <a:ext uri="{FF2B5EF4-FFF2-40B4-BE49-F238E27FC236}">
                <a16:creationId xmlns:a16="http://schemas.microsoft.com/office/drawing/2014/main" id="{6DF65374-6E71-4CD9-9444-98E4F7CB04FD}"/>
              </a:ext>
            </a:extLst>
          </p:cNvPr>
          <p:cNvGrpSpPr/>
          <p:nvPr/>
        </p:nvGrpSpPr>
        <p:grpSpPr>
          <a:xfrm>
            <a:off x="3931969" y="2819583"/>
            <a:ext cx="936104" cy="811319"/>
            <a:chOff x="3931969" y="2819583"/>
            <a:chExt cx="936104" cy="811319"/>
          </a:xfrm>
        </p:grpSpPr>
        <p:sp>
          <p:nvSpPr>
            <p:cNvPr id="173" name="Shape 173"/>
            <p:cNvSpPr/>
            <p:nvPr/>
          </p:nvSpPr>
          <p:spPr>
            <a:xfrm rot="16200000">
              <a:off x="3979607" y="2951965"/>
              <a:ext cx="552796" cy="288032"/>
            </a:xfrm>
            <a:prstGeom prst="rightArrow">
              <a:avLst>
                <a:gd name="adj1" fmla="val 50000"/>
                <a:gd name="adj2" fmla="val 50000"/>
              </a:avLst>
            </a:prstGeom>
            <a:solidFill>
              <a:srgbClr val="FFC0D8"/>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Shape 177"/>
            <p:cNvSpPr txBox="1"/>
            <p:nvPr/>
          </p:nvSpPr>
          <p:spPr>
            <a:xfrm>
              <a:off x="3931969" y="3428380"/>
              <a:ext cx="936104" cy="2025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800" b="1" dirty="0">
                  <a:solidFill>
                    <a:schemeClr val="dk1"/>
                  </a:solidFill>
                  <a:latin typeface="Arial"/>
                  <a:ea typeface="Arial"/>
                  <a:cs typeface="Arial"/>
                  <a:sym typeface="Arial"/>
                </a:rPr>
                <a:t>Pink</a:t>
              </a:r>
              <a:endParaRPr sz="1800" b="1" dirty="0">
                <a:solidFill>
                  <a:schemeClr val="dk1"/>
                </a:solidFill>
                <a:latin typeface="Arial"/>
                <a:ea typeface="Arial"/>
                <a:cs typeface="Arial"/>
                <a:sym typeface="Arial"/>
              </a:endParaRPr>
            </a:p>
          </p:txBody>
        </p:sp>
      </p:grpSp>
      <p:grpSp>
        <p:nvGrpSpPr>
          <p:cNvPr id="6" name="Group 5">
            <a:extLst>
              <a:ext uri="{FF2B5EF4-FFF2-40B4-BE49-F238E27FC236}">
                <a16:creationId xmlns:a16="http://schemas.microsoft.com/office/drawing/2014/main" id="{7BA939B3-6C51-49F1-A6D1-EDB1F368C1DC}"/>
              </a:ext>
            </a:extLst>
          </p:cNvPr>
          <p:cNvGrpSpPr/>
          <p:nvPr/>
        </p:nvGrpSpPr>
        <p:grpSpPr>
          <a:xfrm>
            <a:off x="6046359" y="2819584"/>
            <a:ext cx="936104" cy="803749"/>
            <a:chOff x="6046359" y="2819584"/>
            <a:chExt cx="936104" cy="803749"/>
          </a:xfrm>
        </p:grpSpPr>
        <p:sp>
          <p:nvSpPr>
            <p:cNvPr id="174" name="Shape 174"/>
            <p:cNvSpPr/>
            <p:nvPr/>
          </p:nvSpPr>
          <p:spPr>
            <a:xfrm rot="16200000">
              <a:off x="6093997" y="2951966"/>
              <a:ext cx="552796" cy="288032"/>
            </a:xfrm>
            <a:prstGeom prst="rightArrow">
              <a:avLst>
                <a:gd name="adj1" fmla="val 50000"/>
                <a:gd name="adj2" fmla="val 50000"/>
              </a:avLst>
            </a:prstGeom>
            <a:solidFill>
              <a:srgbClr val="D1E8F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Shape 178"/>
            <p:cNvSpPr txBox="1"/>
            <p:nvPr/>
          </p:nvSpPr>
          <p:spPr>
            <a:xfrm>
              <a:off x="6046359" y="3420811"/>
              <a:ext cx="936104" cy="2025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800" b="1" dirty="0">
                  <a:solidFill>
                    <a:schemeClr val="dk1"/>
                  </a:solidFill>
                  <a:latin typeface="Arial"/>
                  <a:ea typeface="Arial"/>
                  <a:cs typeface="Arial"/>
                  <a:sym typeface="Arial"/>
                </a:rPr>
                <a:t>Blue</a:t>
              </a:r>
              <a:endParaRPr sz="1800" b="1" dirty="0">
                <a:solidFill>
                  <a:schemeClr val="dk1"/>
                </a:solidFill>
                <a:latin typeface="Arial"/>
                <a:ea typeface="Arial"/>
                <a:cs typeface="Arial"/>
                <a:sym typeface="Arial"/>
              </a:endParaRPr>
            </a:p>
          </p:txBody>
        </p:sp>
      </p:grpSp>
      <p:sp>
        <p:nvSpPr>
          <p:cNvPr id="179" name="Shape 179"/>
          <p:cNvSpPr txBox="1"/>
          <p:nvPr/>
        </p:nvSpPr>
        <p:spPr>
          <a:xfrm>
            <a:off x="755576" y="4996424"/>
            <a:ext cx="7691008" cy="1200329"/>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400" b="1" dirty="0">
                <a:solidFill>
                  <a:schemeClr val="dk1"/>
                </a:solidFill>
                <a:latin typeface="Arial"/>
                <a:ea typeface="Arial"/>
                <a:cs typeface="Arial"/>
                <a:sym typeface="Arial"/>
              </a:rPr>
              <a:t>The actions corresponding to the total MEWS score or single parameter trigger indicating the most severe level of deterioration must be taken</a:t>
            </a:r>
            <a:endParaRPr dirty="0"/>
          </a:p>
        </p:txBody>
      </p:sp>
      <p:graphicFrame>
        <p:nvGraphicFramePr>
          <p:cNvPr id="17" name="Table 16">
            <a:extLst>
              <a:ext uri="{FF2B5EF4-FFF2-40B4-BE49-F238E27FC236}">
                <a16:creationId xmlns:a16="http://schemas.microsoft.com/office/drawing/2014/main" id="{9EF5B9DB-845E-4CD5-A064-3119521F867F}"/>
              </a:ext>
            </a:extLst>
          </p:cNvPr>
          <p:cNvGraphicFramePr>
            <a:graphicFrameLocks noGrp="1"/>
          </p:cNvGraphicFramePr>
          <p:nvPr>
            <p:extLst>
              <p:ext uri="{D42A27DB-BD31-4B8C-83A1-F6EECF244321}">
                <p14:modId xmlns:p14="http://schemas.microsoft.com/office/powerpoint/2010/main" val="2655910191"/>
              </p:ext>
            </p:extLst>
          </p:nvPr>
        </p:nvGraphicFramePr>
        <p:xfrm>
          <a:off x="1137926" y="1780162"/>
          <a:ext cx="6926308" cy="909069"/>
        </p:xfrm>
        <a:graphic>
          <a:graphicData uri="http://schemas.openxmlformats.org/drawingml/2006/table">
            <a:tbl>
              <a:tblPr firstRow="1" firstCol="1" bandRow="1"/>
              <a:tblGrid>
                <a:gridCol w="887612">
                  <a:extLst>
                    <a:ext uri="{9D8B030D-6E8A-4147-A177-3AD203B41FA5}">
                      <a16:colId xmlns:a16="http://schemas.microsoft.com/office/drawing/2014/main" val="1508148430"/>
                    </a:ext>
                  </a:extLst>
                </a:gridCol>
                <a:gridCol w="891104">
                  <a:extLst>
                    <a:ext uri="{9D8B030D-6E8A-4147-A177-3AD203B41FA5}">
                      <a16:colId xmlns:a16="http://schemas.microsoft.com/office/drawing/2014/main" val="3414969445"/>
                    </a:ext>
                  </a:extLst>
                </a:gridCol>
                <a:gridCol w="891104">
                  <a:extLst>
                    <a:ext uri="{9D8B030D-6E8A-4147-A177-3AD203B41FA5}">
                      <a16:colId xmlns:a16="http://schemas.microsoft.com/office/drawing/2014/main" val="3833727591"/>
                    </a:ext>
                  </a:extLst>
                </a:gridCol>
                <a:gridCol w="890406">
                  <a:extLst>
                    <a:ext uri="{9D8B030D-6E8A-4147-A177-3AD203B41FA5}">
                      <a16:colId xmlns:a16="http://schemas.microsoft.com/office/drawing/2014/main" val="1424328505"/>
                    </a:ext>
                  </a:extLst>
                </a:gridCol>
                <a:gridCol w="3366082">
                  <a:extLst>
                    <a:ext uri="{9D8B030D-6E8A-4147-A177-3AD203B41FA5}">
                      <a16:colId xmlns:a16="http://schemas.microsoft.com/office/drawing/2014/main" val="3858720627"/>
                    </a:ext>
                  </a:extLst>
                </a:gridCol>
              </a:tblGrid>
              <a:tr h="426818">
                <a:tc gridSpan="5">
                  <a:txBody>
                    <a:bodyPr/>
                    <a:lstStyle/>
                    <a:p>
                      <a:pPr algn="ctr">
                        <a:lnSpc>
                          <a:spcPct val="107000"/>
                        </a:lnSpc>
                        <a:spcAft>
                          <a:spcPts val="0"/>
                        </a:spcAft>
                      </a:pPr>
                      <a:r>
                        <a:rPr lang="en-NZ" sz="20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29217557"/>
                  </a:ext>
                </a:extLst>
              </a:tr>
              <a:tr h="482251">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0</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1</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2</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3</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20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246346184"/>
                  </a:ext>
                </a:extLst>
              </a:tr>
            </a:tbl>
          </a:graphicData>
        </a:graphic>
      </p:graphicFrame>
      <p:sp>
        <p:nvSpPr>
          <p:cNvPr id="3" name="Title 2">
            <a:extLst>
              <a:ext uri="{FF2B5EF4-FFF2-40B4-BE49-F238E27FC236}">
                <a16:creationId xmlns:a16="http://schemas.microsoft.com/office/drawing/2014/main" id="{217D2112-947B-4F8B-BC77-1F8130F2823E}"/>
              </a:ext>
            </a:extLst>
          </p:cNvPr>
          <p:cNvSpPr>
            <a:spLocks noGrp="1"/>
          </p:cNvSpPr>
          <p:nvPr>
            <p:ph type="title"/>
          </p:nvPr>
        </p:nvSpPr>
        <p:spPr/>
        <p:txBody>
          <a:bodyPr/>
          <a:lstStyle/>
          <a:p>
            <a:r>
              <a:rPr lang="mi-NZ" dirty="0"/>
              <a:t>Single parameter triggers</a:t>
            </a:r>
            <a:endParaRPr lang="en-N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8B86F402-BEC7-42C3-8FCF-29B6BEA38D0B}"/>
              </a:ext>
            </a:extLst>
          </p:cNvPr>
          <p:cNvPicPr>
            <a:picLocks noChangeAspect="1"/>
          </p:cNvPicPr>
          <p:nvPr/>
        </p:nvPicPr>
        <p:blipFill>
          <a:blip r:embed="rId3"/>
          <a:stretch>
            <a:fillRect/>
          </a:stretch>
        </p:blipFill>
        <p:spPr>
          <a:xfrm>
            <a:off x="2394184" y="2541270"/>
            <a:ext cx="4716735" cy="3647034"/>
          </a:xfrm>
          <a:prstGeom prst="rect">
            <a:avLst/>
          </a:prstGeom>
        </p:spPr>
      </p:pic>
      <p:sp>
        <p:nvSpPr>
          <p:cNvPr id="185" name="Shape 185"/>
          <p:cNvSpPr/>
          <p:nvPr/>
        </p:nvSpPr>
        <p:spPr>
          <a:xfrm>
            <a:off x="4149936" y="3792491"/>
            <a:ext cx="2842026" cy="14458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000" b="1" i="1" dirty="0">
                <a:solidFill>
                  <a:srgbClr val="FF0000"/>
                </a:solidFill>
                <a:latin typeface="Arial"/>
                <a:ea typeface="Arial"/>
                <a:cs typeface="Arial"/>
                <a:sym typeface="Arial"/>
              </a:rPr>
              <a:t>[Insert graphic </a:t>
            </a:r>
            <a:br>
              <a:rPr lang="mi-NZ" sz="2000" b="1" i="1" dirty="0">
                <a:solidFill>
                  <a:srgbClr val="FF0000"/>
                </a:solidFill>
                <a:latin typeface="Arial"/>
                <a:ea typeface="Arial"/>
                <a:cs typeface="Arial"/>
                <a:sym typeface="Arial"/>
              </a:rPr>
            </a:br>
            <a:r>
              <a:rPr lang="mi-NZ" sz="2000" b="1" i="1" dirty="0">
                <a:solidFill>
                  <a:srgbClr val="FF0000"/>
                </a:solidFill>
                <a:latin typeface="Arial"/>
                <a:ea typeface="Arial"/>
                <a:cs typeface="Arial"/>
                <a:sym typeface="Arial"/>
              </a:rPr>
              <a:t>of your local </a:t>
            </a:r>
            <a:br>
              <a:rPr lang="mi-NZ" sz="2000" b="1" i="1" dirty="0">
                <a:solidFill>
                  <a:srgbClr val="FF0000"/>
                </a:solidFill>
                <a:latin typeface="Arial"/>
                <a:ea typeface="Arial"/>
                <a:cs typeface="Arial"/>
                <a:sym typeface="Arial"/>
              </a:rPr>
            </a:br>
            <a:r>
              <a:rPr lang="mi-NZ" sz="2000" b="1" i="1" dirty="0">
                <a:solidFill>
                  <a:srgbClr val="FF0000"/>
                </a:solidFill>
                <a:latin typeface="Arial"/>
                <a:ea typeface="Arial"/>
                <a:cs typeface="Arial"/>
                <a:sym typeface="Arial"/>
              </a:rPr>
              <a:t>escalation </a:t>
            </a:r>
            <a:br>
              <a:rPr lang="mi-NZ" sz="2000" b="1" i="1" dirty="0">
                <a:solidFill>
                  <a:srgbClr val="FF0000"/>
                </a:solidFill>
                <a:latin typeface="Arial"/>
                <a:ea typeface="Arial"/>
                <a:cs typeface="Arial"/>
                <a:sym typeface="Arial"/>
              </a:rPr>
            </a:br>
            <a:r>
              <a:rPr lang="mi-NZ" sz="2000" b="1" i="1" dirty="0">
                <a:solidFill>
                  <a:srgbClr val="FF0000"/>
                </a:solidFill>
                <a:latin typeface="Arial"/>
                <a:ea typeface="Arial"/>
                <a:cs typeface="Arial"/>
                <a:sym typeface="Arial"/>
              </a:rPr>
              <a:t>pathway here]</a:t>
            </a:r>
            <a:endParaRPr sz="2000" b="1" i="1" dirty="0">
              <a:solidFill>
                <a:srgbClr val="FF0000"/>
              </a:solidFill>
              <a:latin typeface="Arial"/>
              <a:ea typeface="Arial"/>
              <a:cs typeface="Arial"/>
              <a:sym typeface="Arial"/>
            </a:endParaRPr>
          </a:p>
        </p:txBody>
      </p:sp>
      <p:sp>
        <p:nvSpPr>
          <p:cNvPr id="186" name="Shape 186"/>
          <p:cNvSpPr txBox="1"/>
          <p:nvPr/>
        </p:nvSpPr>
        <p:spPr>
          <a:xfrm>
            <a:off x="457200" y="1374646"/>
            <a:ext cx="8149312" cy="11662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b="1" dirty="0">
              <a:solidFill>
                <a:schemeClr val="accent1"/>
              </a:solidFill>
              <a:latin typeface="Arial"/>
              <a:ea typeface="Arial"/>
              <a:cs typeface="Arial"/>
              <a:sym typeface="Arial"/>
            </a:endParaRPr>
          </a:p>
          <a:p>
            <a:pPr marL="0" marR="0" lvl="0" indent="0" algn="l" rtl="0">
              <a:spcBef>
                <a:spcPts val="0"/>
              </a:spcBef>
              <a:spcAft>
                <a:spcPts val="0"/>
              </a:spcAft>
              <a:buNone/>
            </a:pPr>
            <a:r>
              <a:rPr lang="mi-NZ" sz="2400" dirty="0">
                <a:solidFill>
                  <a:schemeClr val="tx1"/>
                </a:solidFill>
                <a:latin typeface="Arial"/>
                <a:ea typeface="Arial"/>
                <a:cs typeface="Arial"/>
                <a:sym typeface="Arial"/>
              </a:rPr>
              <a:t>If the </a:t>
            </a:r>
            <a:r>
              <a:rPr lang="mi-NZ" sz="2400" dirty="0">
                <a:solidFill>
                  <a:schemeClr val="tx1"/>
                </a:solidFill>
              </a:rPr>
              <a:t>woman</a:t>
            </a:r>
            <a:r>
              <a:rPr lang="mi-NZ" sz="2400" dirty="0">
                <a:solidFill>
                  <a:schemeClr val="tx1"/>
                </a:solidFill>
                <a:latin typeface="Arial"/>
                <a:ea typeface="Arial"/>
                <a:cs typeface="Arial"/>
                <a:sym typeface="Arial"/>
              </a:rPr>
              <a:t>’s level of consciousness was </a:t>
            </a:r>
            <a:r>
              <a:rPr lang="mi-NZ" sz="2400" b="1" dirty="0">
                <a:solidFill>
                  <a:schemeClr val="tx1"/>
                </a:solidFill>
                <a:latin typeface="Arial"/>
                <a:ea typeface="Arial"/>
                <a:cs typeface="Arial"/>
                <a:sym typeface="Arial"/>
              </a:rPr>
              <a:t>abnormal</a:t>
            </a:r>
            <a:r>
              <a:rPr lang="mi-NZ" sz="2400" dirty="0">
                <a:solidFill>
                  <a:schemeClr val="tx1"/>
                </a:solidFill>
                <a:latin typeface="Arial"/>
                <a:ea typeface="Arial"/>
                <a:cs typeface="Arial"/>
                <a:sym typeface="Arial"/>
              </a:rPr>
              <a:t> and the total MEWS score was </a:t>
            </a:r>
            <a:r>
              <a:rPr lang="mi-NZ" sz="2400" b="1" dirty="0">
                <a:solidFill>
                  <a:schemeClr val="tx1"/>
                </a:solidFill>
                <a:latin typeface="Arial"/>
                <a:ea typeface="Arial"/>
                <a:cs typeface="Arial"/>
                <a:sym typeface="Arial"/>
              </a:rPr>
              <a:t>6 </a:t>
            </a:r>
            <a:r>
              <a:rPr lang="mi-NZ" sz="2400" dirty="0">
                <a:solidFill>
                  <a:schemeClr val="tx1"/>
                </a:solidFill>
                <a:latin typeface="Arial"/>
                <a:ea typeface="Arial"/>
                <a:cs typeface="Arial"/>
                <a:sym typeface="Arial"/>
              </a:rPr>
              <a:t>what action would you take?</a:t>
            </a:r>
            <a:endParaRPr sz="2400" dirty="0">
              <a:solidFill>
                <a:schemeClr val="tx1"/>
              </a:solidFill>
              <a:latin typeface="Arial"/>
              <a:ea typeface="Arial"/>
              <a:cs typeface="Arial"/>
              <a:sym typeface="Arial"/>
            </a:endParaRPr>
          </a:p>
        </p:txBody>
      </p:sp>
      <p:sp>
        <p:nvSpPr>
          <p:cNvPr id="4" name="Title 3">
            <a:extLst>
              <a:ext uri="{FF2B5EF4-FFF2-40B4-BE49-F238E27FC236}">
                <a16:creationId xmlns:a16="http://schemas.microsoft.com/office/drawing/2014/main" id="{134BB0BE-6FAA-49CC-AB38-25FAE755FDE2}"/>
              </a:ext>
            </a:extLst>
          </p:cNvPr>
          <p:cNvSpPr>
            <a:spLocks noGrp="1"/>
          </p:cNvSpPr>
          <p:nvPr>
            <p:ph type="title"/>
          </p:nvPr>
        </p:nvSpPr>
        <p:spPr/>
        <p:txBody>
          <a:bodyPr/>
          <a:lstStyle/>
          <a:p>
            <a:r>
              <a:rPr lang="en-NZ" dirty="0"/>
              <a:t>Example – refer to the chart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BD38-22DC-4EA9-BE86-0F4534265127}"/>
              </a:ext>
            </a:extLst>
          </p:cNvPr>
          <p:cNvSpPr>
            <a:spLocks noGrp="1"/>
          </p:cNvSpPr>
          <p:nvPr>
            <p:ph type="title"/>
          </p:nvPr>
        </p:nvSpPr>
        <p:spPr>
          <a:xfrm>
            <a:off x="457200" y="910859"/>
            <a:ext cx="8229600" cy="731838"/>
          </a:xfrm>
        </p:spPr>
        <p:txBody>
          <a:bodyPr/>
          <a:lstStyle/>
          <a:p>
            <a:r>
              <a:rPr lang="en-NZ" dirty="0"/>
              <a:t>Example – response</a:t>
            </a:r>
          </a:p>
        </p:txBody>
      </p:sp>
      <p:grpSp>
        <p:nvGrpSpPr>
          <p:cNvPr id="5" name="Group 4">
            <a:extLst>
              <a:ext uri="{FF2B5EF4-FFF2-40B4-BE49-F238E27FC236}">
                <a16:creationId xmlns:a16="http://schemas.microsoft.com/office/drawing/2014/main" id="{5A7AE651-3D89-4509-8634-545C001F67C3}"/>
              </a:ext>
            </a:extLst>
          </p:cNvPr>
          <p:cNvGrpSpPr/>
          <p:nvPr/>
        </p:nvGrpSpPr>
        <p:grpSpPr>
          <a:xfrm>
            <a:off x="2665375" y="1938326"/>
            <a:ext cx="5173795" cy="1187370"/>
            <a:chOff x="3729029" y="1472372"/>
            <a:chExt cx="5173795" cy="1187370"/>
          </a:xfrm>
        </p:grpSpPr>
        <p:pic>
          <p:nvPicPr>
            <p:cNvPr id="6" name="Picture 5" descr="Level of consciousness">
              <a:extLst>
                <a:ext uri="{FF2B5EF4-FFF2-40B4-BE49-F238E27FC236}">
                  <a16:creationId xmlns:a16="http://schemas.microsoft.com/office/drawing/2014/main" id="{8E14A70B-06AF-4E24-AE93-1093147CCF7A}"/>
                </a:ext>
              </a:extLst>
            </p:cNvPr>
            <p:cNvPicPr>
              <a:picLocks noChangeAspect="1"/>
            </p:cNvPicPr>
            <p:nvPr/>
          </p:nvPicPr>
          <p:blipFill>
            <a:blip r:embed="rId3"/>
            <a:stretch>
              <a:fillRect/>
            </a:stretch>
          </p:blipFill>
          <p:spPr>
            <a:xfrm>
              <a:off x="3729029" y="1472372"/>
              <a:ext cx="5173795" cy="1187370"/>
            </a:xfrm>
            <a:prstGeom prst="rect">
              <a:avLst/>
            </a:prstGeom>
          </p:spPr>
        </p:pic>
        <p:sp>
          <p:nvSpPr>
            <p:cNvPr id="7" name="TextBox 6">
              <a:extLst>
                <a:ext uri="{FF2B5EF4-FFF2-40B4-BE49-F238E27FC236}">
                  <a16:creationId xmlns:a16="http://schemas.microsoft.com/office/drawing/2014/main" id="{A426EC13-0DEB-484D-8B32-7985CF762509}"/>
                </a:ext>
              </a:extLst>
            </p:cNvPr>
            <p:cNvSpPr txBox="1"/>
            <p:nvPr/>
          </p:nvSpPr>
          <p:spPr>
            <a:xfrm>
              <a:off x="8367279" y="2183985"/>
              <a:ext cx="340302" cy="369332"/>
            </a:xfrm>
            <a:prstGeom prst="rect">
              <a:avLst/>
            </a:prstGeom>
            <a:noFill/>
          </p:spPr>
          <p:txBody>
            <a:bodyPr wrap="square" rtlCol="0">
              <a:spAutoFit/>
            </a:bodyPr>
            <a:lstStyle/>
            <a:p>
              <a:r>
                <a:rPr lang="en-NZ" sz="1800" b="1" dirty="0">
                  <a:latin typeface="Comic Sans MS" panose="030F0702030302020204" pitchFamily="66" charset="0"/>
                </a:rPr>
                <a:t>X</a:t>
              </a:r>
            </a:p>
          </p:txBody>
        </p:sp>
      </p:grpSp>
      <p:sp>
        <p:nvSpPr>
          <p:cNvPr id="8" name="Shape 168">
            <a:extLst>
              <a:ext uri="{FF2B5EF4-FFF2-40B4-BE49-F238E27FC236}">
                <a16:creationId xmlns:a16="http://schemas.microsoft.com/office/drawing/2014/main" id="{15D2AD4F-5B69-4A70-8989-2F96E3E85650}"/>
              </a:ext>
            </a:extLst>
          </p:cNvPr>
          <p:cNvSpPr txBox="1"/>
          <p:nvPr/>
        </p:nvSpPr>
        <p:spPr>
          <a:xfrm>
            <a:off x="2310412" y="5534676"/>
            <a:ext cx="7573766" cy="80374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2400"/>
            </a:pPr>
            <a:r>
              <a:rPr lang="mi-NZ" sz="2200" dirty="0">
                <a:solidFill>
                  <a:schemeClr val="dk1"/>
                </a:solidFill>
                <a:latin typeface="Arial"/>
                <a:ea typeface="Arial"/>
                <a:cs typeface="Arial"/>
                <a:sym typeface="Arial"/>
              </a:rPr>
              <a:t>Abnormal LOC is</a:t>
            </a:r>
            <a:r>
              <a:rPr lang="mi-NZ" sz="2200" dirty="0">
                <a:solidFill>
                  <a:schemeClr val="dk1"/>
                </a:solidFill>
              </a:rPr>
              <a:t> in the </a:t>
            </a:r>
            <a:r>
              <a:rPr lang="mi-NZ" sz="2200" b="1" dirty="0">
                <a:solidFill>
                  <a:schemeClr val="dk1"/>
                </a:solidFill>
              </a:rPr>
              <a:t>pink</a:t>
            </a:r>
            <a:r>
              <a:rPr lang="mi-NZ" sz="2200" dirty="0">
                <a:solidFill>
                  <a:schemeClr val="dk1"/>
                </a:solidFill>
              </a:rPr>
              <a:t> </a:t>
            </a:r>
            <a:r>
              <a:rPr lang="mi-NZ" sz="2200" dirty="0">
                <a:solidFill>
                  <a:schemeClr val="dk1"/>
                </a:solidFill>
                <a:latin typeface="Arial"/>
                <a:ea typeface="Arial"/>
                <a:cs typeface="Arial"/>
                <a:sym typeface="Arial"/>
              </a:rPr>
              <a:t>zone so triggers the </a:t>
            </a:r>
            <a:br>
              <a:rPr lang="mi-NZ" sz="2200" dirty="0">
                <a:solidFill>
                  <a:schemeClr val="dk1"/>
                </a:solidFill>
                <a:latin typeface="Arial"/>
                <a:ea typeface="Arial"/>
                <a:cs typeface="Arial"/>
                <a:sym typeface="Arial"/>
              </a:rPr>
            </a:br>
            <a:r>
              <a:rPr lang="mi-NZ" sz="2200" b="1" dirty="0">
                <a:solidFill>
                  <a:schemeClr val="dk1"/>
                </a:solidFill>
                <a:latin typeface="Arial"/>
                <a:ea typeface="Arial"/>
                <a:cs typeface="Arial"/>
                <a:sym typeface="Arial"/>
              </a:rPr>
              <a:t>pink</a:t>
            </a:r>
            <a:r>
              <a:rPr lang="mi-NZ" sz="2200" dirty="0">
                <a:solidFill>
                  <a:schemeClr val="dk1"/>
                </a:solidFill>
                <a:latin typeface="Arial"/>
                <a:ea typeface="Arial"/>
                <a:cs typeface="Arial"/>
                <a:sym typeface="Arial"/>
              </a:rPr>
              <a:t> action, even though total MEWS score is only </a:t>
            </a:r>
            <a:r>
              <a:rPr lang="mi-NZ" sz="2200" b="1" dirty="0">
                <a:solidFill>
                  <a:schemeClr val="dk1"/>
                </a:solidFill>
                <a:latin typeface="Arial"/>
                <a:ea typeface="Arial"/>
                <a:cs typeface="Arial"/>
                <a:sym typeface="Arial"/>
              </a:rPr>
              <a:t>6</a:t>
            </a:r>
            <a:endParaRPr sz="2200" b="1" dirty="0"/>
          </a:p>
        </p:txBody>
      </p:sp>
      <p:pic>
        <p:nvPicPr>
          <p:cNvPr id="19" name="Picture 18" descr="A screenshot of a cell phone&#10;&#10;Description generated with very high confidence">
            <a:extLst>
              <a:ext uri="{FF2B5EF4-FFF2-40B4-BE49-F238E27FC236}">
                <a16:creationId xmlns:a16="http://schemas.microsoft.com/office/drawing/2014/main" id="{5DB0875F-F3CA-4A22-9C38-1FDFC5F92C20}"/>
              </a:ext>
            </a:extLst>
          </p:cNvPr>
          <p:cNvPicPr>
            <a:picLocks noChangeAspect="1"/>
          </p:cNvPicPr>
          <p:nvPr/>
        </p:nvPicPr>
        <p:blipFill rotWithShape="1">
          <a:blip r:embed="rId4"/>
          <a:srcRect t="4760" r="63117"/>
          <a:stretch/>
        </p:blipFill>
        <p:spPr>
          <a:xfrm>
            <a:off x="299247" y="1753560"/>
            <a:ext cx="2011165" cy="4015442"/>
          </a:xfrm>
          <a:prstGeom prst="rect">
            <a:avLst/>
          </a:prstGeom>
        </p:spPr>
      </p:pic>
      <p:grpSp>
        <p:nvGrpSpPr>
          <p:cNvPr id="27" name="Group 26">
            <a:extLst>
              <a:ext uri="{FF2B5EF4-FFF2-40B4-BE49-F238E27FC236}">
                <a16:creationId xmlns:a16="http://schemas.microsoft.com/office/drawing/2014/main" id="{20D764DB-1FCE-45F6-AA6B-763DB6331120}"/>
              </a:ext>
            </a:extLst>
          </p:cNvPr>
          <p:cNvGrpSpPr/>
          <p:nvPr/>
        </p:nvGrpSpPr>
        <p:grpSpPr>
          <a:xfrm>
            <a:off x="5252272" y="4605571"/>
            <a:ext cx="875599" cy="667061"/>
            <a:chOff x="5072240" y="4382892"/>
            <a:chExt cx="875599" cy="667061"/>
          </a:xfrm>
        </p:grpSpPr>
        <p:sp>
          <p:nvSpPr>
            <p:cNvPr id="21" name="Shape 173">
              <a:extLst>
                <a:ext uri="{FF2B5EF4-FFF2-40B4-BE49-F238E27FC236}">
                  <a16:creationId xmlns:a16="http://schemas.microsoft.com/office/drawing/2014/main" id="{024A7265-A0D2-49AD-A9F1-F395ED30F51D}"/>
                </a:ext>
              </a:extLst>
            </p:cNvPr>
            <p:cNvSpPr/>
            <p:nvPr/>
          </p:nvSpPr>
          <p:spPr>
            <a:xfrm rot="16200000">
              <a:off x="5148079" y="4475437"/>
              <a:ext cx="454505" cy="269415"/>
            </a:xfrm>
            <a:prstGeom prst="rightArrow">
              <a:avLst>
                <a:gd name="adj1" fmla="val 50000"/>
                <a:gd name="adj2" fmla="val 50000"/>
              </a:avLst>
            </a:prstGeom>
            <a:solidFill>
              <a:srgbClr val="FFC0D8"/>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 name="Shape 177">
              <a:extLst>
                <a:ext uri="{FF2B5EF4-FFF2-40B4-BE49-F238E27FC236}">
                  <a16:creationId xmlns:a16="http://schemas.microsoft.com/office/drawing/2014/main" id="{439D169E-306F-4A97-ACC0-85D1118400F1}"/>
                </a:ext>
              </a:extLst>
            </p:cNvPr>
            <p:cNvSpPr txBox="1"/>
            <p:nvPr/>
          </p:nvSpPr>
          <p:spPr>
            <a:xfrm>
              <a:off x="5072240" y="4883441"/>
              <a:ext cx="875599" cy="166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800" b="1" dirty="0">
                  <a:solidFill>
                    <a:schemeClr val="dk1"/>
                  </a:solidFill>
                  <a:latin typeface="Arial"/>
                  <a:ea typeface="Arial"/>
                  <a:cs typeface="Arial"/>
                  <a:sym typeface="Arial"/>
                </a:rPr>
                <a:t>Pink</a:t>
              </a:r>
              <a:endParaRPr sz="1800" b="1" dirty="0">
                <a:solidFill>
                  <a:schemeClr val="dk1"/>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C07DACCF-EE0B-41D1-B8E6-AB9EBAA191A8}"/>
              </a:ext>
            </a:extLst>
          </p:cNvPr>
          <p:cNvGrpSpPr/>
          <p:nvPr/>
        </p:nvGrpSpPr>
        <p:grpSpPr>
          <a:xfrm>
            <a:off x="7186630" y="4582507"/>
            <a:ext cx="875599" cy="660837"/>
            <a:chOff x="7186630" y="4381547"/>
            <a:chExt cx="875599" cy="660837"/>
          </a:xfrm>
        </p:grpSpPr>
        <p:sp>
          <p:nvSpPr>
            <p:cNvPr id="24" name="Shape 174">
              <a:extLst>
                <a:ext uri="{FF2B5EF4-FFF2-40B4-BE49-F238E27FC236}">
                  <a16:creationId xmlns:a16="http://schemas.microsoft.com/office/drawing/2014/main" id="{E4ADA3CC-3124-43BA-A6EC-D99678B0C139}"/>
                </a:ext>
              </a:extLst>
            </p:cNvPr>
            <p:cNvSpPr/>
            <p:nvPr/>
          </p:nvSpPr>
          <p:spPr>
            <a:xfrm rot="16200000">
              <a:off x="7262469" y="4474092"/>
              <a:ext cx="454505" cy="269415"/>
            </a:xfrm>
            <a:prstGeom prst="rightArrow">
              <a:avLst>
                <a:gd name="adj1" fmla="val 50000"/>
                <a:gd name="adj2" fmla="val 50000"/>
              </a:avLst>
            </a:prstGeom>
            <a:solidFill>
              <a:srgbClr val="D1E8FF"/>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 name="Shape 178">
              <a:extLst>
                <a:ext uri="{FF2B5EF4-FFF2-40B4-BE49-F238E27FC236}">
                  <a16:creationId xmlns:a16="http://schemas.microsoft.com/office/drawing/2014/main" id="{8F1D0B63-0941-4C47-8B27-4EA456A6F9A7}"/>
                </a:ext>
              </a:extLst>
            </p:cNvPr>
            <p:cNvSpPr txBox="1"/>
            <p:nvPr/>
          </p:nvSpPr>
          <p:spPr>
            <a:xfrm>
              <a:off x="7186630" y="4875872"/>
              <a:ext cx="875599" cy="166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800" b="1" dirty="0">
                  <a:solidFill>
                    <a:schemeClr val="dk1"/>
                  </a:solidFill>
                  <a:latin typeface="Arial"/>
                  <a:ea typeface="Arial"/>
                  <a:cs typeface="Arial"/>
                  <a:sym typeface="Arial"/>
                </a:rPr>
                <a:t>Blue</a:t>
              </a:r>
              <a:endParaRPr sz="1800" b="1" dirty="0">
                <a:solidFill>
                  <a:schemeClr val="dk1"/>
                </a:solidFill>
                <a:latin typeface="Arial"/>
                <a:ea typeface="Arial"/>
                <a:cs typeface="Arial"/>
                <a:sym typeface="Arial"/>
              </a:endParaRPr>
            </a:p>
          </p:txBody>
        </p:sp>
      </p:grpSp>
      <p:graphicFrame>
        <p:nvGraphicFramePr>
          <p:cNvPr id="26" name="Table 25">
            <a:extLst>
              <a:ext uri="{FF2B5EF4-FFF2-40B4-BE49-F238E27FC236}">
                <a16:creationId xmlns:a16="http://schemas.microsoft.com/office/drawing/2014/main" id="{086F7820-2AFF-406A-BE2C-2B6C207A482D}"/>
              </a:ext>
            </a:extLst>
          </p:cNvPr>
          <p:cNvGraphicFramePr>
            <a:graphicFrameLocks noGrp="1"/>
          </p:cNvGraphicFramePr>
          <p:nvPr>
            <p:extLst>
              <p:ext uri="{D42A27DB-BD31-4B8C-83A1-F6EECF244321}">
                <p14:modId xmlns:p14="http://schemas.microsoft.com/office/powerpoint/2010/main" val="201719780"/>
              </p:ext>
            </p:extLst>
          </p:nvPr>
        </p:nvGraphicFramePr>
        <p:xfrm>
          <a:off x="2665375" y="3516234"/>
          <a:ext cx="6478625" cy="1032330"/>
        </p:xfrm>
        <a:graphic>
          <a:graphicData uri="http://schemas.openxmlformats.org/drawingml/2006/table">
            <a:tbl>
              <a:tblPr firstRow="1" firstCol="1" bandRow="1"/>
              <a:tblGrid>
                <a:gridCol w="830241">
                  <a:extLst>
                    <a:ext uri="{9D8B030D-6E8A-4147-A177-3AD203B41FA5}">
                      <a16:colId xmlns:a16="http://schemas.microsoft.com/office/drawing/2014/main" val="1508148430"/>
                    </a:ext>
                  </a:extLst>
                </a:gridCol>
                <a:gridCol w="833507">
                  <a:extLst>
                    <a:ext uri="{9D8B030D-6E8A-4147-A177-3AD203B41FA5}">
                      <a16:colId xmlns:a16="http://schemas.microsoft.com/office/drawing/2014/main" val="3414969445"/>
                    </a:ext>
                  </a:extLst>
                </a:gridCol>
                <a:gridCol w="833507">
                  <a:extLst>
                    <a:ext uri="{9D8B030D-6E8A-4147-A177-3AD203B41FA5}">
                      <a16:colId xmlns:a16="http://schemas.microsoft.com/office/drawing/2014/main" val="3833727591"/>
                    </a:ext>
                  </a:extLst>
                </a:gridCol>
                <a:gridCol w="832855">
                  <a:extLst>
                    <a:ext uri="{9D8B030D-6E8A-4147-A177-3AD203B41FA5}">
                      <a16:colId xmlns:a16="http://schemas.microsoft.com/office/drawing/2014/main" val="1424328505"/>
                    </a:ext>
                  </a:extLst>
                </a:gridCol>
                <a:gridCol w="3148515">
                  <a:extLst>
                    <a:ext uri="{9D8B030D-6E8A-4147-A177-3AD203B41FA5}">
                      <a16:colId xmlns:a16="http://schemas.microsoft.com/office/drawing/2014/main" val="3858720627"/>
                    </a:ext>
                  </a:extLst>
                </a:gridCol>
              </a:tblGrid>
              <a:tr h="396504">
                <a:tc gridSpan="5">
                  <a:txBody>
                    <a:bodyPr/>
                    <a:lstStyle/>
                    <a:p>
                      <a:pPr algn="ctr">
                        <a:lnSpc>
                          <a:spcPct val="107000"/>
                        </a:lnSpc>
                        <a:spcAft>
                          <a:spcPts val="0"/>
                        </a:spcAft>
                      </a:pPr>
                      <a:r>
                        <a:rPr lang="en-NZ" sz="20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1029217557"/>
                  </a:ext>
                </a:extLst>
              </a:tr>
              <a:tr h="396504">
                <a:tc>
                  <a:txBody>
                    <a:bodyPr/>
                    <a:lstStyle/>
                    <a:p>
                      <a:pPr algn="ctr">
                        <a:lnSpc>
                          <a:spcPct val="107000"/>
                        </a:lnSpc>
                        <a:spcAft>
                          <a:spcPts val="0"/>
                        </a:spcAft>
                      </a:pPr>
                      <a:r>
                        <a:rPr lang="en-NZ" sz="2000" b="1" dirty="0">
                          <a:effectLst/>
                          <a:latin typeface="Arial" panose="020B0604020202020204" pitchFamily="34" charset="0"/>
                          <a:ea typeface="Calibri" panose="020F0502020204030204" pitchFamily="34" charset="0"/>
                          <a:cs typeface="Times New Roman" panose="02020603050405020304" pitchFamily="18" charset="0"/>
                        </a:rPr>
                        <a:t>0</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1</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2</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2000" b="1">
                          <a:effectLst/>
                          <a:latin typeface="Arial" panose="020B0604020202020204" pitchFamily="34" charset="0"/>
                          <a:ea typeface="Calibri" panose="020F0502020204030204" pitchFamily="34" charset="0"/>
                          <a:cs typeface="Times New Roman" panose="02020603050405020304" pitchFamily="18" charset="0"/>
                        </a:rPr>
                        <a:t>3</a:t>
                      </a:r>
                      <a:endParaRPr lang="en-N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20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246346184"/>
                  </a:ext>
                </a:extLst>
              </a:tr>
            </a:tbl>
          </a:graphicData>
        </a:graphic>
      </p:graphicFrame>
    </p:spTree>
    <p:extLst>
      <p:ext uri="{BB962C8B-B14F-4D97-AF65-F5344CB8AC3E}">
        <p14:creationId xmlns:p14="http://schemas.microsoft.com/office/powerpoint/2010/main" val="118463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0" name="Picture 9" descr="Respiratory rate = 38">
            <a:extLst>
              <a:ext uri="{FF2B5EF4-FFF2-40B4-BE49-F238E27FC236}">
                <a16:creationId xmlns:a16="http://schemas.microsoft.com/office/drawing/2014/main" id="{7B994D2B-F89E-4868-B476-777B8A24C47E}"/>
              </a:ext>
            </a:extLst>
          </p:cNvPr>
          <p:cNvPicPr>
            <a:picLocks noChangeAspect="1"/>
          </p:cNvPicPr>
          <p:nvPr/>
        </p:nvPicPr>
        <p:blipFill>
          <a:blip r:embed="rId3"/>
          <a:stretch>
            <a:fillRect/>
          </a:stretch>
        </p:blipFill>
        <p:spPr>
          <a:xfrm>
            <a:off x="4181713" y="4682737"/>
            <a:ext cx="3907609" cy="1822838"/>
          </a:xfrm>
          <a:prstGeom prst="rect">
            <a:avLst/>
          </a:prstGeom>
        </p:spPr>
      </p:pic>
      <p:sp>
        <p:nvSpPr>
          <p:cNvPr id="193" name="Shape 193"/>
          <p:cNvSpPr txBox="1"/>
          <p:nvPr/>
        </p:nvSpPr>
        <p:spPr>
          <a:xfrm>
            <a:off x="3901325" y="1575881"/>
            <a:ext cx="4468383" cy="3745945"/>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mi-NZ" sz="1800" dirty="0">
                <a:solidFill>
                  <a:schemeClr val="dk1"/>
                </a:solidFill>
                <a:latin typeface="Arial"/>
                <a:ea typeface="Arial"/>
                <a:cs typeface="Arial"/>
                <a:sym typeface="Arial"/>
              </a:rPr>
              <a:t>If any of the </a:t>
            </a:r>
            <a:r>
              <a:rPr lang="mi-NZ" sz="1800" dirty="0">
                <a:solidFill>
                  <a:schemeClr val="dk1"/>
                </a:solidFill>
              </a:rPr>
              <a:t>woman</a:t>
            </a:r>
            <a:r>
              <a:rPr lang="mi-NZ" sz="1800" dirty="0">
                <a:solidFill>
                  <a:schemeClr val="dk1"/>
                </a:solidFill>
                <a:latin typeface="Arial"/>
                <a:ea typeface="Arial"/>
                <a:cs typeface="Arial"/>
                <a:sym typeface="Arial"/>
              </a:rPr>
              <a:t>’s vital signs fall into the blue Rapid Response Team (RRT) zone or the total MEWS score is 10 or more, it is a </a:t>
            </a:r>
            <a:r>
              <a:rPr lang="mi-NZ" sz="1800" b="1" dirty="0">
                <a:solidFill>
                  <a:schemeClr val="dk1"/>
                </a:solidFill>
                <a:latin typeface="Arial"/>
                <a:ea typeface="Arial"/>
                <a:cs typeface="Arial"/>
                <a:sym typeface="Arial"/>
              </a:rPr>
              <a:t>mandatory</a:t>
            </a:r>
            <a:r>
              <a:rPr lang="mi-NZ" sz="1800" dirty="0">
                <a:solidFill>
                  <a:schemeClr val="dk1"/>
                </a:solidFill>
                <a:latin typeface="Arial"/>
                <a:ea typeface="Arial"/>
                <a:cs typeface="Arial"/>
                <a:sym typeface="Arial"/>
              </a:rPr>
              <a:t> requirement for you to make an </a:t>
            </a:r>
            <a:br>
              <a:rPr lang="mi-NZ" sz="1800" dirty="0">
                <a:solidFill>
                  <a:schemeClr val="dk1"/>
                </a:solidFill>
                <a:latin typeface="Arial"/>
                <a:ea typeface="Arial"/>
                <a:cs typeface="Arial"/>
                <a:sym typeface="Arial"/>
              </a:rPr>
            </a:br>
            <a:r>
              <a:rPr lang="mi-NZ" sz="1800" dirty="0">
                <a:solidFill>
                  <a:schemeClr val="dk1"/>
                </a:solidFill>
                <a:latin typeface="Arial"/>
                <a:ea typeface="Arial"/>
                <a:cs typeface="Arial"/>
                <a:sym typeface="Arial"/>
              </a:rPr>
              <a:t>RRT call </a:t>
            </a:r>
            <a:r>
              <a:rPr lang="mi-NZ" sz="1800" b="1" dirty="0">
                <a:solidFill>
                  <a:schemeClr val="dk1"/>
                </a:solidFill>
                <a:latin typeface="Arial"/>
                <a:ea typeface="Arial"/>
                <a:cs typeface="Arial"/>
                <a:sym typeface="Arial"/>
              </a:rPr>
              <a:t>immediately</a:t>
            </a:r>
            <a:endParaRPr sz="1200"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mi-NZ" sz="1800" b="1" i="1" dirty="0">
                <a:solidFill>
                  <a:srgbClr val="FF0000"/>
                </a:solidFill>
                <a:latin typeface="Arial"/>
                <a:ea typeface="Arial"/>
                <a:cs typeface="Arial"/>
                <a:sym typeface="Arial"/>
              </a:rPr>
              <a:t>[Insert details of your local </a:t>
            </a:r>
            <a:br>
              <a:rPr lang="mi-NZ" sz="1800" b="1" i="1" dirty="0">
                <a:solidFill>
                  <a:srgbClr val="FF0000"/>
                </a:solidFill>
                <a:latin typeface="Arial"/>
                <a:ea typeface="Arial"/>
                <a:cs typeface="Arial"/>
                <a:sym typeface="Arial"/>
              </a:rPr>
            </a:br>
            <a:r>
              <a:rPr lang="mi-NZ" sz="1800" b="1" i="1" dirty="0">
                <a:solidFill>
                  <a:srgbClr val="FF0000"/>
                </a:solidFill>
                <a:latin typeface="Arial"/>
                <a:ea typeface="Arial"/>
                <a:cs typeface="Arial"/>
                <a:sym typeface="Arial"/>
              </a:rPr>
              <a:t>RRT calling process here] </a:t>
            </a:r>
            <a:endParaRPr sz="1200" i="1" dirty="0"/>
          </a:p>
          <a:p>
            <a:pPr marL="0" marR="0" lvl="0" indent="0" algn="l" rtl="0">
              <a:spcBef>
                <a:spcPts val="0"/>
              </a:spcBef>
              <a:spcAft>
                <a:spcPts val="0"/>
              </a:spcAft>
              <a:buNone/>
            </a:pPr>
            <a:endParaRPr sz="1800" b="1" dirty="0">
              <a:solidFill>
                <a:srgbClr val="FF0000"/>
              </a:solidFill>
              <a:latin typeface="Arial"/>
              <a:ea typeface="Arial"/>
              <a:cs typeface="Arial"/>
              <a:sym typeface="Arial"/>
            </a:endParaRPr>
          </a:p>
          <a:p>
            <a:pPr marL="0" marR="0" lvl="0" indent="0" algn="ctr" rtl="0">
              <a:spcBef>
                <a:spcPts val="0"/>
              </a:spcBef>
              <a:spcAft>
                <a:spcPts val="0"/>
              </a:spcAft>
              <a:buNone/>
            </a:pPr>
            <a:r>
              <a:rPr lang="mi-NZ" sz="1800" dirty="0">
                <a:solidFill>
                  <a:schemeClr val="dk1"/>
                </a:solidFill>
                <a:latin typeface="Arial"/>
                <a:ea typeface="Arial"/>
                <a:cs typeface="Arial"/>
                <a:sym typeface="Arial"/>
              </a:rPr>
              <a:t>Stay with the </a:t>
            </a:r>
            <a:r>
              <a:rPr lang="mi-NZ" sz="1800" dirty="0">
                <a:solidFill>
                  <a:schemeClr val="dk1"/>
                </a:solidFill>
              </a:rPr>
              <a:t>woman</a:t>
            </a:r>
            <a:r>
              <a:rPr lang="mi-NZ" sz="1800" dirty="0">
                <a:solidFill>
                  <a:schemeClr val="dk1"/>
                </a:solidFill>
                <a:latin typeface="Arial"/>
                <a:ea typeface="Arial"/>
                <a:cs typeface="Arial"/>
                <a:sym typeface="Arial"/>
              </a:rPr>
              <a:t> until help arrives</a:t>
            </a:r>
            <a:endParaRPr sz="1200" dirty="0"/>
          </a:p>
        </p:txBody>
      </p:sp>
      <p:sp>
        <p:nvSpPr>
          <p:cNvPr id="197" name="Shape 197"/>
          <p:cNvSpPr txBox="1"/>
          <p:nvPr/>
        </p:nvSpPr>
        <p:spPr>
          <a:xfrm>
            <a:off x="8092233" y="4368412"/>
            <a:ext cx="420396" cy="17602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9600" b="1" dirty="0">
                <a:solidFill>
                  <a:schemeClr val="accent1"/>
                </a:solidFill>
                <a:latin typeface="Arial"/>
                <a:ea typeface="Arial"/>
                <a:cs typeface="Arial"/>
                <a:sym typeface="Arial"/>
              </a:rPr>
              <a:t>!</a:t>
            </a:r>
            <a:endParaRPr sz="9600" b="1" dirty="0">
              <a:solidFill>
                <a:schemeClr val="accent1"/>
              </a:solidFill>
              <a:latin typeface="Arial"/>
              <a:ea typeface="Arial"/>
              <a:cs typeface="Arial"/>
              <a:sym typeface="Arial"/>
            </a:endParaRPr>
          </a:p>
        </p:txBody>
      </p:sp>
      <p:sp>
        <p:nvSpPr>
          <p:cNvPr id="11" name="TextBox 10">
            <a:extLst>
              <a:ext uri="{FF2B5EF4-FFF2-40B4-BE49-F238E27FC236}">
                <a16:creationId xmlns:a16="http://schemas.microsoft.com/office/drawing/2014/main" id="{589753FF-EEF2-43C7-A7D2-3771BA288005}"/>
              </a:ext>
            </a:extLst>
          </p:cNvPr>
          <p:cNvSpPr txBox="1"/>
          <p:nvPr/>
        </p:nvSpPr>
        <p:spPr>
          <a:xfrm>
            <a:off x="7576802" y="4686583"/>
            <a:ext cx="482436" cy="307777"/>
          </a:xfrm>
          <a:prstGeom prst="rect">
            <a:avLst/>
          </a:prstGeom>
          <a:noFill/>
          <a:ln w="38100">
            <a:solidFill>
              <a:srgbClr val="FF0000"/>
            </a:solidFill>
          </a:ln>
        </p:spPr>
        <p:txBody>
          <a:bodyPr wrap="square" rtlCol="0">
            <a:spAutoFit/>
          </a:bodyPr>
          <a:lstStyle/>
          <a:p>
            <a:r>
              <a:rPr lang="en-NZ" b="1" dirty="0"/>
              <a:t>38</a:t>
            </a:r>
          </a:p>
        </p:txBody>
      </p:sp>
      <p:pic>
        <p:nvPicPr>
          <p:cNvPr id="3" name="Picture 2" descr="A screenshot of a cell phone&#10;&#10;Description generated with very high confidence">
            <a:extLst>
              <a:ext uri="{FF2B5EF4-FFF2-40B4-BE49-F238E27FC236}">
                <a16:creationId xmlns:a16="http://schemas.microsoft.com/office/drawing/2014/main" id="{B3A15049-FD47-4BDE-A2B4-EACE22F437AF}"/>
              </a:ext>
            </a:extLst>
          </p:cNvPr>
          <p:cNvPicPr>
            <a:picLocks noChangeAspect="1"/>
          </p:cNvPicPr>
          <p:nvPr/>
        </p:nvPicPr>
        <p:blipFill>
          <a:blip r:embed="rId4"/>
          <a:stretch>
            <a:fillRect/>
          </a:stretch>
        </p:blipFill>
        <p:spPr>
          <a:xfrm>
            <a:off x="819083" y="1929284"/>
            <a:ext cx="2625454" cy="4656568"/>
          </a:xfrm>
          <a:prstGeom prst="rect">
            <a:avLst/>
          </a:prstGeom>
        </p:spPr>
      </p:pic>
      <p:sp>
        <p:nvSpPr>
          <p:cNvPr id="4" name="Title 3">
            <a:extLst>
              <a:ext uri="{FF2B5EF4-FFF2-40B4-BE49-F238E27FC236}">
                <a16:creationId xmlns:a16="http://schemas.microsoft.com/office/drawing/2014/main" id="{62D61678-4AE5-4A59-B9AD-76C4AB289BC6}"/>
              </a:ext>
            </a:extLst>
          </p:cNvPr>
          <p:cNvSpPr>
            <a:spLocks noGrp="1"/>
          </p:cNvSpPr>
          <p:nvPr>
            <p:ph type="title"/>
          </p:nvPr>
        </p:nvSpPr>
        <p:spPr/>
        <p:txBody>
          <a:bodyPr/>
          <a:lstStyle/>
          <a:p>
            <a:r>
              <a:rPr lang="mi-NZ" dirty="0"/>
              <a:t>Rapid response team calls</a:t>
            </a:r>
            <a:endParaRPr lang="en-N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Shape 205"/>
          <p:cNvSpPr txBox="1"/>
          <p:nvPr/>
        </p:nvSpPr>
        <p:spPr>
          <a:xfrm>
            <a:off x="756744" y="1772816"/>
            <a:ext cx="7499359" cy="2554545"/>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000" dirty="0">
                <a:solidFill>
                  <a:schemeClr val="dk1"/>
                </a:solidFill>
                <a:latin typeface="Arial"/>
                <a:ea typeface="Arial"/>
                <a:cs typeface="Arial"/>
                <a:sym typeface="Arial"/>
              </a:rPr>
              <a:t>A complete set of vital signs and the total MEWS score must be calculated in accordance with local policy. </a:t>
            </a:r>
            <a:endParaRPr dirty="0"/>
          </a:p>
          <a:p>
            <a:pPr marL="0" marR="0" lvl="0" indent="0" algn="ctr" rtl="0">
              <a:spcBef>
                <a:spcPts val="0"/>
              </a:spcBef>
              <a:spcAft>
                <a:spcPts val="0"/>
              </a:spcAft>
              <a:buNone/>
            </a:pPr>
            <a:endParaRPr sz="2000" dirty="0">
              <a:solidFill>
                <a:schemeClr val="dk1"/>
              </a:solidFill>
              <a:latin typeface="Arial"/>
              <a:ea typeface="Arial"/>
              <a:cs typeface="Arial"/>
              <a:sym typeface="Arial"/>
            </a:endParaRPr>
          </a:p>
          <a:p>
            <a:pPr marL="0" marR="0" lvl="0" indent="0" algn="ctr" rtl="0">
              <a:spcBef>
                <a:spcPts val="0"/>
              </a:spcBef>
              <a:spcAft>
                <a:spcPts val="0"/>
              </a:spcAft>
              <a:buNone/>
            </a:pPr>
            <a:r>
              <a:rPr lang="mi-NZ" sz="2000" b="1" i="1" dirty="0">
                <a:solidFill>
                  <a:srgbClr val="FF0000"/>
                </a:solidFill>
                <a:latin typeface="Arial"/>
                <a:ea typeface="Arial"/>
                <a:cs typeface="Arial"/>
                <a:sym typeface="Arial"/>
              </a:rPr>
              <a:t>[Insert local policy requirements here]</a:t>
            </a:r>
            <a:endParaRPr dirty="0"/>
          </a:p>
          <a:p>
            <a:pPr marL="0" marR="0" lvl="0" indent="0" algn="ctr"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mi-NZ" sz="2000" dirty="0">
                <a:solidFill>
                  <a:schemeClr val="dk1"/>
                </a:solidFill>
                <a:latin typeface="Arial"/>
                <a:ea typeface="Arial"/>
                <a:cs typeface="Arial"/>
                <a:sym typeface="Arial"/>
              </a:rPr>
              <a:t>The frequency of vital sign monitoring should be increased or decreased according to the clinical needs of </a:t>
            </a:r>
            <a:r>
              <a:rPr lang="mi-NZ" sz="2000" dirty="0" err="1">
                <a:solidFill>
                  <a:schemeClr val="dk1"/>
                </a:solidFill>
                <a:latin typeface="Arial"/>
                <a:ea typeface="Arial"/>
                <a:cs typeface="Arial"/>
                <a:sym typeface="Arial"/>
              </a:rPr>
              <a:t>the</a:t>
            </a:r>
            <a:r>
              <a:rPr lang="mi-NZ" sz="2000" dirty="0">
                <a:solidFill>
                  <a:schemeClr val="dk1"/>
                </a:solidFill>
                <a:latin typeface="Arial"/>
                <a:ea typeface="Arial"/>
                <a:cs typeface="Arial"/>
                <a:sym typeface="Arial"/>
              </a:rPr>
              <a:t> </a:t>
            </a:r>
            <a:r>
              <a:rPr lang="mi-NZ" sz="2000" dirty="0" err="1">
                <a:solidFill>
                  <a:schemeClr val="dk1"/>
                </a:solidFill>
              </a:rPr>
              <a:t>woman</a:t>
            </a:r>
            <a:r>
              <a:rPr lang="mi-NZ" sz="2000" dirty="0">
                <a:solidFill>
                  <a:schemeClr val="dk1"/>
                </a:solidFill>
              </a:rPr>
              <a:t>, and </a:t>
            </a:r>
            <a:r>
              <a:rPr lang="mi-NZ" sz="2000" dirty="0" err="1">
                <a:solidFill>
                  <a:schemeClr val="dk1"/>
                </a:solidFill>
              </a:rPr>
              <a:t>should</a:t>
            </a:r>
            <a:r>
              <a:rPr lang="mi-NZ" sz="2000" dirty="0">
                <a:solidFill>
                  <a:schemeClr val="dk1"/>
                </a:solidFill>
              </a:rPr>
              <a:t> </a:t>
            </a:r>
            <a:r>
              <a:rPr lang="mi-NZ" sz="2000" dirty="0" err="1">
                <a:solidFill>
                  <a:schemeClr val="dk1"/>
                </a:solidFill>
              </a:rPr>
              <a:t>be</a:t>
            </a:r>
            <a:r>
              <a:rPr lang="mi-NZ" sz="2000" dirty="0">
                <a:solidFill>
                  <a:schemeClr val="dk1"/>
                </a:solidFill>
              </a:rPr>
              <a:t> </a:t>
            </a:r>
            <a:r>
              <a:rPr lang="mi-NZ" sz="2000" dirty="0" err="1">
                <a:solidFill>
                  <a:schemeClr val="dk1"/>
                </a:solidFill>
              </a:rPr>
              <a:t>part</a:t>
            </a:r>
            <a:r>
              <a:rPr lang="mi-NZ" sz="2000" dirty="0">
                <a:solidFill>
                  <a:schemeClr val="dk1"/>
                </a:solidFill>
              </a:rPr>
              <a:t> </a:t>
            </a:r>
            <a:r>
              <a:rPr lang="mi-NZ" sz="2000" dirty="0" err="1">
                <a:solidFill>
                  <a:schemeClr val="dk1"/>
                </a:solidFill>
              </a:rPr>
              <a:t>of</a:t>
            </a:r>
            <a:r>
              <a:rPr lang="mi-NZ" sz="2000" dirty="0">
                <a:solidFill>
                  <a:schemeClr val="dk1"/>
                </a:solidFill>
              </a:rPr>
              <a:t> </a:t>
            </a:r>
            <a:r>
              <a:rPr lang="mi-NZ" sz="2000" dirty="0" err="1">
                <a:solidFill>
                  <a:schemeClr val="dk1"/>
                </a:solidFill>
              </a:rPr>
              <a:t>the</a:t>
            </a:r>
            <a:r>
              <a:rPr lang="mi-NZ" sz="2000" dirty="0">
                <a:solidFill>
                  <a:schemeClr val="dk1"/>
                </a:solidFill>
              </a:rPr>
              <a:t> </a:t>
            </a:r>
            <a:r>
              <a:rPr lang="mi-NZ" sz="2000" dirty="0" err="1">
                <a:solidFill>
                  <a:schemeClr val="dk1"/>
                </a:solidFill>
              </a:rPr>
              <a:t>action</a:t>
            </a:r>
            <a:r>
              <a:rPr lang="mi-NZ" sz="2000" dirty="0">
                <a:solidFill>
                  <a:schemeClr val="dk1"/>
                </a:solidFill>
              </a:rPr>
              <a:t> </a:t>
            </a:r>
            <a:r>
              <a:rPr lang="mi-NZ" sz="2000" dirty="0" err="1">
                <a:solidFill>
                  <a:schemeClr val="dk1"/>
                </a:solidFill>
              </a:rPr>
              <a:t>plan</a:t>
            </a:r>
            <a:r>
              <a:rPr lang="mi-NZ" sz="2000" dirty="0">
                <a:solidFill>
                  <a:schemeClr val="dk1"/>
                </a:solidFill>
              </a:rPr>
              <a:t> </a:t>
            </a:r>
            <a:r>
              <a:rPr lang="mi-NZ" sz="2000" dirty="0" err="1">
                <a:solidFill>
                  <a:schemeClr val="dk1"/>
                </a:solidFill>
              </a:rPr>
              <a:t>made</a:t>
            </a:r>
            <a:r>
              <a:rPr lang="mi-NZ" sz="2000" dirty="0">
                <a:solidFill>
                  <a:schemeClr val="dk1"/>
                </a:solidFill>
              </a:rPr>
              <a:t> </a:t>
            </a:r>
            <a:r>
              <a:rPr lang="mi-NZ" sz="2000" dirty="0" err="1">
                <a:solidFill>
                  <a:schemeClr val="dk1"/>
                </a:solidFill>
              </a:rPr>
              <a:t>by</a:t>
            </a:r>
            <a:r>
              <a:rPr lang="mi-NZ" sz="2000" dirty="0">
                <a:solidFill>
                  <a:schemeClr val="dk1"/>
                </a:solidFill>
              </a:rPr>
              <a:t> </a:t>
            </a:r>
            <a:r>
              <a:rPr lang="mi-NZ" sz="2000" dirty="0" err="1">
                <a:solidFill>
                  <a:schemeClr val="dk1"/>
                </a:solidFill>
              </a:rPr>
              <a:t>the</a:t>
            </a:r>
            <a:r>
              <a:rPr lang="mi-NZ" sz="2000" dirty="0">
                <a:solidFill>
                  <a:schemeClr val="dk1"/>
                </a:solidFill>
              </a:rPr>
              <a:t> </a:t>
            </a:r>
            <a:r>
              <a:rPr lang="mi-NZ" sz="2000" dirty="0" err="1">
                <a:solidFill>
                  <a:schemeClr val="dk1"/>
                </a:solidFill>
              </a:rPr>
              <a:t>reviewing</a:t>
            </a:r>
            <a:r>
              <a:rPr lang="mi-NZ" sz="2000" dirty="0">
                <a:solidFill>
                  <a:schemeClr val="dk1"/>
                </a:solidFill>
              </a:rPr>
              <a:t> </a:t>
            </a:r>
            <a:r>
              <a:rPr lang="mi-NZ" sz="2000" dirty="0" err="1">
                <a:solidFill>
                  <a:schemeClr val="dk1"/>
                </a:solidFill>
              </a:rPr>
              <a:t>clinician</a:t>
            </a:r>
            <a:r>
              <a:rPr lang="mi-NZ"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p:txBody>
      </p:sp>
      <p:sp>
        <p:nvSpPr>
          <p:cNvPr id="206" name="Shape 206"/>
          <p:cNvSpPr txBox="1"/>
          <p:nvPr/>
        </p:nvSpPr>
        <p:spPr>
          <a:xfrm>
            <a:off x="395536" y="4884693"/>
            <a:ext cx="8280920" cy="1200329"/>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mi-NZ" sz="2400" b="1" dirty="0">
                <a:solidFill>
                  <a:schemeClr val="dk1"/>
                </a:solidFill>
              </a:rPr>
              <a:t>Escalate care</a:t>
            </a:r>
            <a:r>
              <a:rPr lang="mi-NZ" sz="2400" b="1" dirty="0">
                <a:solidFill>
                  <a:schemeClr val="dk1"/>
                </a:solidFill>
                <a:latin typeface="Arial"/>
                <a:ea typeface="Arial"/>
                <a:cs typeface="Arial"/>
                <a:sym typeface="Arial"/>
              </a:rPr>
              <a:t> for any </a:t>
            </a:r>
            <a:r>
              <a:rPr lang="mi-NZ" sz="2400" b="1" dirty="0">
                <a:solidFill>
                  <a:schemeClr val="dk1"/>
                </a:solidFill>
              </a:rPr>
              <a:t>woman</a:t>
            </a:r>
            <a:r>
              <a:rPr lang="mi-NZ" sz="2400" b="1" dirty="0">
                <a:solidFill>
                  <a:schemeClr val="dk1"/>
                </a:solidFill>
                <a:latin typeface="Arial"/>
                <a:ea typeface="Arial"/>
                <a:cs typeface="Arial"/>
                <a:sym typeface="Arial"/>
              </a:rPr>
              <a:t> that you, they or their family or whānau are worried about regardless of vital signs or MEWS score,</a:t>
            </a:r>
            <a:r>
              <a:rPr lang="mi-NZ" sz="2400" b="1" dirty="0">
                <a:solidFill>
                  <a:schemeClr val="dk1"/>
                </a:solidFill>
              </a:rPr>
              <a:t> or for acute fetal concern.</a:t>
            </a:r>
            <a:endParaRPr sz="2400" b="1" dirty="0">
              <a:solidFill>
                <a:schemeClr val="dk1"/>
              </a:solidFill>
              <a:latin typeface="Arial"/>
              <a:ea typeface="Arial"/>
              <a:cs typeface="Arial"/>
              <a:sym typeface="Arial"/>
            </a:endParaRPr>
          </a:p>
        </p:txBody>
      </p:sp>
      <p:sp>
        <p:nvSpPr>
          <p:cNvPr id="3" name="Title 2">
            <a:extLst>
              <a:ext uri="{FF2B5EF4-FFF2-40B4-BE49-F238E27FC236}">
                <a16:creationId xmlns:a16="http://schemas.microsoft.com/office/drawing/2014/main" id="{69712446-D548-47D1-8969-AE3ED225F23E}"/>
              </a:ext>
            </a:extLst>
          </p:cNvPr>
          <p:cNvSpPr>
            <a:spLocks noGrp="1"/>
          </p:cNvSpPr>
          <p:nvPr>
            <p:ph type="title"/>
          </p:nvPr>
        </p:nvSpPr>
        <p:spPr/>
        <p:txBody>
          <a:bodyPr/>
          <a:lstStyle/>
          <a:p>
            <a:r>
              <a:rPr lang="en-NZ" dirty="0"/>
              <a:t>Monitoring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p:nvPr/>
        </p:nvSpPr>
        <p:spPr>
          <a:xfrm>
            <a:off x="429693" y="1570383"/>
            <a:ext cx="4070300" cy="4841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mi-NZ" sz="2000" dirty="0">
                <a:solidFill>
                  <a:schemeClr val="dk1"/>
                </a:solidFill>
                <a:latin typeface="Arial"/>
                <a:ea typeface="Arial"/>
                <a:cs typeface="Arial"/>
                <a:sym typeface="Arial"/>
              </a:rPr>
              <a:t>M</a:t>
            </a:r>
            <a:r>
              <a:rPr lang="mi-NZ" sz="2000" dirty="0">
                <a:solidFill>
                  <a:schemeClr val="dk1"/>
                </a:solidFill>
              </a:rPr>
              <a:t>s</a:t>
            </a:r>
            <a:r>
              <a:rPr lang="mi-NZ" sz="2000" dirty="0">
                <a:solidFill>
                  <a:schemeClr val="dk1"/>
                </a:solidFill>
                <a:latin typeface="Arial"/>
                <a:ea typeface="Arial"/>
                <a:cs typeface="Arial"/>
                <a:sym typeface="Arial"/>
              </a:rPr>
              <a:t> W is a </a:t>
            </a:r>
            <a:r>
              <a:rPr lang="mi-NZ" sz="2000" dirty="0">
                <a:solidFill>
                  <a:schemeClr val="dk1"/>
                </a:solidFill>
              </a:rPr>
              <a:t>3</a:t>
            </a:r>
            <a:r>
              <a:rPr lang="mi-NZ" sz="2000" dirty="0">
                <a:solidFill>
                  <a:schemeClr val="dk1"/>
                </a:solidFill>
                <a:latin typeface="Arial"/>
                <a:ea typeface="Arial"/>
                <a:cs typeface="Arial"/>
                <a:sym typeface="Arial"/>
              </a:rPr>
              <a:t>5-year-old </a:t>
            </a:r>
            <a:r>
              <a:rPr lang="mi-NZ" sz="2000" dirty="0">
                <a:solidFill>
                  <a:schemeClr val="dk1"/>
                </a:solidFill>
              </a:rPr>
              <a:t>G3P1</a:t>
            </a:r>
            <a:r>
              <a:rPr lang="mi-NZ" sz="2000" dirty="0">
                <a:solidFill>
                  <a:schemeClr val="dk1"/>
                </a:solidFill>
                <a:latin typeface="Arial"/>
                <a:ea typeface="Arial"/>
                <a:cs typeface="Arial"/>
                <a:sym typeface="Arial"/>
              </a:rPr>
              <a:t> admitted 10 days ago with a history of s</a:t>
            </a:r>
            <a:r>
              <a:rPr lang="mi-NZ" sz="2000" dirty="0">
                <a:solidFill>
                  <a:schemeClr val="dk1"/>
                </a:solidFill>
              </a:rPr>
              <a:t>pontaneous rupture of membranes at 32 weeks’ gestation and is now feeling ‘unwell’.</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mi-NZ" sz="2000" dirty="0">
                <a:solidFill>
                  <a:schemeClr val="dk1"/>
                </a:solidFill>
                <a:latin typeface="Arial"/>
                <a:ea typeface="Arial"/>
                <a:cs typeface="Arial"/>
                <a:sym typeface="Arial"/>
              </a:rPr>
              <a:t>She has been draining clear liq</a:t>
            </a:r>
            <a:r>
              <a:rPr lang="mi-NZ" sz="2000" dirty="0">
                <a:solidFill>
                  <a:schemeClr val="dk1"/>
                </a:solidFill>
              </a:rPr>
              <a:t>uor </a:t>
            </a:r>
            <a:r>
              <a:rPr lang="mi-NZ" sz="2000" dirty="0">
                <a:solidFill>
                  <a:schemeClr val="dk1"/>
                </a:solidFill>
                <a:latin typeface="Arial"/>
                <a:ea typeface="Arial"/>
                <a:cs typeface="Arial"/>
                <a:sym typeface="Arial"/>
              </a:rPr>
              <a:t>for the last few days</a:t>
            </a:r>
            <a:r>
              <a:rPr lang="mi-NZ" sz="2000" dirty="0">
                <a:solidFill>
                  <a:schemeClr val="dk1"/>
                </a:solidFill>
              </a:rPr>
              <a:t>; it is now pink.</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mi-NZ" sz="2000" dirty="0">
                <a:solidFill>
                  <a:schemeClr val="dk1"/>
                </a:solidFill>
                <a:latin typeface="Arial"/>
                <a:ea typeface="Arial"/>
                <a:cs typeface="Arial"/>
                <a:sym typeface="Arial"/>
              </a:rPr>
              <a:t>She has </a:t>
            </a:r>
            <a:r>
              <a:rPr lang="mi-NZ" sz="2000" dirty="0">
                <a:solidFill>
                  <a:schemeClr val="dk1"/>
                </a:solidFill>
              </a:rPr>
              <a:t>completed a course of oral antibiotics. </a:t>
            </a:r>
            <a:endParaRPr sz="2000" dirty="0">
              <a:solidFill>
                <a:schemeClr val="dk1"/>
              </a:solidFill>
              <a:latin typeface="Arial"/>
              <a:ea typeface="Arial"/>
              <a:cs typeface="Arial"/>
              <a:sym typeface="Arial"/>
            </a:endParaRPr>
          </a:p>
        </p:txBody>
      </p:sp>
      <p:sp>
        <p:nvSpPr>
          <p:cNvPr id="3" name="Title 2">
            <a:extLst>
              <a:ext uri="{FF2B5EF4-FFF2-40B4-BE49-F238E27FC236}">
                <a16:creationId xmlns:a16="http://schemas.microsoft.com/office/drawing/2014/main" id="{A533C70A-891A-4DE0-AFCB-E1763EA0BCD3}"/>
              </a:ext>
            </a:extLst>
          </p:cNvPr>
          <p:cNvSpPr>
            <a:spLocks noGrp="1"/>
          </p:cNvSpPr>
          <p:nvPr>
            <p:ph type="title"/>
          </p:nvPr>
        </p:nvSpPr>
        <p:spPr/>
        <p:txBody>
          <a:bodyPr/>
          <a:lstStyle/>
          <a:p>
            <a:r>
              <a:rPr lang="en-NZ" dirty="0"/>
              <a:t>Case example</a:t>
            </a:r>
          </a:p>
        </p:txBody>
      </p:sp>
      <p:sp>
        <p:nvSpPr>
          <p:cNvPr id="2" name="TextBox 1">
            <a:extLst>
              <a:ext uri="{FF2B5EF4-FFF2-40B4-BE49-F238E27FC236}">
                <a16:creationId xmlns:a16="http://schemas.microsoft.com/office/drawing/2014/main" id="{32390805-B91C-4642-A531-3F5936DD8215}"/>
              </a:ext>
            </a:extLst>
          </p:cNvPr>
          <p:cNvSpPr txBox="1"/>
          <p:nvPr/>
        </p:nvSpPr>
        <p:spPr>
          <a:xfrm>
            <a:off x="4729419" y="5251475"/>
            <a:ext cx="3957381" cy="923330"/>
          </a:xfrm>
          <a:prstGeom prst="rect">
            <a:avLst/>
          </a:prstGeom>
          <a:noFill/>
        </p:spPr>
        <p:txBody>
          <a:bodyPr wrap="square" rtlCol="0">
            <a:spAutoFit/>
          </a:bodyPr>
          <a:lstStyle/>
          <a:p>
            <a:r>
              <a:rPr lang="en-NZ" sz="2000" b="1" i="1" dirty="0">
                <a:solidFill>
                  <a:srgbClr val="FF0000"/>
                </a:solidFill>
              </a:rPr>
              <a:t>[Consider editing these slides to use a local case example] </a:t>
            </a:r>
            <a:r>
              <a:rPr lang="en-NZ" sz="2000" b="1" i="1" dirty="0">
                <a:solidFill>
                  <a:srgbClr val="0070C0"/>
                </a:solidFill>
              </a:rPr>
              <a:t> </a:t>
            </a:r>
          </a:p>
          <a:p>
            <a:endParaRPr lang="en-NZ" dirty="0"/>
          </a:p>
        </p:txBody>
      </p:sp>
      <p:pic>
        <p:nvPicPr>
          <p:cNvPr id="6" name="Picture 5" descr="image by pedroserapio on Pixabay https://pixabay.com/photos/woman-pregnant-asian-chinese-1118200/&#10;">
            <a:extLst>
              <a:ext uri="{FF2B5EF4-FFF2-40B4-BE49-F238E27FC236}">
                <a16:creationId xmlns:a16="http://schemas.microsoft.com/office/drawing/2014/main" id="{47892D3F-60E0-49CA-A7ED-BCB54BFE0080}"/>
              </a:ext>
            </a:extLst>
          </p:cNvPr>
          <p:cNvPicPr>
            <a:picLocks noChangeAspect="1"/>
          </p:cNvPicPr>
          <p:nvPr/>
        </p:nvPicPr>
        <p:blipFill rotWithShape="1">
          <a:blip r:embed="rId3"/>
          <a:srcRect l="9836" t="707" r="38229" b="-707"/>
          <a:stretch/>
        </p:blipFill>
        <p:spPr>
          <a:xfrm>
            <a:off x="4886135" y="756699"/>
            <a:ext cx="3076471" cy="4040028"/>
          </a:xfrm>
          <a:prstGeom prst="rect">
            <a:avLst/>
          </a:prstGeom>
        </p:spPr>
      </p:pic>
      <p:sp>
        <p:nvSpPr>
          <p:cNvPr id="7" name="TextBox 6">
            <a:extLst>
              <a:ext uri="{FF2B5EF4-FFF2-40B4-BE49-F238E27FC236}">
                <a16:creationId xmlns:a16="http://schemas.microsoft.com/office/drawing/2014/main" id="{87D283A8-6E0B-431F-843A-A286CE1F304A}"/>
              </a:ext>
            </a:extLst>
          </p:cNvPr>
          <p:cNvSpPr txBox="1"/>
          <p:nvPr/>
        </p:nvSpPr>
        <p:spPr>
          <a:xfrm>
            <a:off x="4886134" y="4716323"/>
            <a:ext cx="3076471" cy="307777"/>
          </a:xfrm>
          <a:prstGeom prst="rect">
            <a:avLst/>
          </a:prstGeom>
          <a:noFill/>
        </p:spPr>
        <p:txBody>
          <a:bodyPr wrap="square" rtlCol="0">
            <a:spAutoFit/>
          </a:bodyPr>
          <a:lstStyle/>
          <a:p>
            <a:r>
              <a:rPr lang="en-NZ" i="1" dirty="0"/>
              <a:t>image by </a:t>
            </a:r>
            <a:r>
              <a:rPr lang="en-NZ" i="1" dirty="0" err="1"/>
              <a:t>pedroserapio</a:t>
            </a:r>
            <a:r>
              <a:rPr lang="en-NZ" i="1" dirty="0"/>
              <a:t> on </a:t>
            </a:r>
            <a:r>
              <a:rPr lang="en-NZ" i="1" dirty="0" err="1"/>
              <a:t>Pixabay</a:t>
            </a:r>
            <a:r>
              <a:rPr lang="en-NZ" i="1"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Shape 220"/>
          <p:cNvSpPr txBox="1"/>
          <p:nvPr/>
        </p:nvSpPr>
        <p:spPr>
          <a:xfrm>
            <a:off x="335496" y="2344693"/>
            <a:ext cx="4236504" cy="216861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M</a:t>
            </a:r>
            <a:r>
              <a:rPr lang="mi-NZ" sz="2000" dirty="0">
                <a:solidFill>
                  <a:schemeClr val="dk1"/>
                </a:solidFill>
              </a:rPr>
              <a:t>s</a:t>
            </a:r>
            <a:r>
              <a:rPr lang="mi-NZ" sz="2000" dirty="0">
                <a:solidFill>
                  <a:schemeClr val="dk1"/>
                </a:solidFill>
                <a:latin typeface="Arial"/>
                <a:ea typeface="Arial"/>
                <a:cs typeface="Arial"/>
                <a:sym typeface="Arial"/>
              </a:rPr>
              <a:t> W’s respiratory rate is </a:t>
            </a:r>
            <a:br>
              <a:rPr lang="mi-NZ" sz="2000" dirty="0">
                <a:solidFill>
                  <a:schemeClr val="dk1"/>
                </a:solidFill>
                <a:latin typeface="Arial"/>
                <a:ea typeface="Arial"/>
                <a:cs typeface="Arial"/>
                <a:sym typeface="Arial"/>
              </a:rPr>
            </a:br>
            <a:r>
              <a:rPr lang="mi-NZ" sz="2000" dirty="0">
                <a:solidFill>
                  <a:schemeClr val="dk1"/>
                </a:solidFill>
                <a:latin typeface="Arial"/>
                <a:ea typeface="Arial"/>
                <a:cs typeface="Arial"/>
                <a:sym typeface="Arial"/>
              </a:rPr>
              <a:t>22 breaths per minute.</a:t>
            </a:r>
            <a:endParaRPr sz="2000" dirty="0">
              <a:solidFill>
                <a:schemeClr val="dk1"/>
              </a:solidFill>
              <a:latin typeface="Arial"/>
              <a:ea typeface="Arial"/>
              <a:cs typeface="Arial"/>
              <a:sym typeface="Arial"/>
            </a:endParaRPr>
          </a:p>
          <a:p>
            <a:pPr marL="285750" indent="-285750">
              <a:buClr>
                <a:schemeClr val="dk1"/>
              </a:buClr>
              <a:buSzPts val="2000"/>
              <a:buFont typeface="Arial"/>
              <a:buChar char="•"/>
            </a:pPr>
            <a:r>
              <a:rPr lang="en-NZ" sz="2000" dirty="0">
                <a:solidFill>
                  <a:schemeClr val="dk1"/>
                </a:solidFill>
              </a:rPr>
              <a:t>Ms W’s respiratory rate is </a:t>
            </a:r>
            <a:br>
              <a:rPr lang="en-NZ" sz="2000" dirty="0">
                <a:solidFill>
                  <a:schemeClr val="dk1"/>
                </a:solidFill>
              </a:rPr>
            </a:br>
            <a:r>
              <a:rPr lang="en-NZ" sz="2000" dirty="0">
                <a:solidFill>
                  <a:schemeClr val="dk1"/>
                </a:solidFill>
              </a:rPr>
              <a:t>in the </a:t>
            </a:r>
            <a:r>
              <a:rPr lang="en-NZ" sz="2000" b="1" dirty="0">
                <a:solidFill>
                  <a:schemeClr val="tx1"/>
                </a:solidFill>
              </a:rPr>
              <a:t>orange</a:t>
            </a:r>
            <a:r>
              <a:rPr lang="en-NZ" sz="2000" dirty="0">
                <a:solidFill>
                  <a:srgbClr val="FFC000"/>
                </a:solidFill>
              </a:rPr>
              <a:t> </a:t>
            </a:r>
            <a:r>
              <a:rPr lang="en-NZ" sz="2000" dirty="0">
                <a:solidFill>
                  <a:schemeClr val="dk1"/>
                </a:solidFill>
              </a:rPr>
              <a:t>zone.</a:t>
            </a:r>
          </a:p>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The MEWS score is </a:t>
            </a:r>
            <a:r>
              <a:rPr lang="mi-NZ" sz="2000" b="1" dirty="0">
                <a:solidFill>
                  <a:schemeClr val="dk1"/>
                </a:solidFill>
                <a:latin typeface="Arial"/>
                <a:ea typeface="Arial"/>
                <a:cs typeface="Arial"/>
                <a:sym typeface="Arial"/>
              </a:rPr>
              <a:t>2</a:t>
            </a:r>
            <a:r>
              <a:rPr lang="mi-NZ" sz="2000" dirty="0">
                <a:solidFill>
                  <a:schemeClr val="dk1"/>
                </a:solidFill>
                <a:latin typeface="Arial"/>
                <a:ea typeface="Arial"/>
                <a:cs typeface="Arial"/>
                <a:sym typeface="Arial"/>
              </a:rPr>
              <a:t> for this parameter.</a:t>
            </a:r>
            <a:endParaRPr sz="2000" dirty="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006778E2-021F-4911-9E69-5674ACC4DD56}"/>
              </a:ext>
            </a:extLst>
          </p:cNvPr>
          <p:cNvGrpSpPr/>
          <p:nvPr/>
        </p:nvGrpSpPr>
        <p:grpSpPr>
          <a:xfrm>
            <a:off x="4277106" y="2389631"/>
            <a:ext cx="4461394" cy="2058543"/>
            <a:chOff x="4277106" y="2389631"/>
            <a:chExt cx="4461394" cy="2058543"/>
          </a:xfrm>
        </p:grpSpPr>
        <p:pic>
          <p:nvPicPr>
            <p:cNvPr id="5" name="Picture 4" descr="Respiratory rate">
              <a:extLst>
                <a:ext uri="{FF2B5EF4-FFF2-40B4-BE49-F238E27FC236}">
                  <a16:creationId xmlns:a16="http://schemas.microsoft.com/office/drawing/2014/main" id="{FA8857FD-51E4-445B-84B0-98FAD1198CF0}"/>
                </a:ext>
              </a:extLst>
            </p:cNvPr>
            <p:cNvPicPr>
              <a:picLocks noChangeAspect="1"/>
            </p:cNvPicPr>
            <p:nvPr/>
          </p:nvPicPr>
          <p:blipFill>
            <a:blip r:embed="rId3"/>
            <a:stretch>
              <a:fillRect/>
            </a:stretch>
          </p:blipFill>
          <p:spPr>
            <a:xfrm>
              <a:off x="4277106" y="2389631"/>
              <a:ext cx="4412888" cy="2058543"/>
            </a:xfrm>
            <a:prstGeom prst="rect">
              <a:avLst/>
            </a:prstGeom>
          </p:spPr>
        </p:pic>
        <p:sp>
          <p:nvSpPr>
            <p:cNvPr id="4" name="TextBox 3"/>
            <p:cNvSpPr txBox="1"/>
            <p:nvPr/>
          </p:nvSpPr>
          <p:spPr>
            <a:xfrm>
              <a:off x="8198173" y="3080348"/>
              <a:ext cx="540327" cy="338554"/>
            </a:xfrm>
            <a:prstGeom prst="rect">
              <a:avLst/>
            </a:prstGeom>
            <a:noFill/>
          </p:spPr>
          <p:txBody>
            <a:bodyPr wrap="square" rtlCol="0">
              <a:spAutoFit/>
            </a:bodyPr>
            <a:lstStyle/>
            <a:p>
              <a:r>
                <a:rPr lang="en-NZ" sz="1600" b="1" dirty="0">
                  <a:latin typeface="+mn-lt"/>
                </a:rPr>
                <a:t>22</a:t>
              </a:r>
            </a:p>
          </p:txBody>
        </p:sp>
      </p:grpSp>
      <p:sp>
        <p:nvSpPr>
          <p:cNvPr id="6" name="Title 5">
            <a:extLst>
              <a:ext uri="{FF2B5EF4-FFF2-40B4-BE49-F238E27FC236}">
                <a16:creationId xmlns:a16="http://schemas.microsoft.com/office/drawing/2014/main" id="{DF8A9E49-C5C4-400D-B284-55623BD91930}"/>
              </a:ext>
            </a:extLst>
          </p:cNvPr>
          <p:cNvSpPr>
            <a:spLocks noGrp="1"/>
          </p:cNvSpPr>
          <p:nvPr>
            <p:ph type="title"/>
          </p:nvPr>
        </p:nvSpPr>
        <p:spPr/>
        <p:txBody>
          <a:bodyPr/>
          <a:lstStyle/>
          <a:p>
            <a:r>
              <a:rPr lang="en-NZ" dirty="0"/>
              <a:t>Respiratory rate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Shape 229"/>
          <p:cNvSpPr txBox="1"/>
          <p:nvPr/>
        </p:nvSpPr>
        <p:spPr>
          <a:xfrm>
            <a:off x="539552" y="3474873"/>
            <a:ext cx="7720018" cy="2368879"/>
          </a:xfrm>
          <a:prstGeom prst="rect">
            <a:avLst/>
          </a:prstGeom>
          <a:solidFill>
            <a:srgbClr val="C5D8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000" b="1" dirty="0">
                <a:solidFill>
                  <a:schemeClr val="dk1"/>
                </a:solidFill>
                <a:latin typeface="Arial"/>
                <a:ea typeface="Arial"/>
                <a:cs typeface="Arial"/>
                <a:sym typeface="Arial"/>
              </a:rPr>
              <a:t>Measure respiratory rate accurately: </a:t>
            </a:r>
            <a:r>
              <a:rPr lang="mi-NZ" sz="2000" dirty="0">
                <a:solidFill>
                  <a:schemeClr val="dk1"/>
                </a:solidFill>
                <a:latin typeface="Arial"/>
                <a:ea typeface="Arial"/>
                <a:cs typeface="Arial"/>
                <a:sym typeface="Arial"/>
              </a:rPr>
              <a:t>count over a full minute</a:t>
            </a:r>
            <a:endParaRPr sz="2000"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mi-NZ" sz="2000" b="1" dirty="0">
                <a:solidFill>
                  <a:schemeClr val="dk1"/>
                </a:solidFill>
                <a:latin typeface="Arial"/>
                <a:ea typeface="Arial"/>
                <a:cs typeface="Arial"/>
                <a:sym typeface="Arial"/>
              </a:rPr>
              <a:t>Look for other signs too:</a:t>
            </a:r>
            <a:br>
              <a:rPr lang="mi-NZ" sz="2000" b="1" dirty="0">
                <a:solidFill>
                  <a:schemeClr val="dk1"/>
                </a:solidFill>
                <a:latin typeface="Arial"/>
                <a:ea typeface="Arial"/>
                <a:cs typeface="Arial"/>
                <a:sym typeface="Arial"/>
              </a:rPr>
            </a:br>
            <a:endParaRPr sz="2000" dirty="0"/>
          </a:p>
          <a:p>
            <a:pPr marL="285750" marR="0" lvl="0" indent="-285750" algn="l" rtl="0">
              <a:spcBef>
                <a:spcPts val="0"/>
              </a:spcBef>
              <a:spcAft>
                <a:spcPts val="0"/>
              </a:spcAft>
              <a:buClr>
                <a:schemeClr val="dk1"/>
              </a:buClr>
              <a:buSzPts val="1800"/>
              <a:buFont typeface="Arial"/>
              <a:buChar char="•"/>
            </a:pPr>
            <a:r>
              <a:rPr lang="mi-NZ" sz="2000" dirty="0">
                <a:solidFill>
                  <a:schemeClr val="dk1"/>
                </a:solidFill>
                <a:latin typeface="Arial"/>
                <a:ea typeface="Arial"/>
                <a:cs typeface="Arial"/>
                <a:sym typeface="Arial"/>
              </a:rPr>
              <a:t>increased work of breathing</a:t>
            </a:r>
            <a:endParaRPr sz="2000" dirty="0"/>
          </a:p>
          <a:p>
            <a:pPr marL="285750" marR="0" lvl="0" indent="-285750" algn="l" rtl="0">
              <a:spcBef>
                <a:spcPts val="0"/>
              </a:spcBef>
              <a:spcAft>
                <a:spcPts val="0"/>
              </a:spcAft>
              <a:buClr>
                <a:schemeClr val="dk1"/>
              </a:buClr>
              <a:buSzPts val="1800"/>
              <a:buFont typeface="Arial"/>
              <a:buChar char="•"/>
            </a:pPr>
            <a:r>
              <a:rPr lang="mi-NZ" sz="2000" dirty="0">
                <a:solidFill>
                  <a:schemeClr val="dk1"/>
                </a:solidFill>
                <a:latin typeface="Arial"/>
                <a:ea typeface="Arial"/>
                <a:cs typeface="Arial"/>
                <a:sym typeface="Arial"/>
              </a:rPr>
              <a:t>positioning</a:t>
            </a: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mi-NZ" sz="2000" dirty="0">
                <a:solidFill>
                  <a:schemeClr val="dk1"/>
                </a:solidFill>
                <a:latin typeface="Arial"/>
                <a:ea typeface="Arial"/>
                <a:cs typeface="Arial"/>
                <a:sym typeface="Arial"/>
              </a:rPr>
              <a:t>added sounds</a:t>
            </a:r>
            <a:endParaRPr sz="2000" dirty="0">
              <a:solidFill>
                <a:schemeClr val="dk1"/>
              </a:solidFill>
              <a:latin typeface="Arial"/>
              <a:ea typeface="Arial"/>
              <a:cs typeface="Arial"/>
              <a:sym typeface="Arial"/>
            </a:endParaRPr>
          </a:p>
        </p:txBody>
      </p:sp>
      <p:sp>
        <p:nvSpPr>
          <p:cNvPr id="233" name="Shape 233"/>
          <p:cNvSpPr txBox="1"/>
          <p:nvPr/>
        </p:nvSpPr>
        <p:spPr>
          <a:xfrm>
            <a:off x="4498428" y="4687614"/>
            <a:ext cx="3473110" cy="99666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mi-NZ" sz="2000" dirty="0">
                <a:solidFill>
                  <a:schemeClr val="dk1"/>
                </a:solidFill>
                <a:latin typeface="Arial"/>
                <a:ea typeface="Arial"/>
                <a:cs typeface="Arial"/>
                <a:sym typeface="Arial"/>
              </a:rPr>
              <a:t>use of accessory muscles</a:t>
            </a:r>
            <a:endParaRPr sz="2000" dirty="0"/>
          </a:p>
          <a:p>
            <a:pPr marL="285750" marR="0" lvl="0" indent="-285750" algn="l" rtl="0">
              <a:spcBef>
                <a:spcPts val="0"/>
              </a:spcBef>
              <a:spcAft>
                <a:spcPts val="0"/>
              </a:spcAft>
              <a:buClr>
                <a:schemeClr val="dk1"/>
              </a:buClr>
              <a:buSzPts val="1800"/>
              <a:buFont typeface="Arial"/>
              <a:buChar char="•"/>
            </a:pPr>
            <a:r>
              <a:rPr lang="mi-NZ" sz="2000" dirty="0">
                <a:solidFill>
                  <a:schemeClr val="dk1"/>
                </a:solidFill>
                <a:latin typeface="Arial"/>
                <a:ea typeface="Arial"/>
                <a:cs typeface="Arial"/>
                <a:sym typeface="Arial"/>
              </a:rPr>
              <a:t>pursed lips</a:t>
            </a:r>
            <a:endParaRPr sz="2000" dirty="0"/>
          </a:p>
          <a:p>
            <a:pPr marL="285750" marR="0" lvl="0" indent="-285750" algn="l" rtl="0">
              <a:spcBef>
                <a:spcPts val="0"/>
              </a:spcBef>
              <a:spcAft>
                <a:spcPts val="0"/>
              </a:spcAft>
              <a:buClr>
                <a:schemeClr val="dk1"/>
              </a:buClr>
              <a:buSzPts val="1800"/>
              <a:buFont typeface="Arial"/>
              <a:buChar char="•"/>
            </a:pPr>
            <a:r>
              <a:rPr lang="mi-NZ" sz="2000" dirty="0">
                <a:solidFill>
                  <a:schemeClr val="dk1"/>
                </a:solidFill>
                <a:latin typeface="Arial"/>
                <a:ea typeface="Arial"/>
                <a:cs typeface="Arial"/>
                <a:sym typeface="Arial"/>
              </a:rPr>
              <a:t>difficulty speaking</a:t>
            </a:r>
            <a:endParaRPr sz="2000" dirty="0">
              <a:solidFill>
                <a:schemeClr val="dk1"/>
              </a:solidFill>
              <a:latin typeface="Arial"/>
              <a:ea typeface="Arial"/>
              <a:cs typeface="Arial"/>
              <a:sym typeface="Arial"/>
            </a:endParaRPr>
          </a:p>
        </p:txBody>
      </p:sp>
      <p:sp>
        <p:nvSpPr>
          <p:cNvPr id="9" name="Shape 179">
            <a:extLst>
              <a:ext uri="{FF2B5EF4-FFF2-40B4-BE49-F238E27FC236}">
                <a16:creationId xmlns:a16="http://schemas.microsoft.com/office/drawing/2014/main" id="{3ACF5B32-7BA4-44E4-B8E5-0751529D165B}"/>
              </a:ext>
            </a:extLst>
          </p:cNvPr>
          <p:cNvSpPr txBox="1"/>
          <p:nvPr/>
        </p:nvSpPr>
        <p:spPr>
          <a:xfrm>
            <a:off x="539552" y="1764083"/>
            <a:ext cx="3780200" cy="1091741"/>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000" dirty="0">
                <a:solidFill>
                  <a:schemeClr val="dk1"/>
                </a:solidFill>
              </a:rPr>
              <a:t>Increased respiratory rate is</a:t>
            </a:r>
            <a:endParaRPr lang="en-NZ" sz="2000" dirty="0"/>
          </a:p>
          <a:p>
            <a:pPr lvl="0"/>
            <a:r>
              <a:rPr lang="en-NZ" sz="2000" dirty="0">
                <a:solidFill>
                  <a:schemeClr val="dk1"/>
                </a:solidFill>
              </a:rPr>
              <a:t>one of the earliest indicators </a:t>
            </a:r>
            <a:endParaRPr lang="en-NZ" sz="2000" dirty="0"/>
          </a:p>
          <a:p>
            <a:pPr lvl="0"/>
            <a:r>
              <a:rPr lang="en-NZ" sz="2000" dirty="0">
                <a:solidFill>
                  <a:schemeClr val="dk1"/>
                </a:solidFill>
              </a:rPr>
              <a:t>of acute deterioration</a:t>
            </a:r>
            <a:endParaRPr lang="en-NZ" sz="2000" dirty="0"/>
          </a:p>
        </p:txBody>
      </p:sp>
      <p:sp>
        <p:nvSpPr>
          <p:cNvPr id="10" name="Shape 179">
            <a:extLst>
              <a:ext uri="{FF2B5EF4-FFF2-40B4-BE49-F238E27FC236}">
                <a16:creationId xmlns:a16="http://schemas.microsoft.com/office/drawing/2014/main" id="{E7D0701C-638F-4F30-B98A-7D6F50C79892}"/>
              </a:ext>
            </a:extLst>
          </p:cNvPr>
          <p:cNvSpPr txBox="1"/>
          <p:nvPr/>
        </p:nvSpPr>
        <p:spPr>
          <a:xfrm>
            <a:off x="4572000" y="1764083"/>
            <a:ext cx="3687570" cy="1091741"/>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000" dirty="0">
                <a:solidFill>
                  <a:schemeClr val="dk1"/>
                </a:solidFill>
              </a:rPr>
              <a:t>Decreased respiratory rate </a:t>
            </a:r>
          </a:p>
          <a:p>
            <a:pPr lvl="0"/>
            <a:r>
              <a:rPr lang="en-NZ" sz="2000" dirty="0">
                <a:solidFill>
                  <a:schemeClr val="dk1"/>
                </a:solidFill>
              </a:rPr>
              <a:t>may indicate narcosis or neurological depression</a:t>
            </a:r>
          </a:p>
        </p:txBody>
      </p:sp>
      <p:sp>
        <p:nvSpPr>
          <p:cNvPr id="232" name="Shape 232"/>
          <p:cNvSpPr/>
          <p:nvPr/>
        </p:nvSpPr>
        <p:spPr>
          <a:xfrm rot="10800000">
            <a:off x="3959712" y="1890698"/>
            <a:ext cx="288032" cy="792088"/>
          </a:xfrm>
          <a:prstGeom prst="downArrow">
            <a:avLst>
              <a:gd name="adj1" fmla="val 50000"/>
              <a:gd name="adj2" fmla="val 50000"/>
            </a:avLst>
          </a:prstGeom>
          <a:gradFill>
            <a:gsLst>
              <a:gs pos="0">
                <a:srgbClr val="FFF200"/>
              </a:gs>
              <a:gs pos="25000">
                <a:srgbClr val="FF7A00"/>
              </a:gs>
              <a:gs pos="50000">
                <a:srgbClr val="FF0300"/>
              </a:gs>
              <a:gs pos="75000">
                <a:srgbClr val="C5D8F1"/>
              </a:gs>
              <a:gs pos="100000">
                <a:srgbClr val="C5D8F1"/>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1" name="Shape 231"/>
          <p:cNvSpPr/>
          <p:nvPr/>
        </p:nvSpPr>
        <p:spPr>
          <a:xfrm>
            <a:off x="7827522" y="1890698"/>
            <a:ext cx="288032" cy="792088"/>
          </a:xfrm>
          <a:prstGeom prst="downArrow">
            <a:avLst>
              <a:gd name="adj1" fmla="val 50000"/>
              <a:gd name="adj2" fmla="val 50000"/>
            </a:avLst>
          </a:prstGeom>
          <a:gradFill>
            <a:gsLst>
              <a:gs pos="0">
                <a:srgbClr val="FFF200"/>
              </a:gs>
              <a:gs pos="25000">
                <a:srgbClr val="FF7A00"/>
              </a:gs>
              <a:gs pos="50000">
                <a:srgbClr val="FF0300"/>
              </a:gs>
              <a:gs pos="75000">
                <a:srgbClr val="C5D8F1"/>
              </a:gs>
              <a:gs pos="100000">
                <a:srgbClr val="C5D8F1"/>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Title 2">
            <a:extLst>
              <a:ext uri="{FF2B5EF4-FFF2-40B4-BE49-F238E27FC236}">
                <a16:creationId xmlns:a16="http://schemas.microsoft.com/office/drawing/2014/main" id="{D0DA2828-0E04-4B6E-99FD-8FA297E20907}"/>
              </a:ext>
            </a:extLst>
          </p:cNvPr>
          <p:cNvSpPr>
            <a:spLocks noGrp="1"/>
          </p:cNvSpPr>
          <p:nvPr>
            <p:ph type="title"/>
          </p:nvPr>
        </p:nvSpPr>
        <p:spPr/>
        <p:txBody>
          <a:bodyPr/>
          <a:lstStyle/>
          <a:p>
            <a:r>
              <a:rPr lang="mi-NZ" dirty="0"/>
              <a:t> </a:t>
            </a:r>
            <a:endParaRPr lang="en-N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body" idx="1"/>
          </p:nvPr>
        </p:nvSpPr>
        <p:spPr>
          <a:xfrm>
            <a:off x="457200" y="1745704"/>
            <a:ext cx="7953270" cy="4419600"/>
          </a:xfrm>
          <a:prstGeom prst="rect">
            <a:avLst/>
          </a:prstGeom>
          <a:solidFill>
            <a:schemeClr val="lt1">
              <a:alpha val="31764"/>
            </a:schemeClr>
          </a:solid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000"/>
              <a:buFont typeface="Arial"/>
              <a:buChar char="•"/>
            </a:pPr>
            <a:r>
              <a:rPr lang="mi-NZ" sz="2400" b="0" i="0" u="none" strike="noStrike" cap="none" dirty="0">
                <a:solidFill>
                  <a:schemeClr val="dk1"/>
                </a:solidFill>
                <a:latin typeface="Arial"/>
                <a:ea typeface="Arial"/>
                <a:cs typeface="Arial"/>
                <a:sym typeface="Arial"/>
              </a:rPr>
              <a:t>Introduction</a:t>
            </a:r>
            <a:endParaRPr sz="2400" dirty="0"/>
          </a:p>
          <a:p>
            <a:pPr marL="342900" marR="0" lvl="0" indent="-342900" algn="l" rtl="0">
              <a:spcBef>
                <a:spcPts val="600"/>
              </a:spcBef>
              <a:spcAft>
                <a:spcPts val="0"/>
              </a:spcAft>
              <a:buClr>
                <a:schemeClr val="dk1"/>
              </a:buClr>
              <a:buSzPts val="3000"/>
              <a:buFont typeface="Arial"/>
              <a:buChar char="•"/>
            </a:pPr>
            <a:r>
              <a:rPr lang="mi-NZ" sz="2400" dirty="0"/>
              <a:t>Maternity v</a:t>
            </a:r>
            <a:r>
              <a:rPr lang="mi-NZ" sz="2400" b="0" i="0" u="none" strike="noStrike" cap="none" dirty="0">
                <a:solidFill>
                  <a:schemeClr val="dk1"/>
                </a:solidFill>
                <a:latin typeface="Arial"/>
                <a:ea typeface="Arial"/>
                <a:cs typeface="Arial"/>
                <a:sym typeface="Arial"/>
              </a:rPr>
              <a:t>ital signs chart (MVSC) </a:t>
            </a:r>
            <a:endParaRPr sz="2400" b="0" i="0" u="none" strike="noStrike" cap="none" dirty="0">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3000"/>
              <a:buFont typeface="Arial"/>
              <a:buChar char="•"/>
            </a:pPr>
            <a:r>
              <a:rPr lang="mi-NZ" sz="2400" b="0" i="0" u="none" strike="noStrike" cap="none" dirty="0">
                <a:solidFill>
                  <a:schemeClr val="dk1"/>
                </a:solidFill>
                <a:latin typeface="Arial"/>
                <a:ea typeface="Arial"/>
                <a:cs typeface="Arial"/>
                <a:sym typeface="Arial"/>
              </a:rPr>
              <a:t>Vital signs</a:t>
            </a:r>
            <a:endParaRPr sz="2400" b="0" i="0" u="none" strike="noStrike" cap="none" dirty="0">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3000"/>
              <a:buFont typeface="Arial"/>
              <a:buChar char="•"/>
            </a:pPr>
            <a:r>
              <a:rPr lang="mi-NZ" sz="2400" b="0" i="0" u="none" strike="noStrike" cap="none" dirty="0">
                <a:solidFill>
                  <a:schemeClr val="dk1"/>
                </a:solidFill>
                <a:latin typeface="Arial"/>
                <a:ea typeface="Arial"/>
                <a:cs typeface="Arial"/>
                <a:sym typeface="Arial"/>
              </a:rPr>
              <a:t>Modifications to calling criteria</a:t>
            </a:r>
            <a:endParaRPr sz="2400" b="0" i="0" u="none" strike="noStrike" cap="none" dirty="0">
              <a:solidFill>
                <a:schemeClr val="dk1"/>
              </a:solidFill>
              <a:latin typeface="Arial"/>
              <a:ea typeface="Arial"/>
              <a:cs typeface="Arial"/>
              <a:sym typeface="Arial"/>
            </a:endParaRPr>
          </a:p>
          <a:p>
            <a:pPr marL="342900" indent="-342900"/>
            <a:r>
              <a:rPr lang="mi-NZ" sz="2400" b="0" i="0" u="none" strike="noStrike" cap="none" dirty="0">
                <a:solidFill>
                  <a:schemeClr val="dk1"/>
                </a:solidFill>
                <a:latin typeface="Arial"/>
                <a:ea typeface="Arial"/>
                <a:cs typeface="Arial"/>
                <a:sym typeface="Arial"/>
              </a:rPr>
              <a:t>Calculating </a:t>
            </a:r>
            <a:r>
              <a:rPr lang="mi-NZ" sz="2400" dirty="0"/>
              <a:t>m</a:t>
            </a:r>
            <a:r>
              <a:rPr lang="mi-NZ" sz="2400" b="0" i="0" u="none" strike="noStrike" cap="none" dirty="0">
                <a:solidFill>
                  <a:schemeClr val="dk1"/>
                </a:solidFill>
                <a:latin typeface="Arial"/>
                <a:ea typeface="Arial"/>
                <a:cs typeface="Arial"/>
                <a:sym typeface="Arial"/>
              </a:rPr>
              <a:t>aternity </a:t>
            </a:r>
            <a:r>
              <a:rPr lang="mi-NZ" sz="2400" dirty="0"/>
              <a:t>e</a:t>
            </a:r>
            <a:r>
              <a:rPr lang="mi-NZ" sz="2400" b="0" i="0" u="none" strike="noStrike" cap="none" dirty="0">
                <a:solidFill>
                  <a:schemeClr val="dk1"/>
                </a:solidFill>
                <a:latin typeface="Arial"/>
                <a:ea typeface="Arial"/>
                <a:cs typeface="Arial"/>
                <a:sym typeface="Arial"/>
              </a:rPr>
              <a:t>arly warning s</a:t>
            </a:r>
            <a:r>
              <a:rPr lang="mi-NZ" sz="2400" dirty="0"/>
              <a:t>ystem (MEWS) s</a:t>
            </a:r>
            <a:r>
              <a:rPr lang="mi-NZ" sz="2400" b="0" i="0" u="none" strike="noStrike" cap="none" dirty="0">
                <a:solidFill>
                  <a:schemeClr val="dk1"/>
                </a:solidFill>
                <a:latin typeface="Arial"/>
                <a:ea typeface="Arial"/>
                <a:cs typeface="Arial"/>
                <a:sym typeface="Arial"/>
              </a:rPr>
              <a:t>cores</a:t>
            </a:r>
          </a:p>
          <a:p>
            <a:pPr marL="342900" indent="-342900"/>
            <a:r>
              <a:rPr lang="mi-NZ" sz="2400" b="0" i="0" u="none" strike="noStrike" cap="none" dirty="0">
                <a:solidFill>
                  <a:schemeClr val="dk1"/>
                </a:solidFill>
                <a:latin typeface="Arial"/>
                <a:ea typeface="Arial"/>
                <a:cs typeface="Arial"/>
                <a:sym typeface="Arial"/>
              </a:rPr>
              <a:t>Escalation pathway</a:t>
            </a:r>
            <a:endParaRPr sz="2400" dirty="0"/>
          </a:p>
          <a:p>
            <a:pPr marL="342900" marR="0" lvl="0" indent="-342900" algn="l" rtl="0">
              <a:spcBef>
                <a:spcPts val="600"/>
              </a:spcBef>
              <a:spcAft>
                <a:spcPts val="0"/>
              </a:spcAft>
              <a:buClr>
                <a:schemeClr val="dk1"/>
              </a:buClr>
              <a:buSzPts val="3000"/>
              <a:buFont typeface="Arial"/>
              <a:buChar char="•"/>
            </a:pPr>
            <a:r>
              <a:rPr lang="mi-NZ" sz="2400" b="0" i="0" u="none" strike="noStrike" cap="none" dirty="0">
                <a:solidFill>
                  <a:schemeClr val="dk1"/>
                </a:solidFill>
                <a:latin typeface="Arial"/>
                <a:ea typeface="Arial"/>
                <a:cs typeface="Arial"/>
                <a:sym typeface="Arial"/>
              </a:rPr>
              <a:t>Documentation</a:t>
            </a:r>
            <a:endParaRPr sz="2400" b="0" i="0" u="none" strike="noStrike" cap="none" dirty="0">
              <a:solidFill>
                <a:schemeClr val="dk1"/>
              </a:solidFill>
              <a:latin typeface="Arial"/>
              <a:ea typeface="Arial"/>
              <a:cs typeface="Arial"/>
              <a:sym typeface="Arial"/>
            </a:endParaRPr>
          </a:p>
        </p:txBody>
      </p:sp>
      <p:sp>
        <p:nvSpPr>
          <p:cNvPr id="3" name="Title 2">
            <a:extLst>
              <a:ext uri="{FF2B5EF4-FFF2-40B4-BE49-F238E27FC236}">
                <a16:creationId xmlns:a16="http://schemas.microsoft.com/office/drawing/2014/main" id="{1F9D831D-7859-4054-8835-B4FE46C331DE}"/>
              </a:ext>
            </a:extLst>
          </p:cNvPr>
          <p:cNvSpPr>
            <a:spLocks noGrp="1"/>
          </p:cNvSpPr>
          <p:nvPr>
            <p:ph type="title"/>
          </p:nvPr>
        </p:nvSpPr>
        <p:spPr/>
        <p:txBody>
          <a:bodyPr/>
          <a:lstStyle/>
          <a:p>
            <a:r>
              <a:rPr lang="en-NZ" dirty="0"/>
              <a:t>Content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Shape 239"/>
          <p:cNvSpPr txBox="1"/>
          <p:nvPr/>
        </p:nvSpPr>
        <p:spPr>
          <a:xfrm>
            <a:off x="807321" y="3495260"/>
            <a:ext cx="7746434" cy="1335794"/>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000" dirty="0">
                <a:solidFill>
                  <a:schemeClr val="dk1"/>
                </a:solidFill>
              </a:rPr>
              <a:t>Women</a:t>
            </a:r>
            <a:r>
              <a:rPr lang="mi-NZ" sz="2000" dirty="0">
                <a:solidFill>
                  <a:schemeClr val="dk1"/>
                </a:solidFill>
                <a:latin typeface="Arial"/>
                <a:ea typeface="Arial"/>
                <a:cs typeface="Arial"/>
                <a:sym typeface="Arial"/>
              </a:rPr>
              <a:t> who require supplemental oxygen to maintain their oxygen saturations are recognised as being at risk of acute deterioration. Remember that if a </a:t>
            </a:r>
            <a:r>
              <a:rPr lang="mi-NZ" sz="2000" dirty="0">
                <a:solidFill>
                  <a:schemeClr val="dk1"/>
                </a:solidFill>
              </a:rPr>
              <a:t>woman</a:t>
            </a:r>
            <a:r>
              <a:rPr lang="mi-NZ" sz="2000" dirty="0">
                <a:solidFill>
                  <a:schemeClr val="dk1"/>
                </a:solidFill>
                <a:latin typeface="Arial"/>
                <a:ea typeface="Arial"/>
                <a:cs typeface="Arial"/>
                <a:sym typeface="Arial"/>
              </a:rPr>
              <a:t> is on any supplemental oxygen they will score 2, regardless of how much is being given. </a:t>
            </a:r>
            <a:endParaRPr sz="2000" dirty="0"/>
          </a:p>
        </p:txBody>
      </p:sp>
      <p:sp>
        <p:nvSpPr>
          <p:cNvPr id="240" name="Shape 240"/>
          <p:cNvSpPr/>
          <p:nvPr/>
        </p:nvSpPr>
        <p:spPr>
          <a:xfrm>
            <a:off x="807320" y="2700791"/>
            <a:ext cx="8229600" cy="8517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000000"/>
              </a:buClr>
              <a:buSzPts val="2000"/>
              <a:buFont typeface="Arial"/>
              <a:buChar char="•"/>
            </a:pPr>
            <a:r>
              <a:rPr lang="mi-NZ" sz="2000" dirty="0">
                <a:solidFill>
                  <a:srgbClr val="000000"/>
                </a:solidFill>
                <a:latin typeface="Arial"/>
                <a:ea typeface="Arial"/>
                <a:cs typeface="Arial"/>
                <a:sym typeface="Arial"/>
              </a:rPr>
              <a:t>Ms W </a:t>
            </a:r>
            <a:r>
              <a:rPr lang="mi-NZ" sz="2000" dirty="0"/>
              <a:t>is not having</a:t>
            </a:r>
            <a:r>
              <a:rPr lang="mi-NZ" sz="2000" dirty="0">
                <a:solidFill>
                  <a:srgbClr val="000000"/>
                </a:solidFill>
                <a:latin typeface="Arial"/>
                <a:ea typeface="Arial"/>
                <a:cs typeface="Arial"/>
                <a:sym typeface="Arial"/>
              </a:rPr>
              <a:t> supplemental oxygen administered.</a:t>
            </a:r>
            <a:endParaRPr dirty="0"/>
          </a:p>
          <a:p>
            <a:pPr marL="285750" marR="0" lvl="0" indent="-285750" algn="l" rtl="0">
              <a:spcBef>
                <a:spcPts val="0"/>
              </a:spcBef>
              <a:spcAft>
                <a:spcPts val="0"/>
              </a:spcAft>
              <a:buClr>
                <a:srgbClr val="000000"/>
              </a:buClr>
              <a:buSzPts val="2000"/>
              <a:buFont typeface="Arial"/>
              <a:buChar char="•"/>
            </a:pPr>
            <a:r>
              <a:rPr lang="mi-NZ" sz="2000" dirty="0">
                <a:solidFill>
                  <a:srgbClr val="000000"/>
                </a:solidFill>
                <a:latin typeface="Arial"/>
                <a:ea typeface="Arial"/>
                <a:cs typeface="Arial"/>
                <a:sym typeface="Arial"/>
              </a:rPr>
              <a:t>This is in the </a:t>
            </a:r>
            <a:r>
              <a:rPr lang="mi-NZ" sz="2000" b="1" dirty="0">
                <a:solidFill>
                  <a:srgbClr val="000000"/>
                </a:solidFill>
                <a:latin typeface="Arial"/>
                <a:ea typeface="Arial"/>
                <a:cs typeface="Arial"/>
                <a:sym typeface="Arial"/>
              </a:rPr>
              <a:t>white</a:t>
            </a:r>
            <a:r>
              <a:rPr lang="mi-NZ" sz="2000" dirty="0"/>
              <a:t> zone so t</a:t>
            </a:r>
            <a:r>
              <a:rPr lang="mi-NZ" sz="2000" dirty="0">
                <a:solidFill>
                  <a:srgbClr val="000000"/>
                </a:solidFill>
                <a:latin typeface="Arial"/>
                <a:ea typeface="Arial"/>
                <a:cs typeface="Arial"/>
                <a:sym typeface="Arial"/>
              </a:rPr>
              <a:t>he MEWS score is </a:t>
            </a:r>
            <a:r>
              <a:rPr lang="mi-NZ" sz="2000" b="1" dirty="0">
                <a:solidFill>
                  <a:srgbClr val="000000"/>
                </a:solidFill>
                <a:latin typeface="Arial"/>
                <a:ea typeface="Arial"/>
                <a:cs typeface="Arial"/>
                <a:sym typeface="Arial"/>
              </a:rPr>
              <a:t>0 </a:t>
            </a:r>
            <a:r>
              <a:rPr lang="mi-NZ" sz="2000" dirty="0">
                <a:solidFill>
                  <a:srgbClr val="000000"/>
                </a:solidFill>
                <a:latin typeface="Arial"/>
                <a:ea typeface="Arial"/>
                <a:cs typeface="Arial"/>
                <a:sym typeface="Arial"/>
              </a:rPr>
              <a:t>for this parameter. </a:t>
            </a:r>
            <a:endParaRPr sz="2000" b="1" dirty="0">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60B3310E-03B7-4CB8-9C95-DD84AD1350A8}"/>
              </a:ext>
            </a:extLst>
          </p:cNvPr>
          <p:cNvGrpSpPr/>
          <p:nvPr/>
        </p:nvGrpSpPr>
        <p:grpSpPr>
          <a:xfrm>
            <a:off x="853865" y="1484040"/>
            <a:ext cx="6931253" cy="1094158"/>
            <a:chOff x="813673" y="1344242"/>
            <a:chExt cx="6931253" cy="1094158"/>
          </a:xfrm>
        </p:grpSpPr>
        <p:pic>
          <p:nvPicPr>
            <p:cNvPr id="5" name="Picture 4" descr="Supplemental O2">
              <a:extLst>
                <a:ext uri="{FF2B5EF4-FFF2-40B4-BE49-F238E27FC236}">
                  <a16:creationId xmlns:a16="http://schemas.microsoft.com/office/drawing/2014/main" id="{C4645221-9A87-4436-8B26-489044E892B9}"/>
                </a:ext>
              </a:extLst>
            </p:cNvPr>
            <p:cNvPicPr>
              <a:picLocks noChangeAspect="1"/>
            </p:cNvPicPr>
            <p:nvPr/>
          </p:nvPicPr>
          <p:blipFill>
            <a:blip r:embed="rId3"/>
            <a:stretch>
              <a:fillRect/>
            </a:stretch>
          </p:blipFill>
          <p:spPr>
            <a:xfrm>
              <a:off x="813673" y="1344242"/>
              <a:ext cx="6931253" cy="1094158"/>
            </a:xfrm>
            <a:prstGeom prst="rect">
              <a:avLst/>
            </a:prstGeom>
          </p:spPr>
        </p:pic>
        <p:sp>
          <p:nvSpPr>
            <p:cNvPr id="3" name="TextBox 2"/>
            <p:cNvSpPr txBox="1"/>
            <p:nvPr/>
          </p:nvSpPr>
          <p:spPr>
            <a:xfrm>
              <a:off x="7000875" y="1429656"/>
              <a:ext cx="405250" cy="461665"/>
            </a:xfrm>
            <a:prstGeom prst="rect">
              <a:avLst/>
            </a:prstGeom>
            <a:noFill/>
          </p:spPr>
          <p:txBody>
            <a:bodyPr wrap="square" rtlCol="0">
              <a:spAutoFit/>
            </a:bodyPr>
            <a:lstStyle/>
            <a:p>
              <a:r>
                <a:rPr lang="en-NZ" sz="2400" b="1" dirty="0">
                  <a:latin typeface="Comic Sans MS" panose="030F0702030302020204" pitchFamily="66" charset="0"/>
                </a:rPr>
                <a:t>X</a:t>
              </a:r>
              <a:endParaRPr lang="en-NZ" b="1" dirty="0">
                <a:latin typeface="Comic Sans MS" panose="030F0702030302020204" pitchFamily="66" charset="0"/>
              </a:endParaRPr>
            </a:p>
          </p:txBody>
        </p:sp>
      </p:grpSp>
      <p:sp>
        <p:nvSpPr>
          <p:cNvPr id="8" name="Shape 179">
            <a:extLst>
              <a:ext uri="{FF2B5EF4-FFF2-40B4-BE49-F238E27FC236}">
                <a16:creationId xmlns:a16="http://schemas.microsoft.com/office/drawing/2014/main" id="{35553C24-DEEF-4119-8CC4-DD78D9752D01}"/>
              </a:ext>
            </a:extLst>
          </p:cNvPr>
          <p:cNvSpPr txBox="1"/>
          <p:nvPr/>
        </p:nvSpPr>
        <p:spPr>
          <a:xfrm>
            <a:off x="813673" y="4992119"/>
            <a:ext cx="7746434" cy="1043277"/>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000" dirty="0">
                <a:solidFill>
                  <a:schemeClr val="dk1"/>
                </a:solidFill>
              </a:rPr>
              <a:t>Except in emergencies, all oxygen must be prescribed, regularly reviewed, and targeted to oxygen saturation levels. </a:t>
            </a:r>
            <a:endParaRPr lang="en-NZ" sz="2000" dirty="0"/>
          </a:p>
          <a:p>
            <a:pPr lvl="0"/>
            <a:r>
              <a:rPr lang="en-NZ" sz="2000" b="1" dirty="0">
                <a:solidFill>
                  <a:schemeClr val="dk1"/>
                </a:solidFill>
              </a:rPr>
              <a:t>If the woman doesn’t need it, remove it. </a:t>
            </a:r>
          </a:p>
        </p:txBody>
      </p:sp>
      <p:graphicFrame>
        <p:nvGraphicFramePr>
          <p:cNvPr id="7" name="Table 6">
            <a:extLst>
              <a:ext uri="{FF2B5EF4-FFF2-40B4-BE49-F238E27FC236}">
                <a16:creationId xmlns:a16="http://schemas.microsoft.com/office/drawing/2014/main" id="{03CE8BCE-B768-445D-B4B0-9269E584F8BC}"/>
              </a:ext>
            </a:extLst>
          </p:cNvPr>
          <p:cNvGraphicFramePr>
            <a:graphicFrameLocks noGrp="1"/>
          </p:cNvGraphicFramePr>
          <p:nvPr>
            <p:extLst>
              <p:ext uri="{D42A27DB-BD31-4B8C-83A1-F6EECF244321}">
                <p14:modId xmlns:p14="http://schemas.microsoft.com/office/powerpoint/2010/main" val="3218125793"/>
              </p:ext>
            </p:extLst>
          </p:nvPr>
        </p:nvGraphicFramePr>
        <p:xfrm>
          <a:off x="4835502" y="6111596"/>
          <a:ext cx="4308092" cy="746404"/>
        </p:xfrm>
        <a:graphic>
          <a:graphicData uri="http://schemas.openxmlformats.org/drawingml/2006/table">
            <a:tbl>
              <a:tblPr firstRow="1" firstCol="1" bandRow="1"/>
              <a:tblGrid>
                <a:gridCol w="466413">
                  <a:extLst>
                    <a:ext uri="{9D8B030D-6E8A-4147-A177-3AD203B41FA5}">
                      <a16:colId xmlns:a16="http://schemas.microsoft.com/office/drawing/2014/main" val="3608392051"/>
                    </a:ext>
                  </a:extLst>
                </a:gridCol>
                <a:gridCol w="378442">
                  <a:extLst>
                    <a:ext uri="{9D8B030D-6E8A-4147-A177-3AD203B41FA5}">
                      <a16:colId xmlns:a16="http://schemas.microsoft.com/office/drawing/2014/main" val="2995156491"/>
                    </a:ext>
                  </a:extLst>
                </a:gridCol>
                <a:gridCol w="378442">
                  <a:extLst>
                    <a:ext uri="{9D8B030D-6E8A-4147-A177-3AD203B41FA5}">
                      <a16:colId xmlns:a16="http://schemas.microsoft.com/office/drawing/2014/main" val="3467838529"/>
                    </a:ext>
                  </a:extLst>
                </a:gridCol>
                <a:gridCol w="378442">
                  <a:extLst>
                    <a:ext uri="{9D8B030D-6E8A-4147-A177-3AD203B41FA5}">
                      <a16:colId xmlns:a16="http://schemas.microsoft.com/office/drawing/2014/main" val="3003959406"/>
                    </a:ext>
                  </a:extLst>
                </a:gridCol>
                <a:gridCol w="2706353">
                  <a:extLst>
                    <a:ext uri="{9D8B030D-6E8A-4147-A177-3AD203B41FA5}">
                      <a16:colId xmlns:a16="http://schemas.microsoft.com/office/drawing/2014/main" val="2533331357"/>
                    </a:ext>
                  </a:extLst>
                </a:gridCol>
              </a:tblGrid>
              <a:tr h="373202">
                <a:tc gridSpan="5">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16258156"/>
                  </a:ext>
                </a:extLst>
              </a:tr>
              <a:tr h="373202">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597195513"/>
                  </a:ext>
                </a:extLst>
              </a:tr>
            </a:tbl>
          </a:graphicData>
        </a:graphic>
      </p:graphicFrame>
      <p:sp>
        <p:nvSpPr>
          <p:cNvPr id="4" name="Title 3">
            <a:extLst>
              <a:ext uri="{FF2B5EF4-FFF2-40B4-BE49-F238E27FC236}">
                <a16:creationId xmlns:a16="http://schemas.microsoft.com/office/drawing/2014/main" id="{7CE9D794-A85C-44EB-9DAD-360F2422D84A}"/>
              </a:ext>
            </a:extLst>
          </p:cNvPr>
          <p:cNvSpPr>
            <a:spLocks noGrp="1"/>
          </p:cNvSpPr>
          <p:nvPr>
            <p:ph type="title"/>
          </p:nvPr>
        </p:nvSpPr>
        <p:spPr>
          <a:xfrm>
            <a:off x="457200" y="653146"/>
            <a:ext cx="8229600" cy="731838"/>
          </a:xfrm>
        </p:spPr>
        <p:txBody>
          <a:bodyPr/>
          <a:lstStyle/>
          <a:p>
            <a:r>
              <a:rPr lang="mi-NZ" dirty="0"/>
              <a:t>Supplemental O</a:t>
            </a:r>
            <a:r>
              <a:rPr lang="mi-NZ" baseline="-25000" dirty="0"/>
              <a:t>2</a:t>
            </a:r>
            <a:endParaRPr lang="en-N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Shape 248"/>
          <p:cNvSpPr txBox="1"/>
          <p:nvPr/>
        </p:nvSpPr>
        <p:spPr>
          <a:xfrm>
            <a:off x="775063" y="2780625"/>
            <a:ext cx="8229600" cy="73183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Ms W’s measured oxygen saturation is 96%. </a:t>
            </a:r>
            <a:endParaRPr dirty="0"/>
          </a:p>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This is in the </a:t>
            </a:r>
            <a:r>
              <a:rPr lang="mi-NZ" sz="2000" b="1" dirty="0">
                <a:solidFill>
                  <a:schemeClr val="dk1"/>
                </a:solidFill>
              </a:rPr>
              <a:t>white </a:t>
            </a:r>
            <a:r>
              <a:rPr lang="mi-NZ" sz="2000" dirty="0">
                <a:solidFill>
                  <a:schemeClr val="dk1"/>
                </a:solidFill>
              </a:rPr>
              <a:t>zone so t</a:t>
            </a:r>
            <a:r>
              <a:rPr lang="mi-NZ" sz="2000" dirty="0">
                <a:solidFill>
                  <a:schemeClr val="dk1"/>
                </a:solidFill>
                <a:latin typeface="Arial"/>
                <a:ea typeface="Arial"/>
                <a:cs typeface="Arial"/>
                <a:sym typeface="Arial"/>
              </a:rPr>
              <a:t>he MEWS score is </a:t>
            </a:r>
            <a:r>
              <a:rPr lang="mi-NZ" sz="2000" b="1" dirty="0">
                <a:solidFill>
                  <a:schemeClr val="dk1"/>
                </a:solidFill>
                <a:latin typeface="Arial"/>
                <a:ea typeface="Arial"/>
                <a:cs typeface="Arial"/>
                <a:sym typeface="Arial"/>
              </a:rPr>
              <a:t>0 </a:t>
            </a:r>
            <a:r>
              <a:rPr lang="mi-NZ" sz="2000" dirty="0">
                <a:solidFill>
                  <a:schemeClr val="dk1"/>
                </a:solidFill>
                <a:latin typeface="Arial"/>
                <a:ea typeface="Arial"/>
                <a:cs typeface="Arial"/>
                <a:sym typeface="Arial"/>
              </a:rPr>
              <a:t>for this parameter.</a:t>
            </a:r>
            <a:endParaRPr sz="2000" dirty="0">
              <a:solidFill>
                <a:schemeClr val="dk1"/>
              </a:solidFill>
              <a:latin typeface="Arial"/>
              <a:ea typeface="Arial"/>
              <a:cs typeface="Arial"/>
              <a:sym typeface="Arial"/>
            </a:endParaRPr>
          </a:p>
        </p:txBody>
      </p:sp>
      <p:sp>
        <p:nvSpPr>
          <p:cNvPr id="249" name="Shape 249"/>
          <p:cNvSpPr txBox="1"/>
          <p:nvPr/>
        </p:nvSpPr>
        <p:spPr>
          <a:xfrm>
            <a:off x="775062" y="3577811"/>
            <a:ext cx="7480663" cy="866825"/>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000" dirty="0">
                <a:solidFill>
                  <a:schemeClr val="dk1"/>
                </a:solidFill>
                <a:latin typeface="Arial"/>
                <a:ea typeface="Arial"/>
                <a:cs typeface="Arial"/>
                <a:sym typeface="Arial"/>
              </a:rPr>
              <a:t>Make sure the </a:t>
            </a:r>
            <a:r>
              <a:rPr lang="mi-NZ" sz="2000" dirty="0">
                <a:solidFill>
                  <a:schemeClr val="dk1"/>
                </a:solidFill>
              </a:rPr>
              <a:t>woman</a:t>
            </a:r>
            <a:r>
              <a:rPr lang="mi-NZ" sz="2000" dirty="0">
                <a:solidFill>
                  <a:schemeClr val="dk1"/>
                </a:solidFill>
                <a:latin typeface="Arial"/>
                <a:ea typeface="Arial"/>
                <a:cs typeface="Arial"/>
                <a:sym typeface="Arial"/>
              </a:rPr>
              <a:t>’s nail and skin is cleaned of anything that might impair the pulse oximeter </a:t>
            </a:r>
            <a:r>
              <a:rPr lang="mi-NZ" sz="2000" dirty="0">
                <a:solidFill>
                  <a:schemeClr val="dk1"/>
                </a:solidFill>
              </a:rPr>
              <a:t>reading</a:t>
            </a:r>
            <a:r>
              <a:rPr lang="mi-NZ" sz="2000" dirty="0">
                <a:solidFill>
                  <a:schemeClr val="dk1"/>
                </a:solidFill>
                <a:latin typeface="Arial"/>
                <a:ea typeface="Arial"/>
                <a:cs typeface="Arial"/>
                <a:sym typeface="Arial"/>
              </a:rPr>
              <a:t> (eg</a:t>
            </a:r>
            <a:r>
              <a:rPr lang="mi-NZ" sz="2000" dirty="0">
                <a:solidFill>
                  <a:schemeClr val="dk1"/>
                </a:solidFill>
              </a:rPr>
              <a:t>,</a:t>
            </a:r>
            <a:r>
              <a:rPr lang="mi-NZ" sz="2000" dirty="0">
                <a:solidFill>
                  <a:schemeClr val="dk1"/>
                </a:solidFill>
                <a:latin typeface="Arial"/>
                <a:ea typeface="Arial"/>
                <a:cs typeface="Arial"/>
                <a:sym typeface="Arial"/>
              </a:rPr>
              <a:t> nail polish).</a:t>
            </a:r>
            <a:endParaRPr sz="2000" dirty="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4715A2E0-2B75-402C-B8D0-BD334EF54096}"/>
              </a:ext>
            </a:extLst>
          </p:cNvPr>
          <p:cNvGrpSpPr/>
          <p:nvPr/>
        </p:nvGrpSpPr>
        <p:grpSpPr>
          <a:xfrm>
            <a:off x="1642138" y="1387564"/>
            <a:ext cx="5653101" cy="1320745"/>
            <a:chOff x="1642138" y="1308054"/>
            <a:chExt cx="5653101" cy="1320745"/>
          </a:xfrm>
        </p:grpSpPr>
        <p:pic>
          <p:nvPicPr>
            <p:cNvPr id="6" name="Picture 5" descr="A picture containing screenshot&#10;&#10;Description generated with very high confidence">
              <a:extLst>
                <a:ext uri="{FF2B5EF4-FFF2-40B4-BE49-F238E27FC236}">
                  <a16:creationId xmlns:a16="http://schemas.microsoft.com/office/drawing/2014/main" id="{07FD76AC-73FE-46A7-BE4E-61816AEFC002}"/>
                </a:ext>
              </a:extLst>
            </p:cNvPr>
            <p:cNvPicPr>
              <a:picLocks noChangeAspect="1"/>
            </p:cNvPicPr>
            <p:nvPr/>
          </p:nvPicPr>
          <p:blipFill>
            <a:blip r:embed="rId3"/>
            <a:stretch>
              <a:fillRect/>
            </a:stretch>
          </p:blipFill>
          <p:spPr>
            <a:xfrm>
              <a:off x="1642138" y="1308054"/>
              <a:ext cx="5653101" cy="1320745"/>
            </a:xfrm>
            <a:prstGeom prst="rect">
              <a:avLst/>
            </a:prstGeom>
          </p:spPr>
        </p:pic>
        <p:sp>
          <p:nvSpPr>
            <p:cNvPr id="3" name="TextBox 2"/>
            <p:cNvSpPr txBox="1"/>
            <p:nvPr/>
          </p:nvSpPr>
          <p:spPr>
            <a:xfrm>
              <a:off x="6623388" y="1350277"/>
              <a:ext cx="512618" cy="400110"/>
            </a:xfrm>
            <a:prstGeom prst="rect">
              <a:avLst/>
            </a:prstGeom>
            <a:noFill/>
          </p:spPr>
          <p:txBody>
            <a:bodyPr wrap="square" rtlCol="0">
              <a:spAutoFit/>
            </a:bodyPr>
            <a:lstStyle/>
            <a:p>
              <a:r>
                <a:rPr lang="en-NZ" sz="2000" b="1" dirty="0">
                  <a:latin typeface="+mn-lt"/>
                </a:rPr>
                <a:t>96</a:t>
              </a:r>
            </a:p>
          </p:txBody>
        </p:sp>
      </p:grpSp>
      <p:grpSp>
        <p:nvGrpSpPr>
          <p:cNvPr id="4" name="Group 3">
            <a:extLst>
              <a:ext uri="{FF2B5EF4-FFF2-40B4-BE49-F238E27FC236}">
                <a16:creationId xmlns:a16="http://schemas.microsoft.com/office/drawing/2014/main" id="{971F4DB2-65AB-4A3B-87FE-A39086378B70}"/>
              </a:ext>
            </a:extLst>
          </p:cNvPr>
          <p:cNvGrpSpPr/>
          <p:nvPr/>
        </p:nvGrpSpPr>
        <p:grpSpPr>
          <a:xfrm>
            <a:off x="775062" y="4662166"/>
            <a:ext cx="7480663" cy="1128880"/>
            <a:chOff x="775061" y="4606468"/>
            <a:chExt cx="7480663" cy="1128880"/>
          </a:xfrm>
        </p:grpSpPr>
        <p:sp>
          <p:nvSpPr>
            <p:cNvPr id="12" name="Shape 179">
              <a:extLst>
                <a:ext uri="{FF2B5EF4-FFF2-40B4-BE49-F238E27FC236}">
                  <a16:creationId xmlns:a16="http://schemas.microsoft.com/office/drawing/2014/main" id="{659D4DBE-5B8E-47BF-A31B-06D056BC3D2D}"/>
                </a:ext>
              </a:extLst>
            </p:cNvPr>
            <p:cNvSpPr txBox="1"/>
            <p:nvPr/>
          </p:nvSpPr>
          <p:spPr>
            <a:xfrm>
              <a:off x="775061" y="4606468"/>
              <a:ext cx="7480663" cy="1128880"/>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000" dirty="0">
                  <a:solidFill>
                    <a:schemeClr val="dk1"/>
                  </a:solidFill>
                </a:rPr>
                <a:t>Decreased oxygen saturation can indicate deteriorating </a:t>
              </a:r>
              <a:br>
                <a:rPr lang="en-NZ" sz="2000" dirty="0">
                  <a:solidFill>
                    <a:schemeClr val="dk1"/>
                  </a:solidFill>
                </a:rPr>
              </a:br>
              <a:r>
                <a:rPr lang="en-NZ" sz="2000" dirty="0">
                  <a:solidFill>
                    <a:schemeClr val="dk1"/>
                  </a:solidFill>
                </a:rPr>
                <a:t>lung or heart function. If oxygen saturation is low, you </a:t>
              </a:r>
              <a:br>
                <a:rPr lang="en-NZ" sz="2000" dirty="0">
                  <a:solidFill>
                    <a:schemeClr val="dk1"/>
                  </a:solidFill>
                </a:rPr>
              </a:br>
              <a:r>
                <a:rPr lang="en-NZ" sz="2000" dirty="0">
                  <a:solidFill>
                    <a:schemeClr val="dk1"/>
                  </a:solidFill>
                </a:rPr>
                <a:t>need to take action!</a:t>
              </a:r>
            </a:p>
          </p:txBody>
        </p:sp>
        <p:pic>
          <p:nvPicPr>
            <p:cNvPr id="252" name="Shape 252"/>
            <p:cNvPicPr preferRelativeResize="0"/>
            <p:nvPr/>
          </p:nvPicPr>
          <p:blipFill rotWithShape="1">
            <a:blip r:embed="rId4">
              <a:alphaModFix/>
            </a:blip>
            <a:srcRect/>
            <a:stretch/>
          </p:blipFill>
          <p:spPr>
            <a:xfrm>
              <a:off x="7553380" y="4701659"/>
              <a:ext cx="396875" cy="998184"/>
            </a:xfrm>
            <a:prstGeom prst="rect">
              <a:avLst/>
            </a:prstGeom>
            <a:noFill/>
            <a:ln>
              <a:noFill/>
            </a:ln>
          </p:spPr>
        </p:pic>
      </p:grpSp>
      <p:graphicFrame>
        <p:nvGraphicFramePr>
          <p:cNvPr id="14" name="Table 13">
            <a:extLst>
              <a:ext uri="{FF2B5EF4-FFF2-40B4-BE49-F238E27FC236}">
                <a16:creationId xmlns:a16="http://schemas.microsoft.com/office/drawing/2014/main" id="{89EC27E6-318C-49FE-9EA5-5C1825FEF04D}"/>
              </a:ext>
            </a:extLst>
          </p:cNvPr>
          <p:cNvGraphicFramePr>
            <a:graphicFrameLocks noGrp="1"/>
          </p:cNvGraphicFramePr>
          <p:nvPr>
            <p:extLst>
              <p:ext uri="{D42A27DB-BD31-4B8C-83A1-F6EECF244321}">
                <p14:modId xmlns:p14="http://schemas.microsoft.com/office/powerpoint/2010/main" val="569184057"/>
              </p:ext>
            </p:extLst>
          </p:nvPr>
        </p:nvGraphicFramePr>
        <p:xfrm>
          <a:off x="4835908" y="6103767"/>
          <a:ext cx="4308092" cy="746404"/>
        </p:xfrm>
        <a:graphic>
          <a:graphicData uri="http://schemas.openxmlformats.org/drawingml/2006/table">
            <a:tbl>
              <a:tblPr firstRow="1" firstCol="1" bandRow="1"/>
              <a:tblGrid>
                <a:gridCol w="466413">
                  <a:extLst>
                    <a:ext uri="{9D8B030D-6E8A-4147-A177-3AD203B41FA5}">
                      <a16:colId xmlns:a16="http://schemas.microsoft.com/office/drawing/2014/main" val="3608392051"/>
                    </a:ext>
                  </a:extLst>
                </a:gridCol>
                <a:gridCol w="378442">
                  <a:extLst>
                    <a:ext uri="{9D8B030D-6E8A-4147-A177-3AD203B41FA5}">
                      <a16:colId xmlns:a16="http://schemas.microsoft.com/office/drawing/2014/main" val="2995156491"/>
                    </a:ext>
                  </a:extLst>
                </a:gridCol>
                <a:gridCol w="378442">
                  <a:extLst>
                    <a:ext uri="{9D8B030D-6E8A-4147-A177-3AD203B41FA5}">
                      <a16:colId xmlns:a16="http://schemas.microsoft.com/office/drawing/2014/main" val="3467838529"/>
                    </a:ext>
                  </a:extLst>
                </a:gridCol>
                <a:gridCol w="378442">
                  <a:extLst>
                    <a:ext uri="{9D8B030D-6E8A-4147-A177-3AD203B41FA5}">
                      <a16:colId xmlns:a16="http://schemas.microsoft.com/office/drawing/2014/main" val="3003959406"/>
                    </a:ext>
                  </a:extLst>
                </a:gridCol>
                <a:gridCol w="2706353">
                  <a:extLst>
                    <a:ext uri="{9D8B030D-6E8A-4147-A177-3AD203B41FA5}">
                      <a16:colId xmlns:a16="http://schemas.microsoft.com/office/drawing/2014/main" val="2533331357"/>
                    </a:ext>
                  </a:extLst>
                </a:gridCol>
              </a:tblGrid>
              <a:tr h="373202">
                <a:tc gridSpan="5">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16258156"/>
                  </a:ext>
                </a:extLst>
              </a:tr>
              <a:tr h="373202">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597195513"/>
                  </a:ext>
                </a:extLst>
              </a:tr>
            </a:tbl>
          </a:graphicData>
        </a:graphic>
      </p:graphicFrame>
      <p:sp>
        <p:nvSpPr>
          <p:cNvPr id="7" name="Title 6">
            <a:extLst>
              <a:ext uri="{FF2B5EF4-FFF2-40B4-BE49-F238E27FC236}">
                <a16:creationId xmlns:a16="http://schemas.microsoft.com/office/drawing/2014/main" id="{CB47DCB8-A6F5-4533-9FE7-59A21FC74EDD}"/>
              </a:ext>
            </a:extLst>
          </p:cNvPr>
          <p:cNvSpPr>
            <a:spLocks noGrp="1"/>
          </p:cNvSpPr>
          <p:nvPr>
            <p:ph type="title"/>
          </p:nvPr>
        </p:nvSpPr>
        <p:spPr>
          <a:xfrm>
            <a:off x="457200" y="623000"/>
            <a:ext cx="8229600" cy="731838"/>
          </a:xfrm>
        </p:spPr>
        <p:txBody>
          <a:bodyPr/>
          <a:lstStyle/>
          <a:p>
            <a:r>
              <a:rPr lang="mi-NZ" dirty="0"/>
              <a:t>O</a:t>
            </a:r>
            <a:r>
              <a:rPr lang="mi-NZ" baseline="-25000" dirty="0"/>
              <a:t>2</a:t>
            </a:r>
            <a:r>
              <a:rPr lang="mi-NZ" dirty="0"/>
              <a:t> saturation</a:t>
            </a:r>
            <a:endParaRPr lang="en-N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Shape 259"/>
          <p:cNvSpPr txBox="1"/>
          <p:nvPr/>
        </p:nvSpPr>
        <p:spPr>
          <a:xfrm>
            <a:off x="506024" y="1238124"/>
            <a:ext cx="4647075" cy="132343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Ms W has a heart rate of 124. </a:t>
            </a: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This is in the </a:t>
            </a:r>
            <a:r>
              <a:rPr lang="mi-NZ" sz="2000" b="1" dirty="0">
                <a:solidFill>
                  <a:schemeClr val="dk1"/>
                </a:solidFill>
              </a:rPr>
              <a:t>orange</a:t>
            </a:r>
            <a:r>
              <a:rPr lang="mi-NZ" sz="2000" b="1" dirty="0">
                <a:solidFill>
                  <a:schemeClr val="dk1"/>
                </a:solidFill>
                <a:latin typeface="Arial"/>
                <a:ea typeface="Arial"/>
                <a:cs typeface="Arial"/>
                <a:sym typeface="Arial"/>
              </a:rPr>
              <a:t> </a:t>
            </a:r>
            <a:r>
              <a:rPr lang="mi-NZ" sz="2000" dirty="0">
                <a:solidFill>
                  <a:schemeClr val="dk1"/>
                </a:solidFill>
                <a:latin typeface="Arial"/>
                <a:ea typeface="Arial"/>
                <a:cs typeface="Arial"/>
                <a:sym typeface="Arial"/>
              </a:rPr>
              <a:t>zone so the MEWS score is</a:t>
            </a:r>
            <a:r>
              <a:rPr lang="mi-NZ" sz="2000" b="1" dirty="0">
                <a:solidFill>
                  <a:schemeClr val="dk1"/>
                </a:solidFill>
                <a:latin typeface="Arial"/>
                <a:ea typeface="Arial"/>
                <a:cs typeface="Arial"/>
                <a:sym typeface="Arial"/>
              </a:rPr>
              <a:t> 2 </a:t>
            </a:r>
            <a:r>
              <a:rPr lang="mi-NZ" sz="2000" dirty="0">
                <a:solidFill>
                  <a:schemeClr val="dk1"/>
                </a:solidFill>
                <a:latin typeface="Arial"/>
                <a:ea typeface="Arial"/>
                <a:cs typeface="Arial"/>
                <a:sym typeface="Arial"/>
              </a:rPr>
              <a:t>for this parameter.</a:t>
            </a:r>
            <a:endParaRPr sz="2000" dirty="0">
              <a:solidFill>
                <a:schemeClr val="dk1"/>
              </a:solidFill>
              <a:latin typeface="Arial"/>
              <a:ea typeface="Arial"/>
              <a:cs typeface="Arial"/>
              <a:sym typeface="Arial"/>
            </a:endParaRPr>
          </a:p>
        </p:txBody>
      </p:sp>
      <p:sp>
        <p:nvSpPr>
          <p:cNvPr id="260" name="Shape 260"/>
          <p:cNvSpPr txBox="1"/>
          <p:nvPr/>
        </p:nvSpPr>
        <p:spPr>
          <a:xfrm>
            <a:off x="673225" y="2387506"/>
            <a:ext cx="4317876" cy="1982661"/>
          </a:xfrm>
          <a:prstGeom prst="rect">
            <a:avLst/>
          </a:prstGeom>
          <a:solidFill>
            <a:srgbClr val="DAE5F1"/>
          </a:soli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mi-NZ" sz="2000" dirty="0">
                <a:solidFill>
                  <a:schemeClr val="dk1"/>
                </a:solidFill>
                <a:latin typeface="Arial"/>
                <a:ea typeface="Arial"/>
                <a:cs typeface="Arial"/>
                <a:sym typeface="Arial"/>
              </a:rPr>
              <a:t>It is best practice to manually feel (palpate) the pulse rather than relying on automated equipment. Palpation provides additional information about regularity and strength of the </a:t>
            </a:r>
            <a:r>
              <a:rPr lang="mi-NZ" sz="2000" dirty="0">
                <a:solidFill>
                  <a:schemeClr val="dk1"/>
                </a:solidFill>
              </a:rPr>
              <a:t>woman</a:t>
            </a:r>
            <a:r>
              <a:rPr lang="mi-NZ" sz="2000" dirty="0">
                <a:solidFill>
                  <a:schemeClr val="dk1"/>
                </a:solidFill>
                <a:latin typeface="Arial"/>
                <a:ea typeface="Arial"/>
                <a:cs typeface="Arial"/>
                <a:sym typeface="Arial"/>
              </a:rPr>
              <a:t>’s pulse.  </a:t>
            </a:r>
            <a:endParaRPr sz="2000" dirty="0">
              <a:solidFill>
                <a:schemeClr val="dk1"/>
              </a:solidFill>
              <a:latin typeface="Arial"/>
              <a:ea typeface="Arial"/>
              <a:cs typeface="Arial"/>
              <a:sym typeface="Arial"/>
            </a:endParaRPr>
          </a:p>
        </p:txBody>
      </p:sp>
      <p:grpSp>
        <p:nvGrpSpPr>
          <p:cNvPr id="6" name="Group 5"/>
          <p:cNvGrpSpPr/>
          <p:nvPr/>
        </p:nvGrpSpPr>
        <p:grpSpPr>
          <a:xfrm>
            <a:off x="5153099" y="1615574"/>
            <a:ext cx="3607707" cy="2754593"/>
            <a:chOff x="4635748" y="1319062"/>
            <a:chExt cx="3607707" cy="2754593"/>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0716"/>
            <a:stretch/>
          </p:blipFill>
          <p:spPr>
            <a:xfrm>
              <a:off x="4635748" y="1319062"/>
              <a:ext cx="3607707" cy="2754593"/>
            </a:xfrm>
            <a:prstGeom prst="rect">
              <a:avLst/>
            </a:prstGeom>
          </p:spPr>
        </p:pic>
        <p:sp>
          <p:nvSpPr>
            <p:cNvPr id="3" name="TextBox 2"/>
            <p:cNvSpPr txBox="1"/>
            <p:nvPr/>
          </p:nvSpPr>
          <p:spPr>
            <a:xfrm>
              <a:off x="7426034" y="1742735"/>
              <a:ext cx="296089" cy="338554"/>
            </a:xfrm>
            <a:prstGeom prst="rect">
              <a:avLst/>
            </a:prstGeom>
            <a:noFill/>
          </p:spPr>
          <p:txBody>
            <a:bodyPr wrap="square" rtlCol="0">
              <a:spAutoFit/>
            </a:bodyPr>
            <a:lstStyle/>
            <a:p>
              <a:r>
                <a:rPr lang="en-NZ" sz="1600" b="1" dirty="0">
                  <a:latin typeface="Comic Sans MS" panose="030F0702030302020204" pitchFamily="66" charset="0"/>
                </a:rPr>
                <a:t>X</a:t>
              </a:r>
            </a:p>
          </p:txBody>
        </p:sp>
      </p:grpSp>
      <p:sp>
        <p:nvSpPr>
          <p:cNvPr id="9" name="Shape 179">
            <a:extLst>
              <a:ext uri="{FF2B5EF4-FFF2-40B4-BE49-F238E27FC236}">
                <a16:creationId xmlns:a16="http://schemas.microsoft.com/office/drawing/2014/main" id="{F6803241-C82A-41FD-BD6A-A3789B4393CF}"/>
              </a:ext>
            </a:extLst>
          </p:cNvPr>
          <p:cNvSpPr txBox="1"/>
          <p:nvPr/>
        </p:nvSpPr>
        <p:spPr>
          <a:xfrm>
            <a:off x="673224" y="4636693"/>
            <a:ext cx="8087582" cy="1016841"/>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000" dirty="0">
                <a:solidFill>
                  <a:schemeClr val="dk1"/>
                </a:solidFill>
              </a:rPr>
              <a:t>Heart rate can be an important indicator for acute deterioration but normal heart rates can vary with age, level of activity, and some medications. </a:t>
            </a:r>
          </a:p>
        </p:txBody>
      </p:sp>
      <p:graphicFrame>
        <p:nvGraphicFramePr>
          <p:cNvPr id="10" name="Table 9">
            <a:extLst>
              <a:ext uri="{FF2B5EF4-FFF2-40B4-BE49-F238E27FC236}">
                <a16:creationId xmlns:a16="http://schemas.microsoft.com/office/drawing/2014/main" id="{5BD32748-5C1F-4401-8755-57338A2D5F20}"/>
              </a:ext>
            </a:extLst>
          </p:cNvPr>
          <p:cNvGraphicFramePr>
            <a:graphicFrameLocks noGrp="1"/>
          </p:cNvGraphicFramePr>
          <p:nvPr>
            <p:extLst>
              <p:ext uri="{D42A27DB-BD31-4B8C-83A1-F6EECF244321}">
                <p14:modId xmlns:p14="http://schemas.microsoft.com/office/powerpoint/2010/main" val="3056444971"/>
              </p:ext>
            </p:extLst>
          </p:nvPr>
        </p:nvGraphicFramePr>
        <p:xfrm>
          <a:off x="4835502" y="6111596"/>
          <a:ext cx="4308092" cy="746404"/>
        </p:xfrm>
        <a:graphic>
          <a:graphicData uri="http://schemas.openxmlformats.org/drawingml/2006/table">
            <a:tbl>
              <a:tblPr firstRow="1" firstCol="1" bandRow="1"/>
              <a:tblGrid>
                <a:gridCol w="466413">
                  <a:extLst>
                    <a:ext uri="{9D8B030D-6E8A-4147-A177-3AD203B41FA5}">
                      <a16:colId xmlns:a16="http://schemas.microsoft.com/office/drawing/2014/main" val="3608392051"/>
                    </a:ext>
                  </a:extLst>
                </a:gridCol>
                <a:gridCol w="378442">
                  <a:extLst>
                    <a:ext uri="{9D8B030D-6E8A-4147-A177-3AD203B41FA5}">
                      <a16:colId xmlns:a16="http://schemas.microsoft.com/office/drawing/2014/main" val="2995156491"/>
                    </a:ext>
                  </a:extLst>
                </a:gridCol>
                <a:gridCol w="378442">
                  <a:extLst>
                    <a:ext uri="{9D8B030D-6E8A-4147-A177-3AD203B41FA5}">
                      <a16:colId xmlns:a16="http://schemas.microsoft.com/office/drawing/2014/main" val="3467838529"/>
                    </a:ext>
                  </a:extLst>
                </a:gridCol>
                <a:gridCol w="378442">
                  <a:extLst>
                    <a:ext uri="{9D8B030D-6E8A-4147-A177-3AD203B41FA5}">
                      <a16:colId xmlns:a16="http://schemas.microsoft.com/office/drawing/2014/main" val="3003959406"/>
                    </a:ext>
                  </a:extLst>
                </a:gridCol>
                <a:gridCol w="2706353">
                  <a:extLst>
                    <a:ext uri="{9D8B030D-6E8A-4147-A177-3AD203B41FA5}">
                      <a16:colId xmlns:a16="http://schemas.microsoft.com/office/drawing/2014/main" val="2533331357"/>
                    </a:ext>
                  </a:extLst>
                </a:gridCol>
              </a:tblGrid>
              <a:tr h="373202">
                <a:tc gridSpan="5">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16258156"/>
                  </a:ext>
                </a:extLst>
              </a:tr>
              <a:tr h="373202">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597195513"/>
                  </a:ext>
                </a:extLst>
              </a:tr>
            </a:tbl>
          </a:graphicData>
        </a:graphic>
      </p:graphicFrame>
      <p:sp>
        <p:nvSpPr>
          <p:cNvPr id="5" name="Title 4">
            <a:extLst>
              <a:ext uri="{FF2B5EF4-FFF2-40B4-BE49-F238E27FC236}">
                <a16:creationId xmlns:a16="http://schemas.microsoft.com/office/drawing/2014/main" id="{505AB28D-E3EE-4393-A3A2-F130909D3A31}"/>
              </a:ext>
            </a:extLst>
          </p:cNvPr>
          <p:cNvSpPr>
            <a:spLocks noGrp="1"/>
          </p:cNvSpPr>
          <p:nvPr>
            <p:ph type="title"/>
          </p:nvPr>
        </p:nvSpPr>
        <p:spPr>
          <a:xfrm>
            <a:off x="457200" y="671900"/>
            <a:ext cx="8229600" cy="731838"/>
          </a:xfrm>
        </p:spPr>
        <p:txBody>
          <a:bodyPr/>
          <a:lstStyle/>
          <a:p>
            <a:r>
              <a:rPr lang="mi-NZ" dirty="0"/>
              <a:t>Heart rate</a:t>
            </a:r>
            <a:endParaRPr lang="en-N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p:nvPr/>
        </p:nvSpPr>
        <p:spPr>
          <a:xfrm>
            <a:off x="422374" y="1637885"/>
            <a:ext cx="3501926" cy="402549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M</a:t>
            </a:r>
            <a:r>
              <a:rPr lang="mi-NZ" sz="2000" dirty="0">
                <a:solidFill>
                  <a:schemeClr val="dk1"/>
                </a:solidFill>
              </a:rPr>
              <a:t>s</a:t>
            </a:r>
            <a:r>
              <a:rPr lang="mi-NZ" sz="2000" dirty="0">
                <a:solidFill>
                  <a:schemeClr val="dk1"/>
                </a:solidFill>
                <a:latin typeface="Arial"/>
                <a:ea typeface="Arial"/>
                <a:cs typeface="Arial"/>
                <a:sym typeface="Arial"/>
              </a:rPr>
              <a:t> W has a systolic blood pressure of </a:t>
            </a:r>
            <a:r>
              <a:rPr lang="mi-NZ" sz="2000" dirty="0">
                <a:solidFill>
                  <a:schemeClr val="dk1"/>
                </a:solidFill>
              </a:rPr>
              <a:t>90 </a:t>
            </a:r>
            <a:r>
              <a:rPr lang="mi-NZ" sz="2000" dirty="0">
                <a:solidFill>
                  <a:schemeClr val="dk1"/>
                </a:solidFill>
                <a:latin typeface="Arial"/>
                <a:ea typeface="Arial"/>
                <a:cs typeface="Arial"/>
                <a:sym typeface="Arial"/>
              </a:rPr>
              <a:t>mmHg. </a:t>
            </a: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This is in the </a:t>
            </a:r>
            <a:r>
              <a:rPr lang="mi-NZ" sz="2000" b="1" dirty="0">
                <a:solidFill>
                  <a:schemeClr val="dk1"/>
                </a:solidFill>
                <a:latin typeface="Arial"/>
                <a:ea typeface="Arial"/>
                <a:cs typeface="Arial"/>
                <a:sym typeface="Arial"/>
              </a:rPr>
              <a:t>yellow </a:t>
            </a:r>
            <a:r>
              <a:rPr lang="mi-NZ" sz="2000" dirty="0">
                <a:solidFill>
                  <a:schemeClr val="dk1"/>
                </a:solidFill>
                <a:latin typeface="Arial"/>
                <a:ea typeface="Arial"/>
                <a:cs typeface="Arial"/>
                <a:sym typeface="Arial"/>
              </a:rPr>
              <a:t>zone so the MEWS score is</a:t>
            </a:r>
            <a:r>
              <a:rPr lang="mi-NZ" sz="2000" b="1" dirty="0">
                <a:solidFill>
                  <a:schemeClr val="dk1"/>
                </a:solidFill>
                <a:latin typeface="Arial"/>
                <a:ea typeface="Arial"/>
                <a:cs typeface="Arial"/>
                <a:sym typeface="Arial"/>
              </a:rPr>
              <a:t> </a:t>
            </a:r>
            <a:r>
              <a:rPr lang="mi-NZ" sz="2000" b="1" dirty="0">
                <a:solidFill>
                  <a:schemeClr val="dk1"/>
                </a:solidFill>
              </a:rPr>
              <a:t>1</a:t>
            </a:r>
            <a:r>
              <a:rPr lang="mi-NZ" sz="2000" b="1" dirty="0">
                <a:solidFill>
                  <a:schemeClr val="dk1"/>
                </a:solidFill>
                <a:latin typeface="Arial"/>
                <a:ea typeface="Arial"/>
                <a:cs typeface="Arial"/>
                <a:sym typeface="Arial"/>
              </a:rPr>
              <a:t> </a:t>
            </a:r>
            <a:r>
              <a:rPr lang="mi-NZ" sz="2000" dirty="0">
                <a:solidFill>
                  <a:schemeClr val="dk1"/>
                </a:solidFill>
                <a:latin typeface="Arial"/>
                <a:ea typeface="Arial"/>
                <a:cs typeface="Arial"/>
                <a:sym typeface="Arial"/>
              </a:rPr>
              <a:t>for this parameter.</a:t>
            </a:r>
            <a:endParaRPr lang="mi-NZ" sz="2000" dirty="0">
              <a:solidFill>
                <a:schemeClr val="dk1"/>
              </a:solidFill>
            </a:endParaRPr>
          </a:p>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Note that all readings in the </a:t>
            </a:r>
            <a:r>
              <a:rPr lang="mi-NZ" sz="2000" i="1" dirty="0">
                <a:solidFill>
                  <a:schemeClr val="dk1"/>
                </a:solidFill>
                <a:latin typeface="Arial"/>
                <a:ea typeface="Arial"/>
                <a:cs typeface="Arial"/>
                <a:sym typeface="Arial"/>
              </a:rPr>
              <a:t>90</a:t>
            </a:r>
            <a:r>
              <a:rPr lang="mi-NZ" sz="2000" b="1" i="1" dirty="0">
                <a:solidFill>
                  <a:schemeClr val="dk1"/>
                </a:solidFill>
                <a:latin typeface="Arial"/>
                <a:ea typeface="Arial"/>
                <a:cs typeface="Arial"/>
                <a:sym typeface="Arial"/>
              </a:rPr>
              <a:t>s</a:t>
            </a:r>
            <a:r>
              <a:rPr lang="mi-NZ" sz="2000" i="1" dirty="0">
                <a:solidFill>
                  <a:schemeClr val="dk1"/>
                </a:solidFill>
                <a:latin typeface="Arial"/>
                <a:ea typeface="Arial"/>
                <a:cs typeface="Arial"/>
                <a:sym typeface="Arial"/>
              </a:rPr>
              <a:t> </a:t>
            </a:r>
            <a:r>
              <a:rPr lang="mi-NZ" sz="2000" dirty="0">
                <a:solidFill>
                  <a:schemeClr val="dk1"/>
                </a:solidFill>
                <a:latin typeface="Arial"/>
                <a:ea typeface="Arial"/>
                <a:cs typeface="Arial"/>
                <a:sym typeface="Arial"/>
              </a:rPr>
              <a:t>are in the yellow zone, including 90 (89 would be in the orange zone).</a:t>
            </a:r>
            <a:endParaRPr sz="2000" dirty="0">
              <a:solidFill>
                <a:schemeClr val="dk1"/>
              </a:solidFill>
              <a:latin typeface="Arial"/>
              <a:ea typeface="Arial"/>
              <a:cs typeface="Arial"/>
              <a:sym typeface="Arial"/>
            </a:endParaRPr>
          </a:p>
        </p:txBody>
      </p:sp>
      <p:grpSp>
        <p:nvGrpSpPr>
          <p:cNvPr id="4" name="Group 3"/>
          <p:cNvGrpSpPr/>
          <p:nvPr/>
        </p:nvGrpSpPr>
        <p:grpSpPr>
          <a:xfrm>
            <a:off x="4835502" y="1374116"/>
            <a:ext cx="4296196" cy="4385639"/>
            <a:chOff x="4062079" y="1637885"/>
            <a:chExt cx="4296196" cy="43856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0711" b="33437"/>
            <a:stretch/>
          </p:blipFill>
          <p:spPr>
            <a:xfrm>
              <a:off x="4062079" y="1637885"/>
              <a:ext cx="4296196" cy="4385639"/>
            </a:xfrm>
            <a:prstGeom prst="rect">
              <a:avLst/>
            </a:prstGeom>
          </p:spPr>
        </p:pic>
        <p:sp>
          <p:nvSpPr>
            <p:cNvPr id="3" name="TextBox 2"/>
            <p:cNvSpPr txBox="1"/>
            <p:nvPr/>
          </p:nvSpPr>
          <p:spPr>
            <a:xfrm flipV="1">
              <a:off x="7467600" y="4775070"/>
              <a:ext cx="304805" cy="369332"/>
            </a:xfrm>
            <a:prstGeom prst="rect">
              <a:avLst/>
            </a:prstGeom>
            <a:noFill/>
          </p:spPr>
          <p:txBody>
            <a:bodyPr wrap="square" rtlCol="0">
              <a:spAutoFit/>
            </a:bodyPr>
            <a:lstStyle/>
            <a:p>
              <a:r>
                <a:rPr lang="en-NZ" sz="1800" b="1" dirty="0">
                  <a:latin typeface="Comic Sans MS" panose="030F0702030302020204" pitchFamily="66" charset="0"/>
                </a:rPr>
                <a:t>X</a:t>
              </a:r>
            </a:p>
          </p:txBody>
        </p:sp>
      </p:grpSp>
      <p:graphicFrame>
        <p:nvGraphicFramePr>
          <p:cNvPr id="8" name="Table 7">
            <a:extLst>
              <a:ext uri="{FF2B5EF4-FFF2-40B4-BE49-F238E27FC236}">
                <a16:creationId xmlns:a16="http://schemas.microsoft.com/office/drawing/2014/main" id="{2622B9F7-FEFC-47CB-8F6E-05D160EA2365}"/>
              </a:ext>
            </a:extLst>
          </p:cNvPr>
          <p:cNvGraphicFramePr>
            <a:graphicFrameLocks noGrp="1"/>
          </p:cNvGraphicFramePr>
          <p:nvPr>
            <p:extLst>
              <p:ext uri="{D42A27DB-BD31-4B8C-83A1-F6EECF244321}">
                <p14:modId xmlns:p14="http://schemas.microsoft.com/office/powerpoint/2010/main" val="3056444971"/>
              </p:ext>
            </p:extLst>
          </p:nvPr>
        </p:nvGraphicFramePr>
        <p:xfrm>
          <a:off x="4835502" y="6111596"/>
          <a:ext cx="4308092" cy="746404"/>
        </p:xfrm>
        <a:graphic>
          <a:graphicData uri="http://schemas.openxmlformats.org/drawingml/2006/table">
            <a:tbl>
              <a:tblPr firstRow="1" firstCol="1" bandRow="1"/>
              <a:tblGrid>
                <a:gridCol w="466413">
                  <a:extLst>
                    <a:ext uri="{9D8B030D-6E8A-4147-A177-3AD203B41FA5}">
                      <a16:colId xmlns:a16="http://schemas.microsoft.com/office/drawing/2014/main" val="3608392051"/>
                    </a:ext>
                  </a:extLst>
                </a:gridCol>
                <a:gridCol w="378442">
                  <a:extLst>
                    <a:ext uri="{9D8B030D-6E8A-4147-A177-3AD203B41FA5}">
                      <a16:colId xmlns:a16="http://schemas.microsoft.com/office/drawing/2014/main" val="2995156491"/>
                    </a:ext>
                  </a:extLst>
                </a:gridCol>
                <a:gridCol w="378442">
                  <a:extLst>
                    <a:ext uri="{9D8B030D-6E8A-4147-A177-3AD203B41FA5}">
                      <a16:colId xmlns:a16="http://schemas.microsoft.com/office/drawing/2014/main" val="3467838529"/>
                    </a:ext>
                  </a:extLst>
                </a:gridCol>
                <a:gridCol w="378442">
                  <a:extLst>
                    <a:ext uri="{9D8B030D-6E8A-4147-A177-3AD203B41FA5}">
                      <a16:colId xmlns:a16="http://schemas.microsoft.com/office/drawing/2014/main" val="3003959406"/>
                    </a:ext>
                  </a:extLst>
                </a:gridCol>
                <a:gridCol w="2706353">
                  <a:extLst>
                    <a:ext uri="{9D8B030D-6E8A-4147-A177-3AD203B41FA5}">
                      <a16:colId xmlns:a16="http://schemas.microsoft.com/office/drawing/2014/main" val="2533331357"/>
                    </a:ext>
                  </a:extLst>
                </a:gridCol>
              </a:tblGrid>
              <a:tr h="373202">
                <a:tc gridSpan="5">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16258156"/>
                  </a:ext>
                </a:extLst>
              </a:tr>
              <a:tr h="373202">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597195513"/>
                  </a:ext>
                </a:extLst>
              </a:tr>
            </a:tbl>
          </a:graphicData>
        </a:graphic>
      </p:graphicFrame>
      <p:sp>
        <p:nvSpPr>
          <p:cNvPr id="6" name="Title 5">
            <a:extLst>
              <a:ext uri="{FF2B5EF4-FFF2-40B4-BE49-F238E27FC236}">
                <a16:creationId xmlns:a16="http://schemas.microsoft.com/office/drawing/2014/main" id="{4EFBC6D6-28CE-49E2-99D4-106A7CA3F4F1}"/>
              </a:ext>
            </a:extLst>
          </p:cNvPr>
          <p:cNvSpPr>
            <a:spLocks noGrp="1"/>
          </p:cNvSpPr>
          <p:nvPr>
            <p:ph type="title"/>
          </p:nvPr>
        </p:nvSpPr>
        <p:spPr>
          <a:xfrm>
            <a:off x="457200" y="748313"/>
            <a:ext cx="8229600" cy="731838"/>
          </a:xfrm>
        </p:spPr>
        <p:txBody>
          <a:bodyPr/>
          <a:lstStyle/>
          <a:p>
            <a:r>
              <a:rPr lang="mi-NZ" dirty="0"/>
              <a:t>Systolic blood pressure</a:t>
            </a:r>
            <a:endParaRPr lang="en-N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p:nvPr/>
        </p:nvSpPr>
        <p:spPr>
          <a:xfrm>
            <a:off x="582803" y="2106176"/>
            <a:ext cx="3005523" cy="16311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M</a:t>
            </a:r>
            <a:r>
              <a:rPr lang="mi-NZ" sz="2000" dirty="0">
                <a:solidFill>
                  <a:schemeClr val="dk1"/>
                </a:solidFill>
              </a:rPr>
              <a:t>s</a:t>
            </a:r>
            <a:r>
              <a:rPr lang="mi-NZ" sz="2000" dirty="0">
                <a:solidFill>
                  <a:schemeClr val="dk1"/>
                </a:solidFill>
                <a:latin typeface="Arial"/>
                <a:ea typeface="Arial"/>
                <a:cs typeface="Arial"/>
                <a:sym typeface="Arial"/>
              </a:rPr>
              <a:t> W has a </a:t>
            </a:r>
            <a:r>
              <a:rPr lang="mi-NZ" sz="2000" dirty="0">
                <a:solidFill>
                  <a:schemeClr val="dk1"/>
                </a:solidFill>
              </a:rPr>
              <a:t>dia</a:t>
            </a:r>
            <a:r>
              <a:rPr lang="mi-NZ" sz="2000" dirty="0">
                <a:solidFill>
                  <a:schemeClr val="dk1"/>
                </a:solidFill>
                <a:latin typeface="Arial"/>
                <a:ea typeface="Arial"/>
                <a:cs typeface="Arial"/>
                <a:sym typeface="Arial"/>
              </a:rPr>
              <a:t>stolic blood pressure of </a:t>
            </a:r>
            <a:br>
              <a:rPr lang="mi-NZ" sz="2000" dirty="0">
                <a:solidFill>
                  <a:schemeClr val="dk1"/>
                </a:solidFill>
                <a:latin typeface="Arial"/>
                <a:ea typeface="Arial"/>
                <a:cs typeface="Arial"/>
                <a:sym typeface="Arial"/>
              </a:rPr>
            </a:br>
            <a:r>
              <a:rPr lang="mi-NZ" sz="2000" dirty="0">
                <a:solidFill>
                  <a:schemeClr val="dk1"/>
                </a:solidFill>
              </a:rPr>
              <a:t>50 </a:t>
            </a:r>
            <a:r>
              <a:rPr lang="mi-NZ" sz="2000" dirty="0">
                <a:solidFill>
                  <a:schemeClr val="dk1"/>
                </a:solidFill>
                <a:latin typeface="Arial"/>
                <a:ea typeface="Arial"/>
                <a:cs typeface="Arial"/>
                <a:sym typeface="Arial"/>
              </a:rPr>
              <a:t>mmHg.</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This is in the </a:t>
            </a:r>
            <a:r>
              <a:rPr lang="mi-NZ" sz="2000" b="1" dirty="0">
                <a:solidFill>
                  <a:schemeClr val="dk1"/>
                </a:solidFill>
                <a:latin typeface="Arial"/>
                <a:ea typeface="Arial"/>
                <a:cs typeface="Arial"/>
                <a:sym typeface="Arial"/>
              </a:rPr>
              <a:t>white </a:t>
            </a:r>
            <a:r>
              <a:rPr lang="mi-NZ" sz="2000" dirty="0">
                <a:solidFill>
                  <a:schemeClr val="dk1"/>
                </a:solidFill>
                <a:latin typeface="Arial"/>
                <a:ea typeface="Arial"/>
                <a:cs typeface="Arial"/>
                <a:sym typeface="Arial"/>
              </a:rPr>
              <a:t>zone so the MEWS score is</a:t>
            </a:r>
            <a:r>
              <a:rPr lang="mi-NZ" sz="2000" b="1" dirty="0">
                <a:solidFill>
                  <a:schemeClr val="dk1"/>
                </a:solidFill>
                <a:latin typeface="Arial"/>
                <a:ea typeface="Arial"/>
                <a:cs typeface="Arial"/>
                <a:sym typeface="Arial"/>
              </a:rPr>
              <a:t> </a:t>
            </a:r>
            <a:r>
              <a:rPr lang="mi-NZ" sz="2000" b="1" dirty="0">
                <a:solidFill>
                  <a:schemeClr val="dk1"/>
                </a:solidFill>
              </a:rPr>
              <a:t>0</a:t>
            </a:r>
            <a:r>
              <a:rPr lang="mi-NZ" sz="2000" b="1" dirty="0">
                <a:solidFill>
                  <a:schemeClr val="dk1"/>
                </a:solidFill>
                <a:latin typeface="Arial"/>
                <a:ea typeface="Arial"/>
                <a:cs typeface="Arial"/>
                <a:sym typeface="Arial"/>
              </a:rPr>
              <a:t> </a:t>
            </a:r>
            <a:r>
              <a:rPr lang="mi-NZ" sz="2000" dirty="0">
                <a:solidFill>
                  <a:schemeClr val="dk1"/>
                </a:solidFill>
                <a:latin typeface="Arial"/>
                <a:ea typeface="Arial"/>
                <a:cs typeface="Arial"/>
                <a:sym typeface="Arial"/>
              </a:rPr>
              <a:t>for this parameter.</a:t>
            </a:r>
            <a:endParaRPr sz="2000" dirty="0">
              <a:solidFill>
                <a:schemeClr val="dk1"/>
              </a:solidFill>
              <a:latin typeface="Arial"/>
              <a:ea typeface="Arial"/>
              <a:cs typeface="Arial"/>
              <a:sym typeface="Arial"/>
            </a:endParaRPr>
          </a:p>
        </p:txBody>
      </p:sp>
      <p:grpSp>
        <p:nvGrpSpPr>
          <p:cNvPr id="5" name="Group 4"/>
          <p:cNvGrpSpPr/>
          <p:nvPr/>
        </p:nvGrpSpPr>
        <p:grpSpPr>
          <a:xfrm>
            <a:off x="3768163" y="2039902"/>
            <a:ext cx="5375837" cy="2778195"/>
            <a:chOff x="3588327" y="2190173"/>
            <a:chExt cx="5375837" cy="2778195"/>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6302" r="10711"/>
            <a:stretch/>
          </p:blipFill>
          <p:spPr>
            <a:xfrm>
              <a:off x="3588327" y="2190173"/>
              <a:ext cx="5375837" cy="2778195"/>
            </a:xfrm>
            <a:prstGeom prst="rect">
              <a:avLst/>
            </a:prstGeom>
          </p:spPr>
        </p:pic>
        <p:sp>
          <p:nvSpPr>
            <p:cNvPr id="3" name="TextBox 2"/>
            <p:cNvSpPr txBox="1"/>
            <p:nvPr/>
          </p:nvSpPr>
          <p:spPr>
            <a:xfrm>
              <a:off x="7772399" y="4433455"/>
              <a:ext cx="318655" cy="369333"/>
            </a:xfrm>
            <a:prstGeom prst="rect">
              <a:avLst/>
            </a:prstGeom>
            <a:noFill/>
          </p:spPr>
          <p:txBody>
            <a:bodyPr wrap="square" rtlCol="0">
              <a:spAutoFit/>
            </a:bodyPr>
            <a:lstStyle/>
            <a:p>
              <a:r>
                <a:rPr lang="en-NZ" sz="1800" b="1" dirty="0">
                  <a:latin typeface="Comic Sans MS" panose="030F0702030302020204" pitchFamily="66" charset="0"/>
                </a:rPr>
                <a:t>X</a:t>
              </a:r>
              <a:endParaRPr lang="en-NZ" b="1" dirty="0">
                <a:latin typeface="Comic Sans MS" panose="030F0702030302020204" pitchFamily="66" charset="0"/>
              </a:endParaRPr>
            </a:p>
          </p:txBody>
        </p:sp>
      </p:grpSp>
      <p:graphicFrame>
        <p:nvGraphicFramePr>
          <p:cNvPr id="8" name="Table 7">
            <a:extLst>
              <a:ext uri="{FF2B5EF4-FFF2-40B4-BE49-F238E27FC236}">
                <a16:creationId xmlns:a16="http://schemas.microsoft.com/office/drawing/2014/main" id="{8459F1D0-616A-4E80-99A0-4502685DB76B}"/>
              </a:ext>
            </a:extLst>
          </p:cNvPr>
          <p:cNvGraphicFramePr>
            <a:graphicFrameLocks noGrp="1"/>
          </p:cNvGraphicFramePr>
          <p:nvPr>
            <p:extLst>
              <p:ext uri="{D42A27DB-BD31-4B8C-83A1-F6EECF244321}">
                <p14:modId xmlns:p14="http://schemas.microsoft.com/office/powerpoint/2010/main" val="3056444971"/>
              </p:ext>
            </p:extLst>
          </p:nvPr>
        </p:nvGraphicFramePr>
        <p:xfrm>
          <a:off x="4835502" y="6111596"/>
          <a:ext cx="4308092" cy="746404"/>
        </p:xfrm>
        <a:graphic>
          <a:graphicData uri="http://schemas.openxmlformats.org/drawingml/2006/table">
            <a:tbl>
              <a:tblPr firstRow="1" firstCol="1" bandRow="1"/>
              <a:tblGrid>
                <a:gridCol w="466413">
                  <a:extLst>
                    <a:ext uri="{9D8B030D-6E8A-4147-A177-3AD203B41FA5}">
                      <a16:colId xmlns:a16="http://schemas.microsoft.com/office/drawing/2014/main" val="3608392051"/>
                    </a:ext>
                  </a:extLst>
                </a:gridCol>
                <a:gridCol w="378442">
                  <a:extLst>
                    <a:ext uri="{9D8B030D-6E8A-4147-A177-3AD203B41FA5}">
                      <a16:colId xmlns:a16="http://schemas.microsoft.com/office/drawing/2014/main" val="2995156491"/>
                    </a:ext>
                  </a:extLst>
                </a:gridCol>
                <a:gridCol w="378442">
                  <a:extLst>
                    <a:ext uri="{9D8B030D-6E8A-4147-A177-3AD203B41FA5}">
                      <a16:colId xmlns:a16="http://schemas.microsoft.com/office/drawing/2014/main" val="3467838529"/>
                    </a:ext>
                  </a:extLst>
                </a:gridCol>
                <a:gridCol w="378442">
                  <a:extLst>
                    <a:ext uri="{9D8B030D-6E8A-4147-A177-3AD203B41FA5}">
                      <a16:colId xmlns:a16="http://schemas.microsoft.com/office/drawing/2014/main" val="3003959406"/>
                    </a:ext>
                  </a:extLst>
                </a:gridCol>
                <a:gridCol w="2706353">
                  <a:extLst>
                    <a:ext uri="{9D8B030D-6E8A-4147-A177-3AD203B41FA5}">
                      <a16:colId xmlns:a16="http://schemas.microsoft.com/office/drawing/2014/main" val="2533331357"/>
                    </a:ext>
                  </a:extLst>
                </a:gridCol>
              </a:tblGrid>
              <a:tr h="373202">
                <a:tc gridSpan="5">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16258156"/>
                  </a:ext>
                </a:extLst>
              </a:tr>
              <a:tr h="373202">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597195513"/>
                  </a:ext>
                </a:extLst>
              </a:tr>
            </a:tbl>
          </a:graphicData>
        </a:graphic>
      </p:graphicFrame>
      <p:sp>
        <p:nvSpPr>
          <p:cNvPr id="6" name="Title 5">
            <a:extLst>
              <a:ext uri="{FF2B5EF4-FFF2-40B4-BE49-F238E27FC236}">
                <a16:creationId xmlns:a16="http://schemas.microsoft.com/office/drawing/2014/main" id="{559B22CE-A243-409F-A32B-E7B267EDB743}"/>
              </a:ext>
            </a:extLst>
          </p:cNvPr>
          <p:cNvSpPr>
            <a:spLocks noGrp="1"/>
          </p:cNvSpPr>
          <p:nvPr>
            <p:ph type="title"/>
          </p:nvPr>
        </p:nvSpPr>
        <p:spPr/>
        <p:txBody>
          <a:bodyPr/>
          <a:lstStyle/>
          <a:p>
            <a:r>
              <a:rPr lang="mi-NZ" dirty="0"/>
              <a:t>Diastolic blood pressure</a:t>
            </a:r>
            <a:endParaRPr lang="en-N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330F94-052B-405A-9737-0A56AABA893A}"/>
              </a:ext>
            </a:extLst>
          </p:cNvPr>
          <p:cNvSpPr>
            <a:spLocks noGrp="1"/>
          </p:cNvSpPr>
          <p:nvPr>
            <p:ph type="body" idx="1"/>
          </p:nvPr>
        </p:nvSpPr>
        <p:spPr>
          <a:xfrm>
            <a:off x="457200" y="1752600"/>
            <a:ext cx="4952508" cy="4419600"/>
          </a:xfrm>
        </p:spPr>
        <p:txBody>
          <a:bodyPr/>
          <a:lstStyle/>
          <a:p>
            <a:r>
              <a:rPr lang="en-NZ" sz="2400" dirty="0"/>
              <a:t>Note that systolic and diastolic blood pressures are recorded in separate rows of the chart.</a:t>
            </a:r>
          </a:p>
          <a:p>
            <a:r>
              <a:rPr lang="en-NZ" sz="2400" dirty="0"/>
              <a:t>This allows them to have their MEWS scored separately.</a:t>
            </a:r>
          </a:p>
          <a:p>
            <a:r>
              <a:rPr lang="en-NZ" sz="2400" dirty="0"/>
              <a:t>You can join the systolic and diastolic blood pressures with a dotted line, if you wish.</a:t>
            </a:r>
          </a:p>
        </p:txBody>
      </p:sp>
      <p:grpSp>
        <p:nvGrpSpPr>
          <p:cNvPr id="5" name="Group 4">
            <a:extLst>
              <a:ext uri="{FF2B5EF4-FFF2-40B4-BE49-F238E27FC236}">
                <a16:creationId xmlns:a16="http://schemas.microsoft.com/office/drawing/2014/main" id="{EC926FBD-B855-41E9-AD2F-B914EE94CE2B}"/>
              </a:ext>
            </a:extLst>
          </p:cNvPr>
          <p:cNvGrpSpPr/>
          <p:nvPr/>
        </p:nvGrpSpPr>
        <p:grpSpPr>
          <a:xfrm>
            <a:off x="5868507" y="1646239"/>
            <a:ext cx="3216768" cy="4971630"/>
            <a:chOff x="5960522" y="1425080"/>
            <a:chExt cx="3064533" cy="4744745"/>
          </a:xfrm>
        </p:grpSpPr>
        <p:pic>
          <p:nvPicPr>
            <p:cNvPr id="17" name="Picture 16" descr="Systolic and diastolic blood pressures">
              <a:extLst>
                <a:ext uri="{FF2B5EF4-FFF2-40B4-BE49-F238E27FC236}">
                  <a16:creationId xmlns:a16="http://schemas.microsoft.com/office/drawing/2014/main" id="{F1A25DC3-146A-46A7-8AA5-EADED96D9926}"/>
                </a:ext>
              </a:extLst>
            </p:cNvPr>
            <p:cNvPicPr>
              <a:picLocks noChangeAspect="1"/>
            </p:cNvPicPr>
            <p:nvPr/>
          </p:nvPicPr>
          <p:blipFill>
            <a:blip r:embed="rId2"/>
            <a:stretch>
              <a:fillRect/>
            </a:stretch>
          </p:blipFill>
          <p:spPr>
            <a:xfrm>
              <a:off x="5960522" y="1425080"/>
              <a:ext cx="3064533" cy="4744745"/>
            </a:xfrm>
            <a:prstGeom prst="rect">
              <a:avLst/>
            </a:prstGeom>
          </p:spPr>
        </p:pic>
        <p:sp>
          <p:nvSpPr>
            <p:cNvPr id="11" name="TextBox 10">
              <a:extLst>
                <a:ext uri="{FF2B5EF4-FFF2-40B4-BE49-F238E27FC236}">
                  <a16:creationId xmlns:a16="http://schemas.microsoft.com/office/drawing/2014/main" id="{291CAA2C-515F-4E40-82C4-504CB9330F43}"/>
                </a:ext>
              </a:extLst>
            </p:cNvPr>
            <p:cNvSpPr txBox="1"/>
            <p:nvPr/>
          </p:nvSpPr>
          <p:spPr>
            <a:xfrm>
              <a:off x="8624428" y="5868981"/>
              <a:ext cx="171293" cy="246221"/>
            </a:xfrm>
            <a:prstGeom prst="rect">
              <a:avLst/>
            </a:prstGeom>
            <a:noFill/>
          </p:spPr>
          <p:txBody>
            <a:bodyPr wrap="square" rtlCol="0">
              <a:spAutoFit/>
            </a:bodyPr>
            <a:lstStyle/>
            <a:p>
              <a:r>
                <a:rPr lang="en-NZ" sz="1000" b="1" dirty="0">
                  <a:latin typeface="Comic Sans MS" panose="030F0702030302020204" pitchFamily="66" charset="0"/>
                </a:rPr>
                <a:t>X</a:t>
              </a:r>
            </a:p>
          </p:txBody>
        </p:sp>
        <p:sp>
          <p:nvSpPr>
            <p:cNvPr id="12" name="TextBox 11">
              <a:extLst>
                <a:ext uri="{FF2B5EF4-FFF2-40B4-BE49-F238E27FC236}">
                  <a16:creationId xmlns:a16="http://schemas.microsoft.com/office/drawing/2014/main" id="{A087D1E2-5F70-462D-8D55-E2D8072145CF}"/>
                </a:ext>
              </a:extLst>
            </p:cNvPr>
            <p:cNvSpPr txBox="1"/>
            <p:nvPr/>
          </p:nvSpPr>
          <p:spPr>
            <a:xfrm>
              <a:off x="8624428" y="3702491"/>
              <a:ext cx="171293" cy="246221"/>
            </a:xfrm>
            <a:prstGeom prst="rect">
              <a:avLst/>
            </a:prstGeom>
            <a:noFill/>
          </p:spPr>
          <p:txBody>
            <a:bodyPr wrap="square" rtlCol="0">
              <a:spAutoFit/>
            </a:bodyPr>
            <a:lstStyle/>
            <a:p>
              <a:r>
                <a:rPr lang="en-NZ" sz="1000" b="1" dirty="0">
                  <a:latin typeface="Comic Sans MS" panose="030F0702030302020204" pitchFamily="66" charset="0"/>
                </a:rPr>
                <a:t>X</a:t>
              </a:r>
            </a:p>
          </p:txBody>
        </p:sp>
      </p:grpSp>
      <p:cxnSp>
        <p:nvCxnSpPr>
          <p:cNvPr id="20" name="Straight Connector 19">
            <a:extLst>
              <a:ext uri="{FF2B5EF4-FFF2-40B4-BE49-F238E27FC236}">
                <a16:creationId xmlns:a16="http://schemas.microsoft.com/office/drawing/2014/main" id="{0B46BE6E-A97D-4CDA-89F0-9C8BA0BF5E64}"/>
              </a:ext>
            </a:extLst>
          </p:cNvPr>
          <p:cNvCxnSpPr>
            <a:cxnSpLocks/>
          </p:cNvCxnSpPr>
          <p:nvPr/>
        </p:nvCxnSpPr>
        <p:spPr>
          <a:xfrm>
            <a:off x="8797356" y="4161550"/>
            <a:ext cx="0" cy="2270087"/>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6" name="Title 5">
            <a:extLst>
              <a:ext uri="{FF2B5EF4-FFF2-40B4-BE49-F238E27FC236}">
                <a16:creationId xmlns:a16="http://schemas.microsoft.com/office/drawing/2014/main" id="{11300F0B-8F61-4B17-B347-5C2D49B5D7BE}"/>
              </a:ext>
            </a:extLst>
          </p:cNvPr>
          <p:cNvSpPr>
            <a:spLocks noGrp="1"/>
          </p:cNvSpPr>
          <p:nvPr>
            <p:ph type="title"/>
          </p:nvPr>
        </p:nvSpPr>
        <p:spPr/>
        <p:txBody>
          <a:bodyPr/>
          <a:lstStyle/>
          <a:p>
            <a:r>
              <a:rPr lang="en-NZ" dirty="0"/>
              <a:t>Systolic/diastolic blood pressure</a:t>
            </a:r>
          </a:p>
        </p:txBody>
      </p:sp>
    </p:spTree>
    <p:extLst>
      <p:ext uri="{BB962C8B-B14F-4D97-AF65-F5344CB8AC3E}">
        <p14:creationId xmlns:p14="http://schemas.microsoft.com/office/powerpoint/2010/main" val="310062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8" name="Shape 288"/>
          <p:cNvSpPr txBox="1"/>
          <p:nvPr/>
        </p:nvSpPr>
        <p:spPr>
          <a:xfrm>
            <a:off x="451945" y="3429000"/>
            <a:ext cx="8309947" cy="2667000"/>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1800" dirty="0">
                <a:solidFill>
                  <a:schemeClr val="dk1"/>
                </a:solidFill>
                <a:latin typeface="Arial"/>
                <a:ea typeface="Arial"/>
                <a:cs typeface="Arial"/>
                <a:sym typeface="Arial"/>
              </a:rPr>
              <a:t>Normal blood pressure may vary with age, posture, and level of fitness.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mi-NZ" sz="1800" dirty="0">
                <a:solidFill>
                  <a:schemeClr val="dk1"/>
                </a:solidFill>
                <a:latin typeface="Arial"/>
                <a:ea typeface="Arial"/>
                <a:cs typeface="Arial"/>
                <a:sym typeface="Arial"/>
              </a:rPr>
              <a:t>The </a:t>
            </a:r>
            <a:r>
              <a:rPr lang="mi-NZ" sz="1800" b="1" dirty="0">
                <a:solidFill>
                  <a:schemeClr val="dk1"/>
                </a:solidFill>
                <a:latin typeface="Arial"/>
                <a:ea typeface="Arial"/>
                <a:cs typeface="Arial"/>
                <a:sym typeface="Arial"/>
              </a:rPr>
              <a:t>correct cuff size is crucial </a:t>
            </a:r>
            <a:r>
              <a:rPr lang="mi-NZ" sz="1800" dirty="0">
                <a:solidFill>
                  <a:schemeClr val="dk1"/>
                </a:solidFill>
                <a:latin typeface="Arial"/>
                <a:ea typeface="Arial"/>
                <a:cs typeface="Arial"/>
                <a:sym typeface="Arial"/>
              </a:rPr>
              <a:t>for accurate blood pressure measurement:</a:t>
            </a:r>
            <a:endParaRPr dirty="0"/>
          </a:p>
          <a:p>
            <a:pPr marL="0" marR="0" lvl="0" indent="0" algn="l" rtl="0">
              <a:spcBef>
                <a:spcPts val="0"/>
              </a:spcBef>
              <a:spcAft>
                <a:spcPts val="0"/>
              </a:spcAft>
              <a:buNone/>
            </a:pPr>
            <a:endParaRPr sz="9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NZ" sz="1800" dirty="0">
                <a:solidFill>
                  <a:schemeClr val="dk1"/>
                </a:solidFill>
                <a:latin typeface="Arial"/>
                <a:ea typeface="Arial"/>
                <a:cs typeface="Arial"/>
                <a:sym typeface="Arial"/>
              </a:rPr>
              <a:t>An appropriate size cuff for the women must be used, and this size documented so the next clinician will use the same size cuff.</a:t>
            </a:r>
            <a:endParaRPr dirty="0"/>
          </a:p>
        </p:txBody>
      </p:sp>
      <p:sp>
        <p:nvSpPr>
          <p:cNvPr id="10" name="Shape 179">
            <a:extLst>
              <a:ext uri="{FF2B5EF4-FFF2-40B4-BE49-F238E27FC236}">
                <a16:creationId xmlns:a16="http://schemas.microsoft.com/office/drawing/2014/main" id="{05FD7CB7-4BD4-4A12-BA82-BEAAC681386E}"/>
              </a:ext>
            </a:extLst>
          </p:cNvPr>
          <p:cNvSpPr txBox="1"/>
          <p:nvPr/>
        </p:nvSpPr>
        <p:spPr>
          <a:xfrm>
            <a:off x="451945" y="983165"/>
            <a:ext cx="3666150" cy="2211389"/>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000" dirty="0">
                <a:solidFill>
                  <a:schemeClr val="dk1"/>
                </a:solidFill>
              </a:rPr>
              <a:t>High blood pressure (hypertension) can be caused by a variety of conditions including hypertensive </a:t>
            </a:r>
          </a:p>
          <a:p>
            <a:pPr lvl="0"/>
            <a:r>
              <a:rPr lang="en-NZ" sz="2000" dirty="0">
                <a:solidFill>
                  <a:schemeClr val="dk1"/>
                </a:solidFill>
              </a:rPr>
              <a:t>disease in pregnancy, </a:t>
            </a:r>
          </a:p>
          <a:p>
            <a:pPr lvl="0"/>
            <a:r>
              <a:rPr lang="en-NZ" sz="2000" dirty="0">
                <a:solidFill>
                  <a:schemeClr val="dk1"/>
                </a:solidFill>
              </a:rPr>
              <a:t>pain and agitation.</a:t>
            </a:r>
            <a:endParaRPr lang="en-NZ" sz="2000" dirty="0"/>
          </a:p>
        </p:txBody>
      </p:sp>
      <p:sp>
        <p:nvSpPr>
          <p:cNvPr id="9" name="Shape 179">
            <a:extLst>
              <a:ext uri="{FF2B5EF4-FFF2-40B4-BE49-F238E27FC236}">
                <a16:creationId xmlns:a16="http://schemas.microsoft.com/office/drawing/2014/main" id="{321FD118-1ED6-425F-ADB2-0B38488427BF}"/>
              </a:ext>
            </a:extLst>
          </p:cNvPr>
          <p:cNvSpPr txBox="1"/>
          <p:nvPr/>
        </p:nvSpPr>
        <p:spPr>
          <a:xfrm>
            <a:off x="4498428" y="983166"/>
            <a:ext cx="4263464" cy="2211388"/>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lgn="r"/>
            <a:r>
              <a:rPr lang="en-NZ" sz="2000" dirty="0">
                <a:solidFill>
                  <a:schemeClr val="dk1"/>
                </a:solidFill>
              </a:rPr>
              <a:t>Low blood pressure (hypotension) may indicate acute deterioration and can be caused by a variety of conditions including sepsis, hypovolaemia, anaphylaxis, amniotic fluid embolism </a:t>
            </a:r>
          </a:p>
          <a:p>
            <a:pPr lvl="0" algn="r"/>
            <a:r>
              <a:rPr lang="en-NZ" sz="2000" dirty="0">
                <a:solidFill>
                  <a:schemeClr val="dk1"/>
                </a:solidFill>
              </a:rPr>
              <a:t>or high epidural block.</a:t>
            </a:r>
          </a:p>
        </p:txBody>
      </p:sp>
      <p:pic>
        <p:nvPicPr>
          <p:cNvPr id="11" name="Shape 252">
            <a:extLst>
              <a:ext uri="{FF2B5EF4-FFF2-40B4-BE49-F238E27FC236}">
                <a16:creationId xmlns:a16="http://schemas.microsoft.com/office/drawing/2014/main" id="{21967989-51EB-4744-AB04-47197EA8ADC3}"/>
              </a:ext>
            </a:extLst>
          </p:cNvPr>
          <p:cNvPicPr preferRelativeResize="0"/>
          <p:nvPr/>
        </p:nvPicPr>
        <p:blipFill rotWithShape="1">
          <a:blip r:embed="rId3">
            <a:alphaModFix/>
          </a:blip>
          <a:srcRect/>
          <a:stretch/>
        </p:blipFill>
        <p:spPr>
          <a:xfrm>
            <a:off x="4733322" y="2088858"/>
            <a:ext cx="396875" cy="998184"/>
          </a:xfrm>
          <a:prstGeom prst="rect">
            <a:avLst/>
          </a:prstGeom>
          <a:noFill/>
          <a:ln>
            <a:noFill/>
          </a:ln>
        </p:spPr>
      </p:pic>
      <p:sp>
        <p:nvSpPr>
          <p:cNvPr id="12" name="Shape 232">
            <a:extLst>
              <a:ext uri="{FF2B5EF4-FFF2-40B4-BE49-F238E27FC236}">
                <a16:creationId xmlns:a16="http://schemas.microsoft.com/office/drawing/2014/main" id="{0877852D-42B6-476B-A72D-94DA88F118EB}"/>
              </a:ext>
            </a:extLst>
          </p:cNvPr>
          <p:cNvSpPr/>
          <p:nvPr/>
        </p:nvSpPr>
        <p:spPr>
          <a:xfrm rot="10800000">
            <a:off x="3689130" y="2088858"/>
            <a:ext cx="308711" cy="920854"/>
          </a:xfrm>
          <a:prstGeom prst="downArrow">
            <a:avLst>
              <a:gd name="adj1" fmla="val 50000"/>
              <a:gd name="adj2" fmla="val 50000"/>
            </a:avLst>
          </a:prstGeom>
          <a:gradFill>
            <a:gsLst>
              <a:gs pos="0">
                <a:srgbClr val="FFF200"/>
              </a:gs>
              <a:gs pos="25000">
                <a:srgbClr val="FF7A00"/>
              </a:gs>
              <a:gs pos="50000">
                <a:srgbClr val="FF0300"/>
              </a:gs>
              <a:gs pos="75000">
                <a:srgbClr val="C5D8F1"/>
              </a:gs>
              <a:gs pos="100000">
                <a:srgbClr val="C5D8F1"/>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 name="Title 2">
            <a:extLst>
              <a:ext uri="{FF2B5EF4-FFF2-40B4-BE49-F238E27FC236}">
                <a16:creationId xmlns:a16="http://schemas.microsoft.com/office/drawing/2014/main" id="{BB0F60AB-9BC6-435C-80E2-370838A59C6F}"/>
              </a:ext>
            </a:extLst>
          </p:cNvPr>
          <p:cNvSpPr>
            <a:spLocks noGrp="1"/>
          </p:cNvSpPr>
          <p:nvPr>
            <p:ph type="title"/>
          </p:nvPr>
        </p:nvSpPr>
        <p:spPr>
          <a:xfrm>
            <a:off x="457200" y="413657"/>
            <a:ext cx="8229600" cy="731838"/>
          </a:xfrm>
        </p:spPr>
        <p:txBody>
          <a:bodyPr/>
          <a:lstStyle/>
          <a:p>
            <a:r>
              <a:rPr lang="mi-NZ" dirty="0"/>
              <a:t> </a:t>
            </a:r>
            <a:endParaRPr lang="en-N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4" name="Shape 294"/>
          <p:cNvSpPr txBox="1"/>
          <p:nvPr/>
        </p:nvSpPr>
        <p:spPr>
          <a:xfrm>
            <a:off x="367860" y="1508420"/>
            <a:ext cx="4020764" cy="178646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Ms W’s temperature is 3</a:t>
            </a:r>
            <a:r>
              <a:rPr lang="mi-NZ" sz="2000" dirty="0">
                <a:solidFill>
                  <a:schemeClr val="dk1"/>
                </a:solidFill>
              </a:rPr>
              <a:t>6.3°C.</a:t>
            </a:r>
            <a:endParaRPr sz="20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This is in the </a:t>
            </a:r>
            <a:r>
              <a:rPr lang="mi-NZ" sz="2000" b="1" dirty="0">
                <a:solidFill>
                  <a:schemeClr val="dk1"/>
                </a:solidFill>
                <a:latin typeface="Arial"/>
                <a:ea typeface="Arial"/>
                <a:cs typeface="Arial"/>
                <a:sym typeface="Arial"/>
              </a:rPr>
              <a:t>white </a:t>
            </a:r>
            <a:r>
              <a:rPr lang="mi-NZ" sz="2000" dirty="0">
                <a:solidFill>
                  <a:schemeClr val="dk1"/>
                </a:solidFill>
                <a:latin typeface="Arial"/>
                <a:ea typeface="Arial"/>
                <a:cs typeface="Arial"/>
                <a:sym typeface="Arial"/>
              </a:rPr>
              <a:t>zone, so the MEWS score is</a:t>
            </a:r>
            <a:r>
              <a:rPr lang="mi-NZ" sz="2000" b="1" dirty="0">
                <a:solidFill>
                  <a:schemeClr val="dk1"/>
                </a:solidFill>
                <a:latin typeface="Arial"/>
                <a:ea typeface="Arial"/>
                <a:cs typeface="Arial"/>
                <a:sym typeface="Arial"/>
              </a:rPr>
              <a:t> </a:t>
            </a:r>
            <a:r>
              <a:rPr lang="mi-NZ" sz="2000" b="1" dirty="0">
                <a:solidFill>
                  <a:schemeClr val="dk1"/>
                </a:solidFill>
              </a:rPr>
              <a:t>0</a:t>
            </a:r>
            <a:r>
              <a:rPr lang="mi-NZ" sz="2000" b="1" dirty="0">
                <a:solidFill>
                  <a:schemeClr val="dk1"/>
                </a:solidFill>
                <a:latin typeface="Arial"/>
                <a:ea typeface="Arial"/>
                <a:cs typeface="Arial"/>
                <a:sym typeface="Arial"/>
              </a:rPr>
              <a:t> </a:t>
            </a:r>
            <a:r>
              <a:rPr lang="mi-NZ" sz="2000" dirty="0">
                <a:solidFill>
                  <a:schemeClr val="dk1"/>
                </a:solidFill>
                <a:latin typeface="Arial"/>
                <a:ea typeface="Arial"/>
                <a:cs typeface="Arial"/>
                <a:sym typeface="Arial"/>
              </a:rPr>
              <a:t>for this parameter.</a:t>
            </a:r>
            <a:endParaRPr sz="2000" dirty="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C085F865-CB68-4DE5-8C18-A0DF1A5EC6C6}"/>
              </a:ext>
            </a:extLst>
          </p:cNvPr>
          <p:cNvGrpSpPr/>
          <p:nvPr/>
        </p:nvGrpSpPr>
        <p:grpSpPr>
          <a:xfrm>
            <a:off x="4402760" y="665669"/>
            <a:ext cx="4493340" cy="2104515"/>
            <a:chOff x="4409483" y="1969474"/>
            <a:chExt cx="4493340" cy="2104515"/>
          </a:xfrm>
        </p:grpSpPr>
        <p:pic>
          <p:nvPicPr>
            <p:cNvPr id="18" name="Picture 17" descr="Temperature">
              <a:extLst>
                <a:ext uri="{FF2B5EF4-FFF2-40B4-BE49-F238E27FC236}">
                  <a16:creationId xmlns:a16="http://schemas.microsoft.com/office/drawing/2014/main" id="{2B789FE8-A36C-408D-B4BB-6988192EC076}"/>
                </a:ext>
              </a:extLst>
            </p:cNvPr>
            <p:cNvPicPr>
              <a:picLocks noChangeAspect="1"/>
            </p:cNvPicPr>
            <p:nvPr/>
          </p:nvPicPr>
          <p:blipFill>
            <a:blip r:embed="rId3"/>
            <a:stretch>
              <a:fillRect/>
            </a:stretch>
          </p:blipFill>
          <p:spPr>
            <a:xfrm>
              <a:off x="4409483" y="1969474"/>
              <a:ext cx="4493340" cy="2104515"/>
            </a:xfrm>
            <a:prstGeom prst="rect">
              <a:avLst/>
            </a:prstGeom>
          </p:spPr>
        </p:pic>
        <p:sp>
          <p:nvSpPr>
            <p:cNvPr id="3" name="TextBox 2"/>
            <p:cNvSpPr txBox="1"/>
            <p:nvPr/>
          </p:nvSpPr>
          <p:spPr>
            <a:xfrm flipH="1">
              <a:off x="8415205" y="3090446"/>
              <a:ext cx="360934" cy="338554"/>
            </a:xfrm>
            <a:prstGeom prst="rect">
              <a:avLst/>
            </a:prstGeom>
            <a:noFill/>
          </p:spPr>
          <p:txBody>
            <a:bodyPr wrap="square" rtlCol="0">
              <a:spAutoFit/>
            </a:bodyPr>
            <a:lstStyle/>
            <a:p>
              <a:r>
                <a:rPr lang="en-NZ" sz="1600" b="1" dirty="0">
                  <a:latin typeface="Comic Sans MS" panose="030F0702030302020204" pitchFamily="66" charset="0"/>
                </a:rPr>
                <a:t>X</a:t>
              </a:r>
            </a:p>
          </p:txBody>
        </p:sp>
      </p:grpSp>
      <p:grpSp>
        <p:nvGrpSpPr>
          <p:cNvPr id="4" name="Group 3">
            <a:extLst>
              <a:ext uri="{FF2B5EF4-FFF2-40B4-BE49-F238E27FC236}">
                <a16:creationId xmlns:a16="http://schemas.microsoft.com/office/drawing/2014/main" id="{7D1DF02A-734D-41AA-B819-FE4AB484C1AE}"/>
              </a:ext>
            </a:extLst>
          </p:cNvPr>
          <p:cNvGrpSpPr/>
          <p:nvPr/>
        </p:nvGrpSpPr>
        <p:grpSpPr>
          <a:xfrm>
            <a:off x="353724" y="3030933"/>
            <a:ext cx="4552103" cy="1426900"/>
            <a:chOff x="367861" y="3975928"/>
            <a:chExt cx="4552103" cy="1426900"/>
          </a:xfrm>
        </p:grpSpPr>
        <p:sp>
          <p:nvSpPr>
            <p:cNvPr id="12" name="Shape 179">
              <a:extLst>
                <a:ext uri="{FF2B5EF4-FFF2-40B4-BE49-F238E27FC236}">
                  <a16:creationId xmlns:a16="http://schemas.microsoft.com/office/drawing/2014/main" id="{28CFD791-F128-48D4-9672-E6A5154EB22C}"/>
                </a:ext>
              </a:extLst>
            </p:cNvPr>
            <p:cNvSpPr txBox="1"/>
            <p:nvPr/>
          </p:nvSpPr>
          <p:spPr>
            <a:xfrm>
              <a:off x="367861" y="3975928"/>
              <a:ext cx="4552103" cy="1426900"/>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000" dirty="0">
                  <a:solidFill>
                    <a:schemeClr val="dk1"/>
                  </a:solidFill>
                </a:rPr>
                <a:t>High temperature (hyperthermia) </a:t>
              </a:r>
              <a:endParaRPr lang="en-NZ" sz="2000" dirty="0"/>
            </a:p>
            <a:p>
              <a:pPr lvl="0"/>
              <a:r>
                <a:rPr lang="en-NZ" sz="2000" dirty="0">
                  <a:solidFill>
                    <a:schemeClr val="dk1"/>
                  </a:solidFill>
                </a:rPr>
                <a:t>can indicate sepsis, inflammation, brain injury, or a reaction to</a:t>
              </a:r>
            </a:p>
            <a:p>
              <a:pPr lvl="0"/>
              <a:r>
                <a:rPr lang="en-NZ" sz="2000" dirty="0">
                  <a:solidFill>
                    <a:schemeClr val="dk1"/>
                  </a:solidFill>
                </a:rPr>
                <a:t>certain types of drugs. </a:t>
              </a:r>
              <a:endParaRPr lang="en-NZ" sz="2000" dirty="0"/>
            </a:p>
          </p:txBody>
        </p:sp>
        <p:sp>
          <p:nvSpPr>
            <p:cNvPr id="15" name="Shape 232">
              <a:extLst>
                <a:ext uri="{FF2B5EF4-FFF2-40B4-BE49-F238E27FC236}">
                  <a16:creationId xmlns:a16="http://schemas.microsoft.com/office/drawing/2014/main" id="{12B9D9AF-4088-41F8-BC6D-E9AC28161637}"/>
                </a:ext>
              </a:extLst>
            </p:cNvPr>
            <p:cNvSpPr/>
            <p:nvPr/>
          </p:nvSpPr>
          <p:spPr>
            <a:xfrm rot="10800000">
              <a:off x="4452936" y="4266234"/>
              <a:ext cx="308711" cy="920854"/>
            </a:xfrm>
            <a:prstGeom prst="downArrow">
              <a:avLst>
                <a:gd name="adj1" fmla="val 50000"/>
                <a:gd name="adj2" fmla="val 50000"/>
              </a:avLst>
            </a:prstGeom>
            <a:gradFill>
              <a:gsLst>
                <a:gs pos="0">
                  <a:srgbClr val="FFF200"/>
                </a:gs>
                <a:gs pos="25000">
                  <a:srgbClr val="FF7A00"/>
                </a:gs>
                <a:gs pos="50000">
                  <a:srgbClr val="FF0300"/>
                </a:gs>
                <a:gs pos="75000">
                  <a:srgbClr val="C5D8F1"/>
                </a:gs>
                <a:gs pos="100000">
                  <a:srgbClr val="C5D8F1"/>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691734C3-6F20-466E-973C-2A3CEA5C6CB5}"/>
              </a:ext>
            </a:extLst>
          </p:cNvPr>
          <p:cNvGrpSpPr/>
          <p:nvPr/>
        </p:nvGrpSpPr>
        <p:grpSpPr>
          <a:xfrm>
            <a:off x="5169683" y="3030933"/>
            <a:ext cx="3698144" cy="1463409"/>
            <a:chOff x="5204679" y="4464426"/>
            <a:chExt cx="3698144" cy="1463409"/>
          </a:xfrm>
        </p:grpSpPr>
        <p:sp>
          <p:nvSpPr>
            <p:cNvPr id="13" name="Shape 179">
              <a:extLst>
                <a:ext uri="{FF2B5EF4-FFF2-40B4-BE49-F238E27FC236}">
                  <a16:creationId xmlns:a16="http://schemas.microsoft.com/office/drawing/2014/main" id="{52941F8C-9D5E-4665-A20B-2E1A9AF7EC72}"/>
                </a:ext>
              </a:extLst>
            </p:cNvPr>
            <p:cNvSpPr txBox="1"/>
            <p:nvPr/>
          </p:nvSpPr>
          <p:spPr>
            <a:xfrm>
              <a:off x="5204679" y="4464426"/>
              <a:ext cx="3698144" cy="1463409"/>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lgn="r"/>
              <a:r>
                <a:rPr lang="en-NZ" sz="2000" dirty="0">
                  <a:solidFill>
                    <a:schemeClr val="dk1"/>
                  </a:solidFill>
                </a:rPr>
                <a:t>Low temperature (hypothermia) </a:t>
              </a:r>
              <a:endParaRPr lang="en-NZ" sz="2000" dirty="0"/>
            </a:p>
            <a:p>
              <a:pPr marL="457200" lvl="0" indent="457200" algn="r"/>
              <a:r>
                <a:rPr lang="en-NZ" sz="2000" dirty="0">
                  <a:solidFill>
                    <a:schemeClr val="dk1"/>
                  </a:solidFill>
                </a:rPr>
                <a:t>can indicate sepsis </a:t>
              </a:r>
              <a:endParaRPr lang="en-NZ" sz="2000" dirty="0"/>
            </a:p>
            <a:p>
              <a:pPr lvl="0" algn="r"/>
              <a:r>
                <a:rPr lang="en-NZ" sz="2000" dirty="0">
                  <a:solidFill>
                    <a:schemeClr val="dk1"/>
                  </a:solidFill>
                </a:rPr>
                <a:t>or endocrine derangement.</a:t>
              </a:r>
              <a:endParaRPr lang="en-NZ" sz="2000" dirty="0"/>
            </a:p>
          </p:txBody>
        </p:sp>
        <p:pic>
          <p:nvPicPr>
            <p:cNvPr id="16" name="Shape 252">
              <a:extLst>
                <a:ext uri="{FF2B5EF4-FFF2-40B4-BE49-F238E27FC236}">
                  <a16:creationId xmlns:a16="http://schemas.microsoft.com/office/drawing/2014/main" id="{53040E09-1053-4D3F-870C-92736B30777F}"/>
                </a:ext>
              </a:extLst>
            </p:cNvPr>
            <p:cNvPicPr preferRelativeResize="0"/>
            <p:nvPr/>
          </p:nvPicPr>
          <p:blipFill rotWithShape="1">
            <a:blip r:embed="rId4">
              <a:alphaModFix/>
            </a:blip>
            <a:srcRect/>
            <a:stretch/>
          </p:blipFill>
          <p:spPr>
            <a:xfrm>
              <a:off x="5279860" y="4754732"/>
              <a:ext cx="396875" cy="998184"/>
            </a:xfrm>
            <a:prstGeom prst="rect">
              <a:avLst/>
            </a:prstGeom>
            <a:noFill/>
            <a:ln>
              <a:noFill/>
            </a:ln>
          </p:spPr>
        </p:pic>
      </p:grpSp>
      <p:graphicFrame>
        <p:nvGraphicFramePr>
          <p:cNvPr id="14" name="Table 13">
            <a:extLst>
              <a:ext uri="{FF2B5EF4-FFF2-40B4-BE49-F238E27FC236}">
                <a16:creationId xmlns:a16="http://schemas.microsoft.com/office/drawing/2014/main" id="{A8A4DC0A-3738-4E7F-93B8-D5D74097FFE7}"/>
              </a:ext>
            </a:extLst>
          </p:cNvPr>
          <p:cNvGraphicFramePr>
            <a:graphicFrameLocks noGrp="1"/>
          </p:cNvGraphicFramePr>
          <p:nvPr>
            <p:extLst>
              <p:ext uri="{D42A27DB-BD31-4B8C-83A1-F6EECF244321}">
                <p14:modId xmlns:p14="http://schemas.microsoft.com/office/powerpoint/2010/main" val="3056444971"/>
              </p:ext>
            </p:extLst>
          </p:nvPr>
        </p:nvGraphicFramePr>
        <p:xfrm>
          <a:off x="4835502" y="6111596"/>
          <a:ext cx="4308092" cy="746404"/>
        </p:xfrm>
        <a:graphic>
          <a:graphicData uri="http://schemas.openxmlformats.org/drawingml/2006/table">
            <a:tbl>
              <a:tblPr firstRow="1" firstCol="1" bandRow="1"/>
              <a:tblGrid>
                <a:gridCol w="466413">
                  <a:extLst>
                    <a:ext uri="{9D8B030D-6E8A-4147-A177-3AD203B41FA5}">
                      <a16:colId xmlns:a16="http://schemas.microsoft.com/office/drawing/2014/main" val="3608392051"/>
                    </a:ext>
                  </a:extLst>
                </a:gridCol>
                <a:gridCol w="378442">
                  <a:extLst>
                    <a:ext uri="{9D8B030D-6E8A-4147-A177-3AD203B41FA5}">
                      <a16:colId xmlns:a16="http://schemas.microsoft.com/office/drawing/2014/main" val="2995156491"/>
                    </a:ext>
                  </a:extLst>
                </a:gridCol>
                <a:gridCol w="378442">
                  <a:extLst>
                    <a:ext uri="{9D8B030D-6E8A-4147-A177-3AD203B41FA5}">
                      <a16:colId xmlns:a16="http://schemas.microsoft.com/office/drawing/2014/main" val="3467838529"/>
                    </a:ext>
                  </a:extLst>
                </a:gridCol>
                <a:gridCol w="378442">
                  <a:extLst>
                    <a:ext uri="{9D8B030D-6E8A-4147-A177-3AD203B41FA5}">
                      <a16:colId xmlns:a16="http://schemas.microsoft.com/office/drawing/2014/main" val="3003959406"/>
                    </a:ext>
                  </a:extLst>
                </a:gridCol>
                <a:gridCol w="2706353">
                  <a:extLst>
                    <a:ext uri="{9D8B030D-6E8A-4147-A177-3AD203B41FA5}">
                      <a16:colId xmlns:a16="http://schemas.microsoft.com/office/drawing/2014/main" val="2533331357"/>
                    </a:ext>
                  </a:extLst>
                </a:gridCol>
              </a:tblGrid>
              <a:tr h="373202">
                <a:tc gridSpan="5">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16258156"/>
                  </a:ext>
                </a:extLst>
              </a:tr>
              <a:tr h="373202">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597195513"/>
                  </a:ext>
                </a:extLst>
              </a:tr>
            </a:tbl>
          </a:graphicData>
        </a:graphic>
      </p:graphicFrame>
      <p:sp>
        <p:nvSpPr>
          <p:cNvPr id="7" name="Title 6">
            <a:extLst>
              <a:ext uri="{FF2B5EF4-FFF2-40B4-BE49-F238E27FC236}">
                <a16:creationId xmlns:a16="http://schemas.microsoft.com/office/drawing/2014/main" id="{6221F44C-9D3C-43AE-A17D-07210DE488CA}"/>
              </a:ext>
            </a:extLst>
          </p:cNvPr>
          <p:cNvSpPr>
            <a:spLocks noGrp="1"/>
          </p:cNvSpPr>
          <p:nvPr>
            <p:ph type="title"/>
          </p:nvPr>
        </p:nvSpPr>
        <p:spPr>
          <a:xfrm>
            <a:off x="457200" y="783772"/>
            <a:ext cx="8229600" cy="731838"/>
          </a:xfrm>
        </p:spPr>
        <p:txBody>
          <a:bodyPr/>
          <a:lstStyle/>
          <a:p>
            <a:r>
              <a:rPr lang="mi-NZ" dirty="0"/>
              <a:t>Temperature</a:t>
            </a:r>
            <a:endParaRPr lang="en-NZ" dirty="0"/>
          </a:p>
        </p:txBody>
      </p:sp>
      <p:sp>
        <p:nvSpPr>
          <p:cNvPr id="17" name="Shape 288">
            <a:extLst>
              <a:ext uri="{FF2B5EF4-FFF2-40B4-BE49-F238E27FC236}">
                <a16:creationId xmlns:a16="http://schemas.microsoft.com/office/drawing/2014/main" id="{BD210897-56ED-4596-A568-6D2054C7E73B}"/>
              </a:ext>
            </a:extLst>
          </p:cNvPr>
          <p:cNvSpPr txBox="1"/>
          <p:nvPr/>
        </p:nvSpPr>
        <p:spPr>
          <a:xfrm>
            <a:off x="353725" y="4669100"/>
            <a:ext cx="8514102" cy="891441"/>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NZ" sz="1800" dirty="0">
                <a:solidFill>
                  <a:schemeClr val="dk1"/>
                </a:solidFill>
                <a:latin typeface="Arial"/>
                <a:ea typeface="Arial"/>
                <a:cs typeface="Arial"/>
                <a:sym typeface="Arial"/>
              </a:rPr>
              <a:t>Document the mode of temperature measurement </a:t>
            </a:r>
            <a:r>
              <a:rPr lang="en-NZ" sz="1800" dirty="0" err="1">
                <a:solidFill>
                  <a:schemeClr val="dk1"/>
                </a:solidFill>
                <a:latin typeface="Arial"/>
                <a:ea typeface="Arial"/>
                <a:cs typeface="Arial"/>
                <a:sym typeface="Arial"/>
              </a:rPr>
              <a:t>eg</a:t>
            </a:r>
            <a:r>
              <a:rPr lang="en-NZ" sz="1800" dirty="0">
                <a:solidFill>
                  <a:schemeClr val="dk1"/>
                </a:solidFill>
                <a:latin typeface="Arial"/>
                <a:ea typeface="Arial"/>
                <a:cs typeface="Arial"/>
                <a:sym typeface="Arial"/>
              </a:rPr>
              <a:t>, oral, tympanic, axilla, so the next clinician will use the same mode.</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6" name="Shape 306"/>
          <p:cNvSpPr txBox="1"/>
          <p:nvPr/>
        </p:nvSpPr>
        <p:spPr>
          <a:xfrm>
            <a:off x="455437" y="1915897"/>
            <a:ext cx="3356713" cy="132343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Ms W </a:t>
            </a:r>
            <a:r>
              <a:rPr lang="mi-NZ" sz="2000" dirty="0">
                <a:solidFill>
                  <a:schemeClr val="dk1"/>
                </a:solidFill>
              </a:rPr>
              <a:t>has a normal level of consciousness</a:t>
            </a:r>
            <a:endParaRPr sz="20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mi-NZ" sz="2000" dirty="0">
                <a:solidFill>
                  <a:schemeClr val="dk1"/>
                </a:solidFill>
                <a:latin typeface="Arial"/>
                <a:ea typeface="Arial"/>
                <a:cs typeface="Arial"/>
                <a:sym typeface="Arial"/>
              </a:rPr>
              <a:t>This is in the </a:t>
            </a:r>
            <a:r>
              <a:rPr lang="mi-NZ" sz="2000" b="1" dirty="0">
                <a:solidFill>
                  <a:schemeClr val="dk1"/>
                </a:solidFill>
                <a:latin typeface="Arial"/>
                <a:ea typeface="Arial"/>
                <a:cs typeface="Arial"/>
                <a:sym typeface="Arial"/>
              </a:rPr>
              <a:t>white</a:t>
            </a:r>
            <a:r>
              <a:rPr lang="mi-NZ" sz="2000" dirty="0">
                <a:solidFill>
                  <a:schemeClr val="dk1"/>
                </a:solidFill>
                <a:latin typeface="Arial"/>
                <a:ea typeface="Arial"/>
                <a:cs typeface="Arial"/>
                <a:sym typeface="Arial"/>
              </a:rPr>
              <a:t> zone so the MEWS score is </a:t>
            </a:r>
            <a:r>
              <a:rPr lang="mi-NZ" sz="2000" b="1" dirty="0">
                <a:solidFill>
                  <a:schemeClr val="dk1"/>
                </a:solidFill>
                <a:latin typeface="Arial"/>
                <a:ea typeface="Arial"/>
                <a:cs typeface="Arial"/>
                <a:sym typeface="Arial"/>
              </a:rPr>
              <a:t>0</a:t>
            </a:r>
            <a:r>
              <a:rPr lang="mi-NZ" sz="2000" dirty="0">
                <a:solidFill>
                  <a:schemeClr val="dk1"/>
                </a:solidFill>
                <a:latin typeface="Arial"/>
                <a:ea typeface="Arial"/>
                <a:cs typeface="Arial"/>
                <a:sym typeface="Arial"/>
              </a:rPr>
              <a:t> for this parameter.</a:t>
            </a:r>
            <a:endParaRPr dirty="0"/>
          </a:p>
        </p:txBody>
      </p:sp>
      <p:sp>
        <p:nvSpPr>
          <p:cNvPr id="310" name="Shape 310"/>
          <p:cNvSpPr txBox="1"/>
          <p:nvPr/>
        </p:nvSpPr>
        <p:spPr>
          <a:xfrm>
            <a:off x="4743898" y="3938954"/>
            <a:ext cx="4158926" cy="2023686"/>
          </a:xfrm>
          <a:prstGeom prst="rect">
            <a:avLst/>
          </a:prstGeom>
          <a:solidFill>
            <a:srgbClr val="DAE5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000" dirty="0">
                <a:solidFill>
                  <a:schemeClr val="dk1"/>
                </a:solidFill>
              </a:rPr>
              <a:t>An abnormal </a:t>
            </a:r>
            <a:r>
              <a:rPr lang="mi-NZ" sz="2000" b="1" dirty="0">
                <a:solidFill>
                  <a:schemeClr val="dk1"/>
                </a:solidFill>
              </a:rPr>
              <a:t>l</a:t>
            </a:r>
            <a:r>
              <a:rPr lang="mi-NZ" sz="2000" b="1" dirty="0">
                <a:solidFill>
                  <a:schemeClr val="dk1"/>
                </a:solidFill>
                <a:latin typeface="Arial"/>
                <a:ea typeface="Arial"/>
                <a:cs typeface="Arial"/>
                <a:sym typeface="Arial"/>
              </a:rPr>
              <a:t>evel of consciousness</a:t>
            </a:r>
            <a:r>
              <a:rPr lang="mi-NZ" sz="2000" dirty="0">
                <a:solidFill>
                  <a:schemeClr val="dk1"/>
                </a:solidFill>
                <a:latin typeface="Arial"/>
                <a:ea typeface="Arial"/>
                <a:cs typeface="Arial"/>
                <a:sym typeface="Arial"/>
              </a:rPr>
              <a:t> is almost always a sign of deterioration in an otherwise well woman</a:t>
            </a:r>
            <a:r>
              <a:rPr lang="en-GB" sz="2000" dirty="0">
                <a:solidFill>
                  <a:schemeClr val="dk1"/>
                </a:solidFill>
                <a:latin typeface="Arial"/>
                <a:ea typeface="Arial"/>
                <a:cs typeface="Arial"/>
                <a:sym typeface="Arial"/>
              </a:rPr>
              <a:t>, so this </a:t>
            </a:r>
            <a:r>
              <a:rPr lang="en-NZ" sz="2000" dirty="0">
                <a:solidFill>
                  <a:schemeClr val="dk1"/>
                </a:solidFill>
                <a:latin typeface="Arial"/>
                <a:ea typeface="Arial"/>
                <a:cs typeface="Arial"/>
                <a:sym typeface="Arial"/>
              </a:rPr>
              <a:t>is a single parameter trigger requiring immediate action.</a:t>
            </a:r>
            <a:endParaRPr sz="2000" dirty="0"/>
          </a:p>
        </p:txBody>
      </p:sp>
      <p:grpSp>
        <p:nvGrpSpPr>
          <p:cNvPr id="2" name="Group 1">
            <a:extLst>
              <a:ext uri="{FF2B5EF4-FFF2-40B4-BE49-F238E27FC236}">
                <a16:creationId xmlns:a16="http://schemas.microsoft.com/office/drawing/2014/main" id="{05190AC5-7F93-4BC5-A832-4BE59D009527}"/>
              </a:ext>
            </a:extLst>
          </p:cNvPr>
          <p:cNvGrpSpPr/>
          <p:nvPr/>
        </p:nvGrpSpPr>
        <p:grpSpPr>
          <a:xfrm>
            <a:off x="3729029" y="2021014"/>
            <a:ext cx="5173795" cy="1187370"/>
            <a:chOff x="3729029" y="1472372"/>
            <a:chExt cx="5173795" cy="1187370"/>
          </a:xfrm>
        </p:grpSpPr>
        <p:pic>
          <p:nvPicPr>
            <p:cNvPr id="15" name="Picture 14" descr="Level of consciousness">
              <a:extLst>
                <a:ext uri="{FF2B5EF4-FFF2-40B4-BE49-F238E27FC236}">
                  <a16:creationId xmlns:a16="http://schemas.microsoft.com/office/drawing/2014/main" id="{173669BE-ACC8-47BF-BCF6-A307824862B9}"/>
                </a:ext>
              </a:extLst>
            </p:cNvPr>
            <p:cNvPicPr>
              <a:picLocks noChangeAspect="1"/>
            </p:cNvPicPr>
            <p:nvPr/>
          </p:nvPicPr>
          <p:blipFill>
            <a:blip r:embed="rId3"/>
            <a:stretch>
              <a:fillRect/>
            </a:stretch>
          </p:blipFill>
          <p:spPr>
            <a:xfrm>
              <a:off x="3729029" y="1472372"/>
              <a:ext cx="5173795" cy="1187370"/>
            </a:xfrm>
            <a:prstGeom prst="rect">
              <a:avLst/>
            </a:prstGeom>
          </p:spPr>
        </p:pic>
        <p:sp>
          <p:nvSpPr>
            <p:cNvPr id="3" name="TextBox 2"/>
            <p:cNvSpPr txBox="1"/>
            <p:nvPr/>
          </p:nvSpPr>
          <p:spPr>
            <a:xfrm>
              <a:off x="8344736" y="1637328"/>
              <a:ext cx="340302" cy="369332"/>
            </a:xfrm>
            <a:prstGeom prst="rect">
              <a:avLst/>
            </a:prstGeom>
            <a:noFill/>
          </p:spPr>
          <p:txBody>
            <a:bodyPr wrap="square" rtlCol="0">
              <a:spAutoFit/>
            </a:bodyPr>
            <a:lstStyle/>
            <a:p>
              <a:r>
                <a:rPr lang="en-NZ" sz="1800" b="1" dirty="0">
                  <a:latin typeface="Comic Sans MS" panose="030F0702030302020204" pitchFamily="66" charset="0"/>
                </a:rPr>
                <a:t>X</a:t>
              </a:r>
            </a:p>
          </p:txBody>
        </p:sp>
      </p:grpSp>
      <p:sp>
        <p:nvSpPr>
          <p:cNvPr id="10" name="Shape 179">
            <a:extLst>
              <a:ext uri="{FF2B5EF4-FFF2-40B4-BE49-F238E27FC236}">
                <a16:creationId xmlns:a16="http://schemas.microsoft.com/office/drawing/2014/main" id="{E61A7F54-775E-4BEC-8451-76EC61E78099}"/>
              </a:ext>
            </a:extLst>
          </p:cNvPr>
          <p:cNvSpPr txBox="1"/>
          <p:nvPr/>
        </p:nvSpPr>
        <p:spPr>
          <a:xfrm>
            <a:off x="377019" y="3656770"/>
            <a:ext cx="4023084" cy="2282000"/>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000" dirty="0">
                <a:solidFill>
                  <a:schemeClr val="dk1"/>
                </a:solidFill>
              </a:rPr>
              <a:t>Decreased level of consciousness may be a late sign of deterioration. It can be an indicator of narcosis, sepsis,</a:t>
            </a:r>
          </a:p>
          <a:p>
            <a:pPr lvl="0"/>
            <a:r>
              <a:rPr lang="en-NZ" sz="2000" dirty="0">
                <a:solidFill>
                  <a:schemeClr val="dk1"/>
                </a:solidFill>
              </a:rPr>
              <a:t>low blood pressure,</a:t>
            </a:r>
          </a:p>
          <a:p>
            <a:pPr lvl="0"/>
            <a:r>
              <a:rPr lang="en-NZ" sz="2000" dirty="0">
                <a:solidFill>
                  <a:schemeClr val="dk1"/>
                </a:solidFill>
              </a:rPr>
              <a:t>low blood glucose or </a:t>
            </a:r>
          </a:p>
          <a:p>
            <a:pPr lvl="0"/>
            <a:r>
              <a:rPr lang="en-NZ" sz="2000" dirty="0">
                <a:solidFill>
                  <a:schemeClr val="dk1"/>
                </a:solidFill>
              </a:rPr>
              <a:t>neurological events.</a:t>
            </a:r>
            <a:endParaRPr lang="en-NZ" sz="2000" dirty="0"/>
          </a:p>
        </p:txBody>
      </p:sp>
      <p:pic>
        <p:nvPicPr>
          <p:cNvPr id="11" name="Shape 252">
            <a:extLst>
              <a:ext uri="{FF2B5EF4-FFF2-40B4-BE49-F238E27FC236}">
                <a16:creationId xmlns:a16="http://schemas.microsoft.com/office/drawing/2014/main" id="{044D8077-D8E1-4A21-A64B-F958850A392D}"/>
              </a:ext>
            </a:extLst>
          </p:cNvPr>
          <p:cNvPicPr preferRelativeResize="0"/>
          <p:nvPr/>
        </p:nvPicPr>
        <p:blipFill rotWithShape="1">
          <a:blip r:embed="rId4">
            <a:alphaModFix/>
          </a:blip>
          <a:srcRect/>
          <a:stretch/>
        </p:blipFill>
        <p:spPr>
          <a:xfrm>
            <a:off x="3812150" y="4673319"/>
            <a:ext cx="396875" cy="998184"/>
          </a:xfrm>
          <a:prstGeom prst="rect">
            <a:avLst/>
          </a:prstGeom>
          <a:noFill/>
          <a:ln>
            <a:noFill/>
          </a:ln>
        </p:spPr>
      </p:pic>
      <p:graphicFrame>
        <p:nvGraphicFramePr>
          <p:cNvPr id="13" name="Table 12">
            <a:extLst>
              <a:ext uri="{FF2B5EF4-FFF2-40B4-BE49-F238E27FC236}">
                <a16:creationId xmlns:a16="http://schemas.microsoft.com/office/drawing/2014/main" id="{4609494C-AF91-42B9-87F2-62AC6BC887C8}"/>
              </a:ext>
            </a:extLst>
          </p:cNvPr>
          <p:cNvGraphicFramePr>
            <a:graphicFrameLocks noGrp="1"/>
          </p:cNvGraphicFramePr>
          <p:nvPr>
            <p:extLst>
              <p:ext uri="{D42A27DB-BD31-4B8C-83A1-F6EECF244321}">
                <p14:modId xmlns:p14="http://schemas.microsoft.com/office/powerpoint/2010/main" val="3056444971"/>
              </p:ext>
            </p:extLst>
          </p:nvPr>
        </p:nvGraphicFramePr>
        <p:xfrm>
          <a:off x="4835502" y="6111596"/>
          <a:ext cx="4308092" cy="746404"/>
        </p:xfrm>
        <a:graphic>
          <a:graphicData uri="http://schemas.openxmlformats.org/drawingml/2006/table">
            <a:tbl>
              <a:tblPr firstRow="1" firstCol="1" bandRow="1"/>
              <a:tblGrid>
                <a:gridCol w="466413">
                  <a:extLst>
                    <a:ext uri="{9D8B030D-6E8A-4147-A177-3AD203B41FA5}">
                      <a16:colId xmlns:a16="http://schemas.microsoft.com/office/drawing/2014/main" val="3608392051"/>
                    </a:ext>
                  </a:extLst>
                </a:gridCol>
                <a:gridCol w="378442">
                  <a:extLst>
                    <a:ext uri="{9D8B030D-6E8A-4147-A177-3AD203B41FA5}">
                      <a16:colId xmlns:a16="http://schemas.microsoft.com/office/drawing/2014/main" val="2995156491"/>
                    </a:ext>
                  </a:extLst>
                </a:gridCol>
                <a:gridCol w="378442">
                  <a:extLst>
                    <a:ext uri="{9D8B030D-6E8A-4147-A177-3AD203B41FA5}">
                      <a16:colId xmlns:a16="http://schemas.microsoft.com/office/drawing/2014/main" val="3467838529"/>
                    </a:ext>
                  </a:extLst>
                </a:gridCol>
                <a:gridCol w="378442">
                  <a:extLst>
                    <a:ext uri="{9D8B030D-6E8A-4147-A177-3AD203B41FA5}">
                      <a16:colId xmlns:a16="http://schemas.microsoft.com/office/drawing/2014/main" val="3003959406"/>
                    </a:ext>
                  </a:extLst>
                </a:gridCol>
                <a:gridCol w="2706353">
                  <a:extLst>
                    <a:ext uri="{9D8B030D-6E8A-4147-A177-3AD203B41FA5}">
                      <a16:colId xmlns:a16="http://schemas.microsoft.com/office/drawing/2014/main" val="2533331357"/>
                    </a:ext>
                  </a:extLst>
                </a:gridCol>
              </a:tblGrid>
              <a:tr h="373202">
                <a:tc gridSpan="5">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16258156"/>
                  </a:ext>
                </a:extLst>
              </a:tr>
              <a:tr h="373202">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0</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1200" b="1">
                          <a:effectLst/>
                          <a:latin typeface="Arial" panose="020B0604020202020204" pitchFamily="34" charset="0"/>
                          <a:ea typeface="Calibri" panose="020F0502020204030204" pitchFamily="34" charset="0"/>
                          <a:cs typeface="Times New Roman" panose="02020603050405020304" pitchFamily="18" charset="0"/>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597195513"/>
                  </a:ext>
                </a:extLst>
              </a:tr>
            </a:tbl>
          </a:graphicData>
        </a:graphic>
      </p:graphicFrame>
      <p:sp>
        <p:nvSpPr>
          <p:cNvPr id="5" name="Title 4">
            <a:extLst>
              <a:ext uri="{FF2B5EF4-FFF2-40B4-BE49-F238E27FC236}">
                <a16:creationId xmlns:a16="http://schemas.microsoft.com/office/drawing/2014/main" id="{67BC01B4-4EA8-4697-AC98-5067A061A823}"/>
              </a:ext>
            </a:extLst>
          </p:cNvPr>
          <p:cNvSpPr>
            <a:spLocks noGrp="1"/>
          </p:cNvSpPr>
          <p:nvPr>
            <p:ph type="title"/>
          </p:nvPr>
        </p:nvSpPr>
        <p:spPr>
          <a:xfrm>
            <a:off x="455438" y="740534"/>
            <a:ext cx="8229600" cy="731838"/>
          </a:xfrm>
        </p:spPr>
        <p:txBody>
          <a:bodyPr/>
          <a:lstStyle/>
          <a:p>
            <a:r>
              <a:rPr lang="mi-NZ" dirty="0"/>
              <a:t>Level of consciousness</a:t>
            </a:r>
            <a:endParaRPr lang="en-N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8" name="Shape 318"/>
          <p:cNvSpPr txBox="1"/>
          <p:nvPr/>
        </p:nvSpPr>
        <p:spPr>
          <a:xfrm>
            <a:off x="423416" y="1904500"/>
            <a:ext cx="8370301" cy="1927552"/>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dk1"/>
              </a:buClr>
              <a:buSzPts val="1800"/>
              <a:buChar char="●"/>
            </a:pPr>
            <a:r>
              <a:rPr lang="mi-NZ" sz="2000" dirty="0">
                <a:solidFill>
                  <a:schemeClr val="dk1"/>
                </a:solidFill>
              </a:rPr>
              <a:t>There may be situations where clinically stable women have vital signs in the ‘abnormal’ zone.</a:t>
            </a:r>
            <a:endParaRPr sz="2000" dirty="0">
              <a:solidFill>
                <a:schemeClr val="dk1"/>
              </a:solidFill>
            </a:endParaRPr>
          </a:p>
          <a:p>
            <a:pPr marL="457200" indent="-342900">
              <a:lnSpc>
                <a:spcPct val="115000"/>
              </a:lnSpc>
              <a:buClr>
                <a:schemeClr val="dk1"/>
              </a:buClr>
              <a:buSzPts val="1800"/>
              <a:buFont typeface="Arial"/>
              <a:buChar char="●"/>
            </a:pPr>
            <a:r>
              <a:rPr lang="mi-NZ" sz="2000" dirty="0">
                <a:solidFill>
                  <a:schemeClr val="dk1"/>
                </a:solidFill>
              </a:rPr>
              <a:t>The MEWS score for a vital sign can be modified to prevent inappropriate escalation.</a:t>
            </a:r>
          </a:p>
          <a:p>
            <a:pPr marL="457200" indent="-342900">
              <a:lnSpc>
                <a:spcPct val="115000"/>
              </a:lnSpc>
              <a:buClr>
                <a:schemeClr val="dk1"/>
              </a:buClr>
              <a:buSzPts val="1800"/>
              <a:buFont typeface="Arial"/>
              <a:buChar char="●"/>
            </a:pPr>
            <a:r>
              <a:rPr lang="en-NZ" sz="2000" dirty="0">
                <a:solidFill>
                  <a:schemeClr val="dk1"/>
                </a:solidFill>
              </a:rPr>
              <a:t>Review any modifications before calculating the total MEWS score.</a:t>
            </a:r>
          </a:p>
          <a:p>
            <a:pPr marL="457200" lvl="0" indent="-342900" rtl="0">
              <a:lnSpc>
                <a:spcPct val="115000"/>
              </a:lnSpc>
              <a:spcBef>
                <a:spcPts val="0"/>
              </a:spcBef>
              <a:spcAft>
                <a:spcPts val="0"/>
              </a:spcAft>
              <a:buClr>
                <a:schemeClr val="dk1"/>
              </a:buClr>
              <a:buSzPts val="1800"/>
              <a:buChar char="●"/>
            </a:pPr>
            <a:endParaRPr sz="2000" dirty="0">
              <a:solidFill>
                <a:schemeClr val="dk1"/>
              </a:solidFill>
            </a:endParaRPr>
          </a:p>
          <a:p>
            <a:pPr marL="0" lvl="0" indent="0" rtl="0">
              <a:lnSpc>
                <a:spcPct val="115000"/>
              </a:lnSpc>
              <a:spcBef>
                <a:spcPts val="0"/>
              </a:spcBef>
              <a:spcAft>
                <a:spcPts val="0"/>
              </a:spcAft>
              <a:buNone/>
            </a:pPr>
            <a:endParaRPr sz="1800" dirty="0">
              <a:solidFill>
                <a:schemeClr val="dk1"/>
              </a:solidFill>
            </a:endParaRPr>
          </a:p>
          <a:p>
            <a:pPr marL="0" lvl="0" indent="0">
              <a:spcBef>
                <a:spcPts val="0"/>
              </a:spcBef>
              <a:spcAft>
                <a:spcPts val="0"/>
              </a:spcAft>
              <a:buNone/>
            </a:pPr>
            <a:endParaRPr dirty="0"/>
          </a:p>
        </p:txBody>
      </p:sp>
      <p:sp>
        <p:nvSpPr>
          <p:cNvPr id="6" name="Shape 179">
            <a:extLst>
              <a:ext uri="{FF2B5EF4-FFF2-40B4-BE49-F238E27FC236}">
                <a16:creationId xmlns:a16="http://schemas.microsoft.com/office/drawing/2014/main" id="{67528D67-2005-45E5-AAF2-F8EDD20C97C7}"/>
              </a:ext>
            </a:extLst>
          </p:cNvPr>
          <p:cNvSpPr txBox="1"/>
          <p:nvPr/>
        </p:nvSpPr>
        <p:spPr>
          <a:xfrm>
            <a:off x="1440342" y="3894311"/>
            <a:ext cx="6479365" cy="450914"/>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lgn="ctr"/>
            <a:r>
              <a:rPr lang="en-NZ" sz="2000" b="1" dirty="0"/>
              <a:t>Query any modification that is not signed and dated</a:t>
            </a:r>
          </a:p>
        </p:txBody>
      </p:sp>
      <p:grpSp>
        <p:nvGrpSpPr>
          <p:cNvPr id="7" name="Group 6">
            <a:extLst>
              <a:ext uri="{FF2B5EF4-FFF2-40B4-BE49-F238E27FC236}">
                <a16:creationId xmlns:a16="http://schemas.microsoft.com/office/drawing/2014/main" id="{AD93EEB7-071C-4554-A784-7C0104C3BEF1}"/>
              </a:ext>
            </a:extLst>
          </p:cNvPr>
          <p:cNvGrpSpPr/>
          <p:nvPr/>
        </p:nvGrpSpPr>
        <p:grpSpPr>
          <a:xfrm>
            <a:off x="834390" y="4496451"/>
            <a:ext cx="7691267" cy="1796095"/>
            <a:chOff x="23177" y="-73661"/>
            <a:chExt cx="7364282" cy="1589819"/>
          </a:xfrm>
        </p:grpSpPr>
        <p:pic>
          <p:nvPicPr>
            <p:cNvPr id="8" name="Picture 7" descr="Figure 1: an example of score modification for supplemental oxygen after anaesthesia">
              <a:extLst>
                <a:ext uri="{FF2B5EF4-FFF2-40B4-BE49-F238E27FC236}">
                  <a16:creationId xmlns:a16="http://schemas.microsoft.com/office/drawing/2014/main" id="{C1E8170F-3C70-4B00-8711-7B12EC837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7" y="-73661"/>
              <a:ext cx="7364282" cy="1589819"/>
            </a:xfrm>
            <a:prstGeom prst="rect">
              <a:avLst/>
            </a:prstGeom>
            <a:ln w="28575">
              <a:solidFill>
                <a:schemeClr val="tx1"/>
              </a:solidFill>
            </a:ln>
          </p:spPr>
        </p:pic>
        <p:sp>
          <p:nvSpPr>
            <p:cNvPr id="9" name="Text Box 2">
              <a:extLst>
                <a:ext uri="{FF2B5EF4-FFF2-40B4-BE49-F238E27FC236}">
                  <a16:creationId xmlns:a16="http://schemas.microsoft.com/office/drawing/2014/main" id="{498DEE38-F2DE-4599-B96B-B2CA12DE3F2A}"/>
                </a:ext>
              </a:extLst>
            </p:cNvPr>
            <p:cNvSpPr txBox="1">
              <a:spLocks noChangeArrowheads="1"/>
            </p:cNvSpPr>
            <p:nvPr/>
          </p:nvSpPr>
          <p:spPr bwMode="auto">
            <a:xfrm>
              <a:off x="133835" y="496840"/>
              <a:ext cx="776402" cy="15935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US" b="1" dirty="0">
                  <a:effectLst/>
                  <a:latin typeface="Bradley Hand ITC" panose="03070402050302030203" pitchFamily="66" charset="0"/>
                  <a:ea typeface="Arial Unicode MS"/>
                </a:rPr>
                <a:t>HR</a:t>
              </a:r>
              <a:endParaRPr lang="en-NZ" b="1" dirty="0">
                <a:effectLst/>
                <a:latin typeface="Bradley Hand ITC" panose="03070402050302030203" pitchFamily="66" charset="0"/>
                <a:ea typeface="Arial Unicode MS"/>
              </a:endParaRPr>
            </a:p>
          </p:txBody>
        </p:sp>
        <p:sp>
          <p:nvSpPr>
            <p:cNvPr id="10" name="Text Box 2">
              <a:extLst>
                <a:ext uri="{FF2B5EF4-FFF2-40B4-BE49-F238E27FC236}">
                  <a16:creationId xmlns:a16="http://schemas.microsoft.com/office/drawing/2014/main" id="{F52805AB-257B-43D2-91CE-B873D66E5B1C}"/>
                </a:ext>
              </a:extLst>
            </p:cNvPr>
            <p:cNvSpPr txBox="1">
              <a:spLocks noChangeArrowheads="1"/>
            </p:cNvSpPr>
            <p:nvPr/>
          </p:nvSpPr>
          <p:spPr bwMode="auto">
            <a:xfrm>
              <a:off x="1494978" y="496840"/>
              <a:ext cx="1922077" cy="41199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NZ" b="1" dirty="0">
                  <a:effectLst/>
                  <a:latin typeface="Bradley Hand ITC" panose="03070402050302030203" pitchFamily="66" charset="0"/>
                  <a:ea typeface="Arial Unicode MS"/>
                </a:rPr>
                <a:t>MEWS=0 if </a:t>
              </a:r>
              <a:r>
                <a:rPr lang="en-NZ" b="1" dirty="0">
                  <a:latin typeface="Bradley Hand ITC" panose="03070402050302030203" pitchFamily="66" charset="0"/>
                  <a:ea typeface="Arial Unicode MS"/>
                </a:rPr>
                <a:t>50−59, </a:t>
              </a:r>
              <a:br>
                <a:rPr lang="en-NZ" b="1" dirty="0">
                  <a:latin typeface="Bradley Hand ITC" panose="03070402050302030203" pitchFamily="66" charset="0"/>
                  <a:ea typeface="Arial Unicode MS"/>
                </a:rPr>
              </a:br>
              <a:r>
                <a:rPr lang="en-NZ" b="1" dirty="0">
                  <a:latin typeface="Bradley Hand ITC" panose="03070402050302030203" pitchFamily="66" charset="0"/>
                  <a:ea typeface="Arial Unicode MS"/>
                </a:rPr>
                <a:t>1 if 40−49, 3 if &lt;40 </a:t>
              </a:r>
              <a:endParaRPr lang="en-NZ" b="1" dirty="0">
                <a:effectLst/>
                <a:latin typeface="Bradley Hand ITC" panose="03070402050302030203" pitchFamily="66" charset="0"/>
                <a:ea typeface="Arial Unicode MS"/>
              </a:endParaRPr>
            </a:p>
          </p:txBody>
        </p:sp>
        <p:sp>
          <p:nvSpPr>
            <p:cNvPr id="11" name="Text Box 2">
              <a:extLst>
                <a:ext uri="{FF2B5EF4-FFF2-40B4-BE49-F238E27FC236}">
                  <a16:creationId xmlns:a16="http://schemas.microsoft.com/office/drawing/2014/main" id="{068D08EC-E2DE-4F71-A8F8-6C03ACB28E7E}"/>
                </a:ext>
              </a:extLst>
            </p:cNvPr>
            <p:cNvSpPr txBox="1">
              <a:spLocks noChangeArrowheads="1"/>
            </p:cNvSpPr>
            <p:nvPr/>
          </p:nvSpPr>
          <p:spPr bwMode="auto">
            <a:xfrm>
              <a:off x="3808612" y="484833"/>
              <a:ext cx="776401" cy="4324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NZ" b="1" dirty="0">
                  <a:effectLst/>
                  <a:latin typeface="Bradley Hand ITC" panose="03070402050302030203" pitchFamily="66" charset="0"/>
                  <a:ea typeface="Arial Unicode MS"/>
                </a:rPr>
                <a:t>20/3/19</a:t>
              </a:r>
              <a:br>
                <a:rPr lang="en-NZ" b="1" dirty="0">
                  <a:effectLst/>
                  <a:latin typeface="Bradley Hand ITC" panose="03070402050302030203" pitchFamily="66" charset="0"/>
                  <a:ea typeface="Arial Unicode MS"/>
                </a:rPr>
              </a:br>
              <a:r>
                <a:rPr lang="en-NZ" b="1" dirty="0">
                  <a:effectLst/>
                  <a:latin typeface="Bradley Hand ITC" panose="03070402050302030203" pitchFamily="66" charset="0"/>
                  <a:ea typeface="Arial Unicode MS"/>
                </a:rPr>
                <a:t>11:30</a:t>
              </a:r>
            </a:p>
          </p:txBody>
        </p:sp>
        <p:sp>
          <p:nvSpPr>
            <p:cNvPr id="12" name="Text Box 2">
              <a:extLst>
                <a:ext uri="{FF2B5EF4-FFF2-40B4-BE49-F238E27FC236}">
                  <a16:creationId xmlns:a16="http://schemas.microsoft.com/office/drawing/2014/main" id="{13C86356-5105-4952-90F5-50C4111C852E}"/>
                </a:ext>
              </a:extLst>
            </p:cNvPr>
            <p:cNvSpPr txBox="1">
              <a:spLocks noChangeArrowheads="1"/>
            </p:cNvSpPr>
            <p:nvPr/>
          </p:nvSpPr>
          <p:spPr bwMode="auto">
            <a:xfrm>
              <a:off x="4696978" y="485852"/>
              <a:ext cx="919799" cy="43243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NZ" b="1" dirty="0">
                  <a:effectLst/>
                  <a:latin typeface="Bradley Hand ITC" panose="03070402050302030203" pitchFamily="66" charset="0"/>
                  <a:ea typeface="Arial Unicode MS"/>
                </a:rPr>
                <a:t>Until</a:t>
              </a:r>
            </a:p>
            <a:p>
              <a:pPr>
                <a:spcAft>
                  <a:spcPts val="0"/>
                </a:spcAft>
              </a:pPr>
              <a:r>
                <a:rPr lang="en-NZ" b="1" dirty="0">
                  <a:latin typeface="Bradley Hand ITC" panose="03070402050302030203" pitchFamily="66" charset="0"/>
                  <a:ea typeface="Arial Unicode MS"/>
                </a:rPr>
                <a:t>discharge</a:t>
              </a:r>
              <a:endParaRPr lang="en-NZ" b="1" dirty="0">
                <a:effectLst/>
                <a:latin typeface="Bradley Hand ITC" panose="03070402050302030203" pitchFamily="66" charset="0"/>
                <a:ea typeface="Arial Unicode MS"/>
              </a:endParaRPr>
            </a:p>
          </p:txBody>
        </p:sp>
        <p:sp>
          <p:nvSpPr>
            <p:cNvPr id="13" name="Text Box 2">
              <a:extLst>
                <a:ext uri="{FF2B5EF4-FFF2-40B4-BE49-F238E27FC236}">
                  <a16:creationId xmlns:a16="http://schemas.microsoft.com/office/drawing/2014/main" id="{BF244EA8-284B-427D-8075-48482980FEC2}"/>
                </a:ext>
              </a:extLst>
            </p:cNvPr>
            <p:cNvSpPr txBox="1">
              <a:spLocks noChangeArrowheads="1"/>
            </p:cNvSpPr>
            <p:nvPr/>
          </p:nvSpPr>
          <p:spPr bwMode="auto">
            <a:xfrm>
              <a:off x="5799331" y="505032"/>
              <a:ext cx="1405573" cy="4324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NZ" b="1" dirty="0">
                  <a:effectLst/>
                  <a:latin typeface="Bradley Hand ITC" panose="03070402050302030203" pitchFamily="66" charset="0"/>
                  <a:ea typeface="Arial Unicode MS"/>
                </a:rPr>
                <a:t>D. </a:t>
              </a:r>
              <a:r>
                <a:rPr lang="en-NZ" b="1" dirty="0" err="1">
                  <a:effectLst/>
                  <a:latin typeface="Bradley Hand ITC" panose="03070402050302030203" pitchFamily="66" charset="0"/>
                  <a:ea typeface="Arial Unicode MS"/>
                </a:rPr>
                <a:t>Ramoray</a:t>
              </a:r>
              <a:r>
                <a:rPr lang="en-NZ" b="1" dirty="0">
                  <a:effectLst/>
                  <a:latin typeface="Bradley Hand ITC" panose="03070402050302030203" pitchFamily="66" charset="0"/>
                  <a:ea typeface="Arial Unicode MS"/>
                </a:rPr>
                <a:t> #2611</a:t>
              </a:r>
            </a:p>
          </p:txBody>
        </p:sp>
        <p:sp>
          <p:nvSpPr>
            <p:cNvPr id="14" name="Text Box 2">
              <a:extLst>
                <a:ext uri="{FF2B5EF4-FFF2-40B4-BE49-F238E27FC236}">
                  <a16:creationId xmlns:a16="http://schemas.microsoft.com/office/drawing/2014/main" id="{EBB63C7A-1A43-4716-98D0-1132DA7B056F}"/>
                </a:ext>
              </a:extLst>
            </p:cNvPr>
            <p:cNvSpPr txBox="1">
              <a:spLocks noChangeArrowheads="1"/>
            </p:cNvSpPr>
            <p:nvPr/>
          </p:nvSpPr>
          <p:spPr bwMode="auto">
            <a:xfrm>
              <a:off x="813753" y="1141708"/>
              <a:ext cx="5534660" cy="3232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NZ" b="1" dirty="0">
                  <a:latin typeface="Bradley Hand ITC" panose="03070402050302030203" pitchFamily="66" charset="0"/>
                  <a:ea typeface="Arial Unicode MS"/>
                </a:rPr>
                <a:t>Long distance cyclist: 50−59 = normal HR for her</a:t>
              </a:r>
              <a:endParaRPr lang="en-NZ" b="1" dirty="0">
                <a:effectLst/>
                <a:latin typeface="Bradley Hand ITC" panose="03070402050302030203" pitchFamily="66" charset="0"/>
                <a:ea typeface="Arial Unicode MS"/>
              </a:endParaRPr>
            </a:p>
          </p:txBody>
        </p:sp>
      </p:grpSp>
      <p:sp>
        <p:nvSpPr>
          <p:cNvPr id="3" name="Title 2">
            <a:extLst>
              <a:ext uri="{FF2B5EF4-FFF2-40B4-BE49-F238E27FC236}">
                <a16:creationId xmlns:a16="http://schemas.microsoft.com/office/drawing/2014/main" id="{1333076A-38D7-4D77-8805-890A41E398A5}"/>
              </a:ext>
            </a:extLst>
          </p:cNvPr>
          <p:cNvSpPr>
            <a:spLocks noGrp="1"/>
          </p:cNvSpPr>
          <p:nvPr>
            <p:ph type="title"/>
          </p:nvPr>
        </p:nvSpPr>
        <p:spPr/>
        <p:txBody>
          <a:bodyPr/>
          <a:lstStyle/>
          <a:p>
            <a:r>
              <a:rPr lang="mi-NZ" dirty="0"/>
              <a:t>Modifications: </a:t>
            </a:r>
            <a:br>
              <a:rPr lang="mi-NZ" dirty="0"/>
            </a:br>
            <a:r>
              <a:rPr lang="mi-NZ" dirty="0"/>
              <a:t>changing calling criteria </a:t>
            </a:r>
            <a:endParaRPr lang="en-N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p:nvPr/>
        </p:nvSpPr>
        <p:spPr>
          <a:xfrm>
            <a:off x="179550" y="1206986"/>
            <a:ext cx="8784900" cy="51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000" b="1" dirty="0">
                <a:solidFill>
                  <a:schemeClr val="dk1"/>
                </a:solidFill>
                <a:latin typeface="Arial"/>
                <a:ea typeface="Arial"/>
                <a:cs typeface="Arial"/>
                <a:sym typeface="Arial"/>
              </a:rPr>
              <a:t>Recognition and response systems save lives</a:t>
            </a:r>
            <a:endParaRPr dirty="0"/>
          </a:p>
          <a:p>
            <a:pPr marL="0" marR="0" lvl="0" indent="0" algn="l" rtl="0">
              <a:spcBef>
                <a:spcPts val="0"/>
              </a:spcBef>
              <a:spcAft>
                <a:spcPts val="0"/>
              </a:spcAft>
              <a:buNone/>
            </a:pPr>
            <a:r>
              <a:rPr lang="mi-NZ" sz="2000" dirty="0">
                <a:solidFill>
                  <a:schemeClr val="dk1"/>
                </a:solidFill>
              </a:rPr>
              <a:t>In the general adult population a</a:t>
            </a:r>
            <a:r>
              <a:rPr lang="mi-NZ" sz="2000" dirty="0">
                <a:solidFill>
                  <a:schemeClr val="dk1"/>
                </a:solidFill>
                <a:latin typeface="Arial"/>
                <a:ea typeface="Arial"/>
                <a:cs typeface="Arial"/>
                <a:sym typeface="Arial"/>
              </a:rPr>
              <a:t> recent Dutch study showed a nationwide recognition and response system reduced cardiac arrests in hospital by </a:t>
            </a:r>
            <a:br>
              <a:rPr lang="mi-NZ" sz="2000" dirty="0">
                <a:solidFill>
                  <a:schemeClr val="dk1"/>
                </a:solidFill>
                <a:latin typeface="Arial"/>
                <a:ea typeface="Arial"/>
                <a:cs typeface="Arial"/>
                <a:sym typeface="Arial"/>
              </a:rPr>
            </a:br>
            <a:r>
              <a:rPr lang="mi-NZ" sz="2000" dirty="0">
                <a:solidFill>
                  <a:schemeClr val="dk1"/>
                </a:solidFill>
                <a:latin typeface="Arial"/>
                <a:ea typeface="Arial"/>
                <a:cs typeface="Arial"/>
                <a:sym typeface="Arial"/>
              </a:rPr>
              <a:t>40 percent and mortality by 20 percent</a:t>
            </a:r>
            <a:r>
              <a:rPr lang="mi-NZ" sz="2000" baseline="30000" dirty="0">
                <a:solidFill>
                  <a:schemeClr val="tx1"/>
                </a:solidFill>
              </a:rPr>
              <a:t>1</a:t>
            </a:r>
            <a:r>
              <a:rPr lang="mi-NZ" sz="2000"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r>
              <a:rPr lang="mi-NZ" sz="2000" b="1" dirty="0">
                <a:solidFill>
                  <a:schemeClr val="dk1"/>
                </a:solidFill>
                <a:latin typeface="Arial"/>
                <a:ea typeface="Arial"/>
                <a:cs typeface="Arial"/>
                <a:sym typeface="Arial"/>
              </a:rPr>
              <a:t>Detect deterioration early and take action </a:t>
            </a:r>
            <a:endParaRPr dirty="0"/>
          </a:p>
          <a:p>
            <a:pPr marL="0" marR="0" lvl="0" indent="0" algn="l" rtl="0">
              <a:spcBef>
                <a:spcPts val="0"/>
              </a:spcBef>
              <a:spcAft>
                <a:spcPts val="0"/>
              </a:spcAft>
              <a:buNone/>
            </a:pPr>
            <a:r>
              <a:rPr lang="mi-NZ" sz="2000" dirty="0">
                <a:solidFill>
                  <a:schemeClr val="dk1"/>
                </a:solidFill>
              </a:rPr>
              <a:t>Growing evidence supports use of a maternity chart to facilitate earlier recognition and intervention for deterioration in pregnant women</a:t>
            </a:r>
            <a:r>
              <a:rPr lang="mi-NZ" sz="2000" baseline="30000" dirty="0">
                <a:solidFill>
                  <a:schemeClr val="tx1"/>
                </a:solidFill>
              </a:rPr>
              <a:t>2–4</a:t>
            </a:r>
            <a:r>
              <a:rPr lang="mi-NZ" sz="2000" dirty="0">
                <a:solidFill>
                  <a:schemeClr val="dk1"/>
                </a:solidFill>
              </a:rPr>
              <a:t>.</a:t>
            </a:r>
          </a:p>
          <a:p>
            <a:pPr marL="0" marR="0" lvl="0" indent="0" algn="l" rtl="0">
              <a:spcBef>
                <a:spcPts val="0"/>
              </a:spcBef>
              <a:spcAft>
                <a:spcPts val="0"/>
              </a:spcAft>
              <a:buNone/>
            </a:pPr>
            <a:r>
              <a:rPr lang="mi-NZ" sz="2000" dirty="0">
                <a:solidFill>
                  <a:schemeClr val="dk1"/>
                </a:solidFill>
              </a:rPr>
              <a:t>The Maternity Vital Signs Chart (MVSC) reflects the physiology of pregnant and recently pregnant women.</a:t>
            </a:r>
            <a:endParaRPr dirty="0"/>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r>
              <a:rPr lang="mi-NZ" sz="2000" b="1" dirty="0">
                <a:solidFill>
                  <a:schemeClr val="dk1"/>
                </a:solidFill>
                <a:latin typeface="Arial"/>
                <a:ea typeface="Arial"/>
                <a:cs typeface="Arial"/>
                <a:sym typeface="Arial"/>
              </a:rPr>
              <a:t>Using the national system will improve processes and outcomes</a:t>
            </a:r>
            <a:endParaRPr dirty="0"/>
          </a:p>
          <a:p>
            <a:pPr marL="0" marR="0" lvl="0" indent="0" algn="l" rtl="0">
              <a:spcBef>
                <a:spcPts val="0"/>
              </a:spcBef>
              <a:spcAft>
                <a:spcPts val="0"/>
              </a:spcAft>
              <a:buNone/>
            </a:pPr>
            <a:r>
              <a:rPr lang="mi-NZ" sz="2000" dirty="0">
                <a:solidFill>
                  <a:schemeClr val="dk1"/>
                </a:solidFill>
                <a:latin typeface="Arial"/>
                <a:ea typeface="Arial"/>
                <a:cs typeface="Arial"/>
                <a:sym typeface="Arial"/>
              </a:rPr>
              <a:t>Implementing a standardised approach to clinical deterioration offers benefits to </a:t>
            </a:r>
            <a:r>
              <a:rPr lang="mi-NZ" sz="2000" dirty="0">
                <a:solidFill>
                  <a:schemeClr val="dk1"/>
                </a:solidFill>
              </a:rPr>
              <a:t>women</a:t>
            </a:r>
            <a:r>
              <a:rPr lang="mi-NZ" sz="2000" dirty="0">
                <a:solidFill>
                  <a:schemeClr val="dk1"/>
                </a:solidFill>
                <a:latin typeface="Arial"/>
                <a:ea typeface="Arial"/>
                <a:cs typeface="Arial"/>
                <a:sym typeface="Arial"/>
              </a:rPr>
              <a:t>, clinicians, and the system as a whole</a:t>
            </a:r>
            <a:r>
              <a:rPr lang="mi-NZ" sz="2000" baseline="30000" dirty="0">
                <a:solidFill>
                  <a:schemeClr val="tx1"/>
                </a:solidFill>
              </a:rPr>
              <a:t>5–7</a:t>
            </a:r>
            <a:r>
              <a:rPr lang="mi-NZ"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p:txBody>
      </p:sp>
      <p:sp>
        <p:nvSpPr>
          <p:cNvPr id="7" name="Title 6">
            <a:extLst>
              <a:ext uri="{FF2B5EF4-FFF2-40B4-BE49-F238E27FC236}">
                <a16:creationId xmlns:a16="http://schemas.microsoft.com/office/drawing/2014/main" id="{0C83D62A-EBA3-41EC-8FE5-1AA759C6ACEA}"/>
              </a:ext>
            </a:extLst>
          </p:cNvPr>
          <p:cNvSpPr>
            <a:spLocks noGrp="1"/>
          </p:cNvSpPr>
          <p:nvPr>
            <p:ph type="title"/>
          </p:nvPr>
        </p:nvSpPr>
        <p:spPr/>
        <p:txBody>
          <a:bodyPr/>
          <a:lstStyle/>
          <a:p>
            <a:r>
              <a:rPr lang="mi-NZ" dirty="0"/>
              <a:t> </a:t>
            </a:r>
            <a:endParaRPr lang="en-N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 name="Picture 2" descr="total MEWS score/EX box">
            <a:extLst>
              <a:ext uri="{FF2B5EF4-FFF2-40B4-BE49-F238E27FC236}">
                <a16:creationId xmlns:a16="http://schemas.microsoft.com/office/drawing/2014/main" id="{AB891111-6F36-4213-8B5B-E20581552801}"/>
              </a:ext>
            </a:extLst>
          </p:cNvPr>
          <p:cNvPicPr>
            <a:picLocks noChangeAspect="1"/>
          </p:cNvPicPr>
          <p:nvPr/>
        </p:nvPicPr>
        <p:blipFill rotWithShape="1">
          <a:blip r:embed="rId3"/>
          <a:srcRect t="4895"/>
          <a:stretch/>
        </p:blipFill>
        <p:spPr>
          <a:xfrm>
            <a:off x="542924" y="4166755"/>
            <a:ext cx="5976977" cy="1038536"/>
          </a:xfrm>
          <a:prstGeom prst="rect">
            <a:avLst/>
          </a:prstGeom>
        </p:spPr>
      </p:pic>
      <p:sp>
        <p:nvSpPr>
          <p:cNvPr id="326" name="Shape 326"/>
          <p:cNvSpPr txBox="1"/>
          <p:nvPr/>
        </p:nvSpPr>
        <p:spPr>
          <a:xfrm>
            <a:off x="457402" y="2065706"/>
            <a:ext cx="3644820" cy="1739773"/>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pPr>
            <a:r>
              <a:rPr lang="mi-NZ" sz="2400" dirty="0">
                <a:solidFill>
                  <a:schemeClr val="dk1"/>
                </a:solidFill>
                <a:latin typeface="Arial"/>
                <a:ea typeface="Arial"/>
                <a:cs typeface="Arial"/>
                <a:sym typeface="Arial"/>
              </a:rPr>
              <a:t>Ms W has a total MEWS score of </a:t>
            </a:r>
            <a:r>
              <a:rPr lang="mi-NZ" sz="2400" b="1" dirty="0">
                <a:solidFill>
                  <a:schemeClr val="dk1"/>
                </a:solidFill>
                <a:latin typeface="Arial"/>
                <a:ea typeface="Arial"/>
                <a:cs typeface="Arial"/>
                <a:sym typeface="Arial"/>
              </a:rPr>
              <a:t>5</a:t>
            </a:r>
            <a:r>
              <a:rPr lang="mi-NZ" sz="2400" dirty="0">
                <a:solidFill>
                  <a:schemeClr val="dk1"/>
                </a:solidFill>
                <a:latin typeface="Arial"/>
                <a:ea typeface="Arial"/>
                <a:cs typeface="Arial"/>
                <a:sym typeface="Arial"/>
              </a:rPr>
              <a:t> with no recordings in the pink or blue zone.</a:t>
            </a:r>
            <a:endParaRPr sz="2400" dirty="0">
              <a:solidFill>
                <a:schemeClr val="dk1"/>
              </a:solidFill>
              <a:latin typeface="Arial"/>
              <a:ea typeface="Arial"/>
              <a:cs typeface="Arial"/>
              <a:sym typeface="Arial"/>
            </a:endParaRPr>
          </a:p>
        </p:txBody>
      </p:sp>
      <p:sp>
        <p:nvSpPr>
          <p:cNvPr id="11" name="TextBox 10"/>
          <p:cNvSpPr txBox="1"/>
          <p:nvPr/>
        </p:nvSpPr>
        <p:spPr>
          <a:xfrm>
            <a:off x="5866618" y="4361428"/>
            <a:ext cx="541890" cy="769441"/>
          </a:xfrm>
          <a:prstGeom prst="rect">
            <a:avLst/>
          </a:prstGeom>
          <a:noFill/>
        </p:spPr>
        <p:txBody>
          <a:bodyPr wrap="square" rtlCol="0">
            <a:spAutoFit/>
          </a:bodyPr>
          <a:lstStyle/>
          <a:p>
            <a:r>
              <a:rPr lang="en-NZ" sz="4400" b="1" dirty="0">
                <a:latin typeface="Bradley Hand ITC" panose="03070402050302030203" pitchFamily="66" charset="0"/>
              </a:rPr>
              <a:t>5</a:t>
            </a:r>
          </a:p>
        </p:txBody>
      </p:sp>
      <p:sp>
        <p:nvSpPr>
          <p:cNvPr id="36" name="TextBox 35">
            <a:extLst>
              <a:ext uri="{FF2B5EF4-FFF2-40B4-BE49-F238E27FC236}">
                <a16:creationId xmlns:a16="http://schemas.microsoft.com/office/drawing/2014/main" id="{0A2032E3-53A5-4F6D-8BF4-ABE341BA7AF5}"/>
              </a:ext>
            </a:extLst>
          </p:cNvPr>
          <p:cNvSpPr txBox="1"/>
          <p:nvPr/>
        </p:nvSpPr>
        <p:spPr>
          <a:xfrm>
            <a:off x="6519902" y="1749485"/>
            <a:ext cx="330730" cy="246220"/>
          </a:xfrm>
          <a:prstGeom prst="rect">
            <a:avLst/>
          </a:prstGeom>
          <a:noFill/>
        </p:spPr>
        <p:txBody>
          <a:bodyPr wrap="square" rtlCol="0">
            <a:spAutoFit/>
          </a:bodyPr>
          <a:lstStyle/>
          <a:p>
            <a:r>
              <a:rPr lang="en-NZ" sz="1000" b="1" dirty="0">
                <a:latin typeface="+mn-lt"/>
              </a:rPr>
              <a:t>96</a:t>
            </a:r>
          </a:p>
        </p:txBody>
      </p:sp>
      <p:grpSp>
        <p:nvGrpSpPr>
          <p:cNvPr id="31" name="Group 30">
            <a:extLst>
              <a:ext uri="{FF2B5EF4-FFF2-40B4-BE49-F238E27FC236}">
                <a16:creationId xmlns:a16="http://schemas.microsoft.com/office/drawing/2014/main" id="{CD6D0F4A-56EA-431E-9143-866EB5EFDC98}"/>
              </a:ext>
            </a:extLst>
          </p:cNvPr>
          <p:cNvGrpSpPr/>
          <p:nvPr/>
        </p:nvGrpSpPr>
        <p:grpSpPr>
          <a:xfrm>
            <a:off x="4916469" y="882867"/>
            <a:ext cx="4134061" cy="4432083"/>
            <a:chOff x="4886325" y="882867"/>
            <a:chExt cx="4134061" cy="4432083"/>
          </a:xfrm>
        </p:grpSpPr>
        <p:grpSp>
          <p:nvGrpSpPr>
            <p:cNvPr id="30" name="Group 29">
              <a:extLst>
                <a:ext uri="{FF2B5EF4-FFF2-40B4-BE49-F238E27FC236}">
                  <a16:creationId xmlns:a16="http://schemas.microsoft.com/office/drawing/2014/main" id="{1E39D672-2447-4699-B1AB-1D785094C4A6}"/>
                </a:ext>
              </a:extLst>
            </p:cNvPr>
            <p:cNvGrpSpPr/>
            <p:nvPr/>
          </p:nvGrpSpPr>
          <p:grpSpPr>
            <a:xfrm>
              <a:off x="4886325" y="882867"/>
              <a:ext cx="4134061" cy="4432083"/>
              <a:chOff x="5024821" y="696546"/>
              <a:chExt cx="3938414" cy="4229821"/>
            </a:xfrm>
          </p:grpSpPr>
          <p:grpSp>
            <p:nvGrpSpPr>
              <p:cNvPr id="28" name="Group 27">
                <a:extLst>
                  <a:ext uri="{FF2B5EF4-FFF2-40B4-BE49-F238E27FC236}">
                    <a16:creationId xmlns:a16="http://schemas.microsoft.com/office/drawing/2014/main" id="{CBB3B707-9E62-423E-BB38-BF0FA8AF9D23}"/>
                  </a:ext>
                </a:extLst>
              </p:cNvPr>
              <p:cNvGrpSpPr/>
              <p:nvPr/>
            </p:nvGrpSpPr>
            <p:grpSpPr>
              <a:xfrm>
                <a:off x="7009968" y="696546"/>
                <a:ext cx="1953267" cy="4229821"/>
                <a:chOff x="7538813" y="464381"/>
                <a:chExt cx="1455593" cy="3523526"/>
              </a:xfrm>
            </p:grpSpPr>
            <p:pic>
              <p:nvPicPr>
                <p:cNvPr id="25" name="Picture 24" descr="Systolic and diastolic blood pressures">
                  <a:extLst>
                    <a:ext uri="{FF2B5EF4-FFF2-40B4-BE49-F238E27FC236}">
                      <a16:creationId xmlns:a16="http://schemas.microsoft.com/office/drawing/2014/main" id="{BB385051-CF48-4F86-9F66-835228372C06}"/>
                    </a:ext>
                  </a:extLst>
                </p:cNvPr>
                <p:cNvPicPr>
                  <a:picLocks noChangeAspect="1"/>
                </p:cNvPicPr>
                <p:nvPr/>
              </p:nvPicPr>
              <p:blipFill>
                <a:blip r:embed="rId4"/>
                <a:stretch>
                  <a:fillRect/>
                </a:stretch>
              </p:blipFill>
              <p:spPr>
                <a:xfrm>
                  <a:off x="7538813" y="464381"/>
                  <a:ext cx="1455592" cy="2519217"/>
                </a:xfrm>
                <a:prstGeom prst="rect">
                  <a:avLst/>
                </a:prstGeom>
              </p:spPr>
            </p:pic>
            <p:pic>
              <p:nvPicPr>
                <p:cNvPr id="27" name="Picture 26" descr="Temperature and LOC">
                  <a:extLst>
                    <a:ext uri="{FF2B5EF4-FFF2-40B4-BE49-F238E27FC236}">
                      <a16:creationId xmlns:a16="http://schemas.microsoft.com/office/drawing/2014/main" id="{CBE6FF51-4D54-45C5-87CE-F184BFAA26C7}"/>
                    </a:ext>
                  </a:extLst>
                </p:cNvPr>
                <p:cNvPicPr>
                  <a:picLocks noChangeAspect="1"/>
                </p:cNvPicPr>
                <p:nvPr/>
              </p:nvPicPr>
              <p:blipFill>
                <a:blip r:embed="rId5"/>
                <a:stretch>
                  <a:fillRect/>
                </a:stretch>
              </p:blipFill>
              <p:spPr>
                <a:xfrm>
                  <a:off x="7538813" y="2983598"/>
                  <a:ext cx="1455593" cy="1004309"/>
                </a:xfrm>
                <a:prstGeom prst="rect">
                  <a:avLst/>
                </a:prstGeom>
              </p:spPr>
            </p:pic>
          </p:grpSp>
          <p:sp>
            <p:nvSpPr>
              <p:cNvPr id="33" name="TextBox 32">
                <a:extLst>
                  <a:ext uri="{FF2B5EF4-FFF2-40B4-BE49-F238E27FC236}">
                    <a16:creationId xmlns:a16="http://schemas.microsoft.com/office/drawing/2014/main" id="{2E19A2CF-DDBE-49C9-8E96-B0C34E1E358A}"/>
                  </a:ext>
                </a:extLst>
              </p:cNvPr>
              <p:cNvSpPr txBox="1"/>
              <p:nvPr/>
            </p:nvSpPr>
            <p:spPr>
              <a:xfrm>
                <a:off x="8683543" y="4510869"/>
                <a:ext cx="248861" cy="246221"/>
              </a:xfrm>
              <a:prstGeom prst="rect">
                <a:avLst/>
              </a:prstGeom>
              <a:noFill/>
            </p:spPr>
            <p:txBody>
              <a:bodyPr wrap="square" rtlCol="0">
                <a:spAutoFit/>
              </a:bodyPr>
              <a:lstStyle/>
              <a:p>
                <a:r>
                  <a:rPr lang="en-NZ" sz="1000" b="1" dirty="0">
                    <a:latin typeface="Comic Sans MS" panose="030F0702030302020204" pitchFamily="66" charset="0"/>
                  </a:rPr>
                  <a:t>X</a:t>
                </a:r>
              </a:p>
            </p:txBody>
          </p:sp>
          <p:sp>
            <p:nvSpPr>
              <p:cNvPr id="34" name="TextBox 33">
                <a:extLst>
                  <a:ext uri="{FF2B5EF4-FFF2-40B4-BE49-F238E27FC236}">
                    <a16:creationId xmlns:a16="http://schemas.microsoft.com/office/drawing/2014/main" id="{5EB544D3-2D89-4BAC-B66B-B0B7E6578735}"/>
                  </a:ext>
                </a:extLst>
              </p:cNvPr>
              <p:cNvSpPr txBox="1"/>
              <p:nvPr/>
            </p:nvSpPr>
            <p:spPr>
              <a:xfrm>
                <a:off x="8657505" y="4116744"/>
                <a:ext cx="171293" cy="246221"/>
              </a:xfrm>
              <a:prstGeom prst="rect">
                <a:avLst/>
              </a:prstGeom>
              <a:noFill/>
            </p:spPr>
            <p:txBody>
              <a:bodyPr wrap="square" rtlCol="0">
                <a:spAutoFit/>
              </a:bodyPr>
              <a:lstStyle/>
              <a:p>
                <a:r>
                  <a:rPr lang="en-NZ" sz="1000" b="1" dirty="0">
                    <a:latin typeface="Comic Sans MS" panose="030F0702030302020204" pitchFamily="66" charset="0"/>
                  </a:rPr>
                  <a:t>X</a:t>
                </a:r>
              </a:p>
            </p:txBody>
          </p:sp>
          <p:grpSp>
            <p:nvGrpSpPr>
              <p:cNvPr id="29" name="Group 28">
                <a:extLst>
                  <a:ext uri="{FF2B5EF4-FFF2-40B4-BE49-F238E27FC236}">
                    <a16:creationId xmlns:a16="http://schemas.microsoft.com/office/drawing/2014/main" id="{02AC3D38-1F56-4C43-B1FD-179AACC7D6D1}"/>
                  </a:ext>
                </a:extLst>
              </p:cNvPr>
              <p:cNvGrpSpPr/>
              <p:nvPr/>
            </p:nvGrpSpPr>
            <p:grpSpPr>
              <a:xfrm>
                <a:off x="5024821" y="706937"/>
                <a:ext cx="1867290" cy="3013806"/>
                <a:chOff x="5050859" y="706937"/>
                <a:chExt cx="1867290" cy="3013806"/>
              </a:xfrm>
            </p:grpSpPr>
            <p:pic>
              <p:nvPicPr>
                <p:cNvPr id="15" name="Picture 14" descr="RR O2 SpO2 HR">
                  <a:extLst>
                    <a:ext uri="{FF2B5EF4-FFF2-40B4-BE49-F238E27FC236}">
                      <a16:creationId xmlns:a16="http://schemas.microsoft.com/office/drawing/2014/main" id="{17CA04B6-D147-49FA-AC42-F455A69ACD69}"/>
                    </a:ext>
                  </a:extLst>
                </p:cNvPr>
                <p:cNvPicPr>
                  <a:picLocks noChangeAspect="1"/>
                </p:cNvPicPr>
                <p:nvPr/>
              </p:nvPicPr>
              <p:blipFill>
                <a:blip r:embed="rId6"/>
                <a:stretch>
                  <a:fillRect/>
                </a:stretch>
              </p:blipFill>
              <p:spPr>
                <a:xfrm>
                  <a:off x="5050859" y="706937"/>
                  <a:ext cx="1759583" cy="3013806"/>
                </a:xfrm>
                <a:prstGeom prst="rect">
                  <a:avLst/>
                </a:prstGeom>
              </p:spPr>
            </p:pic>
            <p:sp>
              <p:nvSpPr>
                <p:cNvPr id="32" name="TextBox 31">
                  <a:extLst>
                    <a:ext uri="{FF2B5EF4-FFF2-40B4-BE49-F238E27FC236}">
                      <a16:creationId xmlns:a16="http://schemas.microsoft.com/office/drawing/2014/main" id="{E71FCAE5-3709-4AFE-8B7B-5FD6E63DF818}"/>
                    </a:ext>
                  </a:extLst>
                </p:cNvPr>
                <p:cNvSpPr txBox="1"/>
                <p:nvPr/>
              </p:nvSpPr>
              <p:spPr>
                <a:xfrm>
                  <a:off x="6557860" y="1454391"/>
                  <a:ext cx="196732" cy="246220"/>
                </a:xfrm>
                <a:prstGeom prst="rect">
                  <a:avLst/>
                </a:prstGeom>
                <a:noFill/>
              </p:spPr>
              <p:txBody>
                <a:bodyPr wrap="square" rtlCol="0">
                  <a:spAutoFit/>
                </a:bodyPr>
                <a:lstStyle/>
                <a:p>
                  <a:r>
                    <a:rPr lang="en-NZ" sz="1000" b="1" dirty="0">
                      <a:latin typeface="Comic Sans MS" panose="030F0702030302020204" pitchFamily="66" charset="0"/>
                    </a:rPr>
                    <a:t>X</a:t>
                  </a:r>
                </a:p>
              </p:txBody>
            </p:sp>
            <p:sp>
              <p:nvSpPr>
                <p:cNvPr id="35" name="TextBox 34">
                  <a:extLst>
                    <a:ext uri="{FF2B5EF4-FFF2-40B4-BE49-F238E27FC236}">
                      <a16:creationId xmlns:a16="http://schemas.microsoft.com/office/drawing/2014/main" id="{D9F6BC37-C0DD-46DD-9F3E-CB4DED259BB3}"/>
                    </a:ext>
                  </a:extLst>
                </p:cNvPr>
                <p:cNvSpPr txBox="1"/>
                <p:nvPr/>
              </p:nvSpPr>
              <p:spPr>
                <a:xfrm>
                  <a:off x="6527846" y="939348"/>
                  <a:ext cx="390303" cy="246221"/>
                </a:xfrm>
                <a:prstGeom prst="rect">
                  <a:avLst/>
                </a:prstGeom>
                <a:noFill/>
              </p:spPr>
              <p:txBody>
                <a:bodyPr wrap="square" rtlCol="0">
                  <a:spAutoFit/>
                </a:bodyPr>
                <a:lstStyle/>
                <a:p>
                  <a:r>
                    <a:rPr lang="en-NZ" sz="1000" b="1" dirty="0">
                      <a:latin typeface="+mn-lt"/>
                    </a:rPr>
                    <a:t>22</a:t>
                  </a:r>
                </a:p>
              </p:txBody>
            </p:sp>
            <p:sp>
              <p:nvSpPr>
                <p:cNvPr id="37" name="TextBox 36">
                  <a:extLst>
                    <a:ext uri="{FF2B5EF4-FFF2-40B4-BE49-F238E27FC236}">
                      <a16:creationId xmlns:a16="http://schemas.microsoft.com/office/drawing/2014/main" id="{BB1BC9B3-812A-4920-9C38-9928758D139D}"/>
                    </a:ext>
                  </a:extLst>
                </p:cNvPr>
                <p:cNvSpPr txBox="1"/>
                <p:nvPr/>
              </p:nvSpPr>
              <p:spPr>
                <a:xfrm>
                  <a:off x="6540343" y="2417988"/>
                  <a:ext cx="193463" cy="246221"/>
                </a:xfrm>
                <a:prstGeom prst="rect">
                  <a:avLst/>
                </a:prstGeom>
                <a:noFill/>
              </p:spPr>
              <p:txBody>
                <a:bodyPr wrap="square" rtlCol="0">
                  <a:spAutoFit/>
                </a:bodyPr>
                <a:lstStyle/>
                <a:p>
                  <a:r>
                    <a:rPr lang="en-NZ" sz="1000" b="1" dirty="0">
                      <a:latin typeface="Comic Sans MS" panose="030F0702030302020204" pitchFamily="66" charset="0"/>
                    </a:rPr>
                    <a:t>X</a:t>
                  </a:r>
                </a:p>
              </p:txBody>
            </p:sp>
          </p:grpSp>
          <p:sp>
            <p:nvSpPr>
              <p:cNvPr id="38" name="TextBox 37">
                <a:extLst>
                  <a:ext uri="{FF2B5EF4-FFF2-40B4-BE49-F238E27FC236}">
                    <a16:creationId xmlns:a16="http://schemas.microsoft.com/office/drawing/2014/main" id="{5F93A48F-CE90-4659-9420-08EF9A433DEE}"/>
                  </a:ext>
                </a:extLst>
              </p:cNvPr>
              <p:cNvSpPr txBox="1"/>
              <p:nvPr/>
            </p:nvSpPr>
            <p:spPr>
              <a:xfrm>
                <a:off x="8665130" y="2108053"/>
                <a:ext cx="171293" cy="246221"/>
              </a:xfrm>
              <a:prstGeom prst="rect">
                <a:avLst/>
              </a:prstGeom>
              <a:noFill/>
            </p:spPr>
            <p:txBody>
              <a:bodyPr wrap="square" rtlCol="0">
                <a:spAutoFit/>
              </a:bodyPr>
              <a:lstStyle/>
              <a:p>
                <a:r>
                  <a:rPr lang="en-NZ" sz="1000" b="1" dirty="0">
                    <a:latin typeface="Comic Sans MS" panose="030F0702030302020204" pitchFamily="66" charset="0"/>
                  </a:rPr>
                  <a:t>X</a:t>
                </a:r>
              </a:p>
            </p:txBody>
          </p:sp>
          <p:sp>
            <p:nvSpPr>
              <p:cNvPr id="39" name="TextBox 38">
                <a:extLst>
                  <a:ext uri="{FF2B5EF4-FFF2-40B4-BE49-F238E27FC236}">
                    <a16:creationId xmlns:a16="http://schemas.microsoft.com/office/drawing/2014/main" id="{2128F49F-AE8A-4095-8E9B-1AF672ADC446}"/>
                  </a:ext>
                </a:extLst>
              </p:cNvPr>
              <p:cNvSpPr txBox="1"/>
              <p:nvPr/>
            </p:nvSpPr>
            <p:spPr>
              <a:xfrm>
                <a:off x="8665130" y="3473914"/>
                <a:ext cx="171293" cy="246221"/>
              </a:xfrm>
              <a:prstGeom prst="rect">
                <a:avLst/>
              </a:prstGeom>
              <a:noFill/>
            </p:spPr>
            <p:txBody>
              <a:bodyPr wrap="square" rtlCol="0">
                <a:spAutoFit/>
              </a:bodyPr>
              <a:lstStyle/>
              <a:p>
                <a:r>
                  <a:rPr lang="en-NZ" sz="1000" b="1" dirty="0">
                    <a:latin typeface="Comic Sans MS" panose="030F0702030302020204" pitchFamily="66" charset="0"/>
                  </a:rPr>
                  <a:t>X</a:t>
                </a:r>
              </a:p>
            </p:txBody>
          </p:sp>
        </p:grpSp>
        <p:sp>
          <p:nvSpPr>
            <p:cNvPr id="42" name="TextBox 41">
              <a:extLst>
                <a:ext uri="{FF2B5EF4-FFF2-40B4-BE49-F238E27FC236}">
                  <a16:creationId xmlns:a16="http://schemas.microsoft.com/office/drawing/2014/main" id="{2571FF22-F8E8-4201-AB76-AF1462BAF3A1}"/>
                </a:ext>
              </a:extLst>
            </p:cNvPr>
            <p:cNvSpPr txBox="1"/>
            <p:nvPr/>
          </p:nvSpPr>
          <p:spPr>
            <a:xfrm>
              <a:off x="6459375" y="1985654"/>
              <a:ext cx="387001" cy="246221"/>
            </a:xfrm>
            <a:prstGeom prst="rect">
              <a:avLst/>
            </a:prstGeom>
            <a:noFill/>
          </p:spPr>
          <p:txBody>
            <a:bodyPr wrap="square" rtlCol="0">
              <a:spAutoFit/>
            </a:bodyPr>
            <a:lstStyle/>
            <a:p>
              <a:r>
                <a:rPr lang="en-NZ" sz="1000" b="1" dirty="0">
                  <a:latin typeface="+mn-lt"/>
                </a:rPr>
                <a:t>96</a:t>
              </a:r>
            </a:p>
          </p:txBody>
        </p:sp>
      </p:grpSp>
      <p:graphicFrame>
        <p:nvGraphicFramePr>
          <p:cNvPr id="23" name="Table 22">
            <a:extLst>
              <a:ext uri="{FF2B5EF4-FFF2-40B4-BE49-F238E27FC236}">
                <a16:creationId xmlns:a16="http://schemas.microsoft.com/office/drawing/2014/main" id="{152CBAB0-15F8-4370-A3E9-767B8A04F880}"/>
              </a:ext>
            </a:extLst>
          </p:cNvPr>
          <p:cNvGraphicFramePr>
            <a:graphicFrameLocks noGrp="1"/>
          </p:cNvGraphicFramePr>
          <p:nvPr>
            <p:extLst>
              <p:ext uri="{D42A27DB-BD31-4B8C-83A1-F6EECF244321}">
                <p14:modId xmlns:p14="http://schemas.microsoft.com/office/powerpoint/2010/main" val="2990952275"/>
              </p:ext>
            </p:extLst>
          </p:nvPr>
        </p:nvGraphicFramePr>
        <p:xfrm>
          <a:off x="558449" y="5314949"/>
          <a:ext cx="5961450" cy="1030886"/>
        </p:xfrm>
        <a:graphic>
          <a:graphicData uri="http://schemas.openxmlformats.org/drawingml/2006/table">
            <a:tbl>
              <a:tblPr firstRow="1" firstCol="1" bandRow="1"/>
              <a:tblGrid>
                <a:gridCol w="645413">
                  <a:extLst>
                    <a:ext uri="{9D8B030D-6E8A-4147-A177-3AD203B41FA5}">
                      <a16:colId xmlns:a16="http://schemas.microsoft.com/office/drawing/2014/main" val="3608392051"/>
                    </a:ext>
                  </a:extLst>
                </a:gridCol>
                <a:gridCol w="523680">
                  <a:extLst>
                    <a:ext uri="{9D8B030D-6E8A-4147-A177-3AD203B41FA5}">
                      <a16:colId xmlns:a16="http://schemas.microsoft.com/office/drawing/2014/main" val="2995156491"/>
                    </a:ext>
                  </a:extLst>
                </a:gridCol>
                <a:gridCol w="523680">
                  <a:extLst>
                    <a:ext uri="{9D8B030D-6E8A-4147-A177-3AD203B41FA5}">
                      <a16:colId xmlns:a16="http://schemas.microsoft.com/office/drawing/2014/main" val="3467838529"/>
                    </a:ext>
                  </a:extLst>
                </a:gridCol>
                <a:gridCol w="523680">
                  <a:extLst>
                    <a:ext uri="{9D8B030D-6E8A-4147-A177-3AD203B41FA5}">
                      <a16:colId xmlns:a16="http://schemas.microsoft.com/office/drawing/2014/main" val="3003959406"/>
                    </a:ext>
                  </a:extLst>
                </a:gridCol>
                <a:gridCol w="3744997">
                  <a:extLst>
                    <a:ext uri="{9D8B030D-6E8A-4147-A177-3AD203B41FA5}">
                      <a16:colId xmlns:a16="http://schemas.microsoft.com/office/drawing/2014/main" val="2533331357"/>
                    </a:ext>
                  </a:extLst>
                </a:gridCol>
              </a:tblGrid>
              <a:tr h="515443">
                <a:tc gridSpan="5">
                  <a:txBody>
                    <a:bodyPr/>
                    <a:lstStyle/>
                    <a:p>
                      <a:pPr algn="ctr">
                        <a:lnSpc>
                          <a:spcPct val="107000"/>
                        </a:lnSpc>
                        <a:spcAft>
                          <a:spcPts val="0"/>
                        </a:spcAft>
                      </a:pPr>
                      <a:r>
                        <a:rPr lang="en-NZ" sz="1600" b="1" dirty="0">
                          <a:effectLst/>
                          <a:latin typeface="Arial" panose="020B0604020202020204" pitchFamily="34" charset="0"/>
                          <a:ea typeface="Calibri" panose="020F0502020204030204" pitchFamily="34" charset="0"/>
                          <a:cs typeface="Times New Roman" panose="02020603050405020304" pitchFamily="18" charset="0"/>
                        </a:rPr>
                        <a:t>Maternity early warning score colour key</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NZ"/>
                    </a:p>
                  </a:txBody>
                  <a:tcPr/>
                </a:tc>
                <a:tc hMerge="1">
                  <a:txBody>
                    <a:bodyPr/>
                    <a:lstStyle/>
                    <a:p>
                      <a:endParaRPr lang="en-NZ"/>
                    </a:p>
                  </a:txBody>
                  <a:tcPr/>
                </a:tc>
                <a:tc hMerge="1">
                  <a:txBody>
                    <a:bodyPr/>
                    <a:lstStyle/>
                    <a:p>
                      <a:endParaRPr lang="en-NZ"/>
                    </a:p>
                  </a:txBody>
                  <a:tcPr/>
                </a:tc>
                <a:tc hMerge="1">
                  <a:txBody>
                    <a:bodyPr/>
                    <a:lstStyle/>
                    <a:p>
                      <a:endParaRPr lang="en-NZ"/>
                    </a:p>
                  </a:txBody>
                  <a:tcPr/>
                </a:tc>
                <a:extLst>
                  <a:ext uri="{0D108BD9-81ED-4DB2-BD59-A6C34878D82A}">
                    <a16:rowId xmlns:a16="http://schemas.microsoft.com/office/drawing/2014/main" val="4216258156"/>
                  </a:ext>
                </a:extLst>
              </a:tr>
              <a:tr h="515443">
                <a:tc>
                  <a:txBody>
                    <a:bodyPr/>
                    <a:lstStyle/>
                    <a:p>
                      <a:pPr algn="ctr">
                        <a:lnSpc>
                          <a:spcPct val="107000"/>
                        </a:lnSpc>
                        <a:spcAft>
                          <a:spcPts val="0"/>
                        </a:spcAft>
                      </a:pPr>
                      <a:r>
                        <a:rPr lang="en-NZ" sz="1600" b="1">
                          <a:effectLst/>
                          <a:latin typeface="Arial" panose="020B0604020202020204" pitchFamily="34" charset="0"/>
                          <a:ea typeface="Calibri" panose="020F0502020204030204" pitchFamily="34" charset="0"/>
                          <a:cs typeface="Times New Roman" panose="02020603050405020304" pitchFamily="18" charset="0"/>
                        </a:rPr>
                        <a:t>0</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NZ" sz="1600" b="1">
                          <a:effectLst/>
                          <a:latin typeface="Arial" panose="020B0604020202020204" pitchFamily="34" charset="0"/>
                          <a:ea typeface="Calibri" panose="020F0502020204030204" pitchFamily="34" charset="0"/>
                          <a:cs typeface="Times New Roman" panose="02020603050405020304" pitchFamily="18" charset="0"/>
                        </a:rPr>
                        <a:t>1</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07000"/>
                        </a:lnSpc>
                        <a:spcAft>
                          <a:spcPts val="0"/>
                        </a:spcAft>
                      </a:pPr>
                      <a:r>
                        <a:rPr lang="en-NZ" sz="1600" b="1">
                          <a:effectLst/>
                          <a:latin typeface="Arial" panose="020B0604020202020204" pitchFamily="34" charset="0"/>
                          <a:ea typeface="Calibri" panose="020F0502020204030204" pitchFamily="34" charset="0"/>
                          <a:cs typeface="Times New Roman" panose="02020603050405020304" pitchFamily="18" charset="0"/>
                        </a:rPr>
                        <a:t>2</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0BA"/>
                    </a:solidFill>
                  </a:tcPr>
                </a:tc>
                <a:tc>
                  <a:txBody>
                    <a:bodyPr/>
                    <a:lstStyle/>
                    <a:p>
                      <a:pPr algn="ctr">
                        <a:lnSpc>
                          <a:spcPct val="107000"/>
                        </a:lnSpc>
                        <a:spcAft>
                          <a:spcPts val="0"/>
                        </a:spcAft>
                      </a:pPr>
                      <a:r>
                        <a:rPr lang="en-NZ" sz="1600" b="1">
                          <a:effectLst/>
                          <a:latin typeface="Arial" panose="020B0604020202020204" pitchFamily="34" charset="0"/>
                          <a:ea typeface="Calibri" panose="020F0502020204030204" pitchFamily="34" charset="0"/>
                          <a:cs typeface="Times New Roman" panose="02020603050405020304" pitchFamily="18" charset="0"/>
                        </a:rPr>
                        <a:t>3</a:t>
                      </a:r>
                      <a:endParaRPr lang="en-NZ"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D8"/>
                    </a:solidFill>
                  </a:tcPr>
                </a:tc>
                <a:tc>
                  <a:txBody>
                    <a:bodyPr/>
                    <a:lstStyle/>
                    <a:p>
                      <a:pPr algn="ctr">
                        <a:lnSpc>
                          <a:spcPct val="107000"/>
                        </a:lnSpc>
                        <a:spcAft>
                          <a:spcPts val="0"/>
                        </a:spcAft>
                      </a:pPr>
                      <a:r>
                        <a:rPr lang="en-NZ" sz="1600" b="1" dirty="0">
                          <a:effectLst/>
                          <a:latin typeface="Arial" panose="020B0604020202020204" pitchFamily="34" charset="0"/>
                          <a:ea typeface="Calibri" panose="020F0502020204030204" pitchFamily="34" charset="0"/>
                          <a:cs typeface="Times New Roman" panose="02020603050405020304" pitchFamily="18" charset="0"/>
                        </a:rPr>
                        <a:t>RRT: rapid response team</a:t>
                      </a:r>
                      <a:endParaRPr lang="en-NZ"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E8FF"/>
                    </a:solidFill>
                  </a:tcPr>
                </a:tc>
                <a:extLst>
                  <a:ext uri="{0D108BD9-81ED-4DB2-BD59-A6C34878D82A}">
                    <a16:rowId xmlns:a16="http://schemas.microsoft.com/office/drawing/2014/main" val="597195513"/>
                  </a:ext>
                </a:extLst>
              </a:tr>
            </a:tbl>
          </a:graphicData>
        </a:graphic>
      </p:graphicFrame>
      <p:sp>
        <p:nvSpPr>
          <p:cNvPr id="4" name="Title 3">
            <a:extLst>
              <a:ext uri="{FF2B5EF4-FFF2-40B4-BE49-F238E27FC236}">
                <a16:creationId xmlns:a16="http://schemas.microsoft.com/office/drawing/2014/main" id="{8D1858EA-D975-465F-B80E-FA7359DE39A4}"/>
              </a:ext>
            </a:extLst>
          </p:cNvPr>
          <p:cNvSpPr>
            <a:spLocks noGrp="1"/>
          </p:cNvSpPr>
          <p:nvPr>
            <p:ph type="title"/>
          </p:nvPr>
        </p:nvSpPr>
        <p:spPr>
          <a:xfrm>
            <a:off x="437104" y="964640"/>
            <a:ext cx="8229600" cy="731838"/>
          </a:xfrm>
        </p:spPr>
        <p:txBody>
          <a:bodyPr/>
          <a:lstStyle/>
          <a:p>
            <a:r>
              <a:rPr lang="mi-NZ" dirty="0"/>
              <a:t>Calculate the total </a:t>
            </a:r>
            <a:br>
              <a:rPr lang="mi-NZ" dirty="0"/>
            </a:br>
            <a:r>
              <a:rPr lang="mi-NZ" dirty="0"/>
              <a:t>MEWS score</a:t>
            </a:r>
            <a:endParaRPr lang="en-N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731520" y="1484784"/>
            <a:ext cx="7680960" cy="2410207"/>
          </a:xfrm>
          <a:prstGeom prst="rect">
            <a:avLst/>
          </a:prstGeom>
          <a:solidFill>
            <a:srgbClr val="C5D8F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400" dirty="0">
                <a:solidFill>
                  <a:schemeClr val="dk1"/>
                </a:solidFill>
                <a:latin typeface="Arial"/>
                <a:ea typeface="Arial"/>
                <a:cs typeface="Arial"/>
                <a:sym typeface="Arial"/>
              </a:rPr>
              <a:t>If total MEWS score is </a:t>
            </a:r>
            <a:r>
              <a:rPr lang="mi-NZ" sz="2400" b="1" dirty="0">
                <a:solidFill>
                  <a:schemeClr val="dk1"/>
                </a:solidFill>
                <a:latin typeface="Arial"/>
                <a:ea typeface="Arial"/>
                <a:cs typeface="Arial"/>
                <a:sym typeface="Arial"/>
              </a:rPr>
              <a:t>1 </a:t>
            </a:r>
            <a:r>
              <a:rPr lang="mi-NZ" sz="2400" b="1" dirty="0">
                <a:solidFill>
                  <a:schemeClr val="dk1"/>
                </a:solidFill>
              </a:rPr>
              <a:t>or more</a:t>
            </a:r>
            <a:r>
              <a:rPr lang="mi-NZ" sz="2400" dirty="0">
                <a:solidFill>
                  <a:schemeClr val="dk1"/>
                </a:solidFill>
              </a:rPr>
              <a:t>, or if a</a:t>
            </a:r>
            <a:r>
              <a:rPr lang="mi-NZ" sz="2400" dirty="0">
                <a:solidFill>
                  <a:schemeClr val="dk1"/>
                </a:solidFill>
                <a:latin typeface="Arial"/>
                <a:ea typeface="Arial"/>
                <a:cs typeface="Arial"/>
                <a:sym typeface="Arial"/>
              </a:rPr>
              <a:t> single parameter is in the pink or blue coloured zone, </a:t>
            </a:r>
            <a:br>
              <a:rPr lang="mi-NZ" sz="2400" dirty="0">
                <a:solidFill>
                  <a:schemeClr val="dk1"/>
                </a:solidFill>
                <a:latin typeface="Arial"/>
                <a:ea typeface="Arial"/>
                <a:cs typeface="Arial"/>
                <a:sym typeface="Arial"/>
              </a:rPr>
            </a:br>
            <a:r>
              <a:rPr lang="mi-NZ" sz="2400" u="sng" dirty="0">
                <a:solidFill>
                  <a:schemeClr val="dk1"/>
                </a:solidFill>
                <a:latin typeface="Arial"/>
                <a:ea typeface="Arial"/>
                <a:cs typeface="Arial"/>
                <a:sym typeface="Arial"/>
              </a:rPr>
              <a:t>you must act</a:t>
            </a:r>
            <a:r>
              <a:rPr lang="mi-NZ" sz="2400" dirty="0">
                <a:solidFill>
                  <a:schemeClr val="dk1"/>
                </a:solidFill>
                <a:latin typeface="Arial"/>
                <a:ea typeface="Arial"/>
                <a:cs typeface="Arial"/>
                <a:sym typeface="Arial"/>
              </a:rPr>
              <a:t>. </a:t>
            </a:r>
            <a:endParaRPr sz="2400" dirty="0"/>
          </a:p>
          <a:p>
            <a:pPr marL="0" marR="0" lvl="0" indent="0" algn="ctr" rtl="0">
              <a:spcBef>
                <a:spcPts val="0"/>
              </a:spcBef>
              <a:spcAft>
                <a:spcPts val="0"/>
              </a:spcAft>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mi-NZ" sz="2400" dirty="0">
                <a:solidFill>
                  <a:schemeClr val="dk1"/>
                </a:solidFill>
                <a:latin typeface="Arial"/>
                <a:ea typeface="Arial"/>
                <a:cs typeface="Arial"/>
                <a:sym typeface="Arial"/>
              </a:rPr>
              <a:t>The next step in the process is to use the mandatory escalation pathway to identify what action to take. </a:t>
            </a:r>
            <a:endParaRPr sz="2400" dirty="0">
              <a:solidFill>
                <a:schemeClr val="dk1"/>
              </a:solidFill>
              <a:latin typeface="Arial"/>
              <a:ea typeface="Arial"/>
              <a:cs typeface="Arial"/>
              <a:sym typeface="Arial"/>
            </a:endParaRPr>
          </a:p>
        </p:txBody>
      </p:sp>
      <p:sp>
        <p:nvSpPr>
          <p:cNvPr id="4" name="Shape 179">
            <a:extLst>
              <a:ext uri="{FF2B5EF4-FFF2-40B4-BE49-F238E27FC236}">
                <a16:creationId xmlns:a16="http://schemas.microsoft.com/office/drawing/2014/main" id="{3AC536BF-0A98-4349-86B0-9ED3B1E3D50E}"/>
              </a:ext>
            </a:extLst>
          </p:cNvPr>
          <p:cNvSpPr txBox="1"/>
          <p:nvPr/>
        </p:nvSpPr>
        <p:spPr>
          <a:xfrm>
            <a:off x="731520" y="4068294"/>
            <a:ext cx="7680960" cy="2015983"/>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r>
              <a:rPr lang="en-NZ" sz="2400" dirty="0"/>
              <a:t>Regardless of MEWS score, escalate care for:</a:t>
            </a:r>
            <a:br>
              <a:rPr lang="en-NZ" sz="2400" dirty="0"/>
            </a:br>
            <a:endParaRPr lang="en-NZ" sz="2400" dirty="0"/>
          </a:p>
          <a:p>
            <a:pPr marL="342900" lvl="0" indent="-342900">
              <a:buFont typeface="Arial" panose="020B0604020202020204" pitchFamily="34" charset="0"/>
              <a:buChar char="•"/>
            </a:pPr>
            <a:r>
              <a:rPr lang="en-NZ" sz="2400" dirty="0"/>
              <a:t>acute fetal concern</a:t>
            </a:r>
          </a:p>
          <a:p>
            <a:pPr marL="342900" lvl="0" indent="-342900">
              <a:buFont typeface="Arial" panose="020B0604020202020204" pitchFamily="34" charset="0"/>
              <a:buChar char="•"/>
            </a:pPr>
            <a:r>
              <a:rPr lang="en-NZ" sz="2400" dirty="0"/>
              <a:t>clinician concern</a:t>
            </a:r>
          </a:p>
          <a:p>
            <a:pPr marL="342900" lvl="0" indent="-342900">
              <a:buFont typeface="Arial" panose="020B0604020202020204" pitchFamily="34" charset="0"/>
              <a:buChar char="•"/>
            </a:pPr>
            <a:r>
              <a:rPr lang="en-NZ" sz="2400" dirty="0"/>
              <a:t>concern from woman or her family and </a:t>
            </a:r>
            <a:r>
              <a:rPr lang="en-NZ" sz="2400" dirty="0" err="1"/>
              <a:t>whānau</a:t>
            </a:r>
            <a:r>
              <a:rPr lang="en-NZ" sz="2400" dirty="0"/>
              <a:t>.</a:t>
            </a:r>
          </a:p>
        </p:txBody>
      </p:sp>
      <p:sp>
        <p:nvSpPr>
          <p:cNvPr id="3" name="Title 2">
            <a:extLst>
              <a:ext uri="{FF2B5EF4-FFF2-40B4-BE49-F238E27FC236}">
                <a16:creationId xmlns:a16="http://schemas.microsoft.com/office/drawing/2014/main" id="{41921C94-A9A7-4EA0-871D-CBD435529773}"/>
              </a:ext>
            </a:extLst>
          </p:cNvPr>
          <p:cNvSpPr>
            <a:spLocks noGrp="1"/>
          </p:cNvSpPr>
          <p:nvPr>
            <p:ph type="title"/>
          </p:nvPr>
        </p:nvSpPr>
        <p:spPr>
          <a:xfrm>
            <a:off x="457200" y="753627"/>
            <a:ext cx="8229600" cy="731838"/>
          </a:xfrm>
        </p:spPr>
        <p:txBody>
          <a:bodyPr/>
          <a:lstStyle/>
          <a:p>
            <a:r>
              <a:rPr lang="mi-NZ" dirty="0"/>
              <a:t>Escalation</a:t>
            </a:r>
            <a:endParaRPr lang="en-N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40" name="Shape 340"/>
          <p:cNvSpPr txBox="1"/>
          <p:nvPr/>
        </p:nvSpPr>
        <p:spPr>
          <a:xfrm>
            <a:off x="457200" y="1899100"/>
            <a:ext cx="8092700"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400" dirty="0">
                <a:solidFill>
                  <a:schemeClr val="dk1"/>
                </a:solidFill>
                <a:latin typeface="Arial"/>
                <a:ea typeface="Arial"/>
                <a:cs typeface="Arial"/>
                <a:sym typeface="Arial"/>
              </a:rPr>
              <a:t>The escalation pathway describes the </a:t>
            </a:r>
            <a:r>
              <a:rPr lang="mi-NZ" sz="2400" b="1" dirty="0">
                <a:solidFill>
                  <a:schemeClr val="dk1"/>
                </a:solidFill>
                <a:latin typeface="Arial"/>
                <a:ea typeface="Arial"/>
                <a:cs typeface="Arial"/>
                <a:sym typeface="Arial"/>
              </a:rPr>
              <a:t>mandatory</a:t>
            </a:r>
            <a:r>
              <a:rPr lang="mi-NZ" sz="2400" dirty="0">
                <a:solidFill>
                  <a:schemeClr val="dk1"/>
                </a:solidFill>
                <a:latin typeface="Arial"/>
                <a:ea typeface="Arial"/>
                <a:cs typeface="Arial"/>
                <a:sym typeface="Arial"/>
              </a:rPr>
              <a:t> actions you must take when MEWS score thresholds are reached</a:t>
            </a:r>
            <a:endParaRPr sz="2400" dirty="0">
              <a:solidFill>
                <a:schemeClr val="dk1"/>
              </a:solidFill>
              <a:latin typeface="Arial"/>
              <a:ea typeface="Arial"/>
              <a:cs typeface="Arial"/>
              <a:sym typeface="Arial"/>
            </a:endParaRPr>
          </a:p>
        </p:txBody>
      </p:sp>
      <p:sp>
        <p:nvSpPr>
          <p:cNvPr id="341" name="Shape 341"/>
          <p:cNvSpPr txBox="1"/>
          <p:nvPr/>
        </p:nvSpPr>
        <p:spPr>
          <a:xfrm>
            <a:off x="511748" y="2982960"/>
            <a:ext cx="8570706" cy="259869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FF0000"/>
              </a:buClr>
              <a:buSzPts val="3000"/>
              <a:buFont typeface="Arial"/>
              <a:buNone/>
            </a:pPr>
            <a:r>
              <a:rPr lang="mi-NZ" sz="2400" b="1" i="1" dirty="0">
                <a:solidFill>
                  <a:srgbClr val="FF0000"/>
                </a:solidFill>
              </a:rPr>
              <a:t>[Insert your local escalation pathway here</a:t>
            </a:r>
          </a:p>
          <a:p>
            <a:pPr lvl="0">
              <a:buClr>
                <a:srgbClr val="FF0000"/>
              </a:buClr>
              <a:buSzPts val="3000"/>
            </a:pPr>
            <a:r>
              <a:rPr lang="mi-NZ" sz="2400" b="1" i="1" dirty="0">
                <a:solidFill>
                  <a:srgbClr val="FF0000"/>
                </a:solidFill>
              </a:rPr>
              <a:t>and demonstrate what you would do for Ms W. </a:t>
            </a:r>
          </a:p>
          <a:p>
            <a:pPr lvl="0">
              <a:buClr>
                <a:srgbClr val="FF0000"/>
              </a:buClr>
              <a:buSzPts val="3000"/>
            </a:pPr>
            <a:br>
              <a:rPr lang="mi-NZ" sz="2400" b="1" i="1" dirty="0">
                <a:solidFill>
                  <a:srgbClr val="FF0000"/>
                </a:solidFill>
              </a:rPr>
            </a:br>
            <a:r>
              <a:rPr lang="mi-NZ" sz="2400" b="1" i="1" dirty="0">
                <a:solidFill>
                  <a:srgbClr val="FF0000"/>
                </a:solidFill>
              </a:rPr>
              <a:t>Total MEWS score=5 with no pink or blue single parameter triggers, so action is in MEWS score 5−7 level]</a:t>
            </a:r>
            <a:endParaRPr sz="2400" b="1" i="1" dirty="0">
              <a:solidFill>
                <a:srgbClr val="FF0000"/>
              </a:solidFill>
            </a:endParaRPr>
          </a:p>
          <a:p>
            <a:pPr marL="0" lvl="0" indent="0">
              <a:spcBef>
                <a:spcPts val="0"/>
              </a:spcBef>
              <a:spcAft>
                <a:spcPts val="0"/>
              </a:spcAft>
              <a:buNone/>
            </a:pPr>
            <a:endParaRPr dirty="0"/>
          </a:p>
        </p:txBody>
      </p:sp>
      <p:sp>
        <p:nvSpPr>
          <p:cNvPr id="3" name="Title 2">
            <a:extLst>
              <a:ext uri="{FF2B5EF4-FFF2-40B4-BE49-F238E27FC236}">
                <a16:creationId xmlns:a16="http://schemas.microsoft.com/office/drawing/2014/main" id="{ACFE9562-E1A9-4BD2-B2C6-F4B768ED4E87}"/>
              </a:ext>
            </a:extLst>
          </p:cNvPr>
          <p:cNvSpPr>
            <a:spLocks noGrp="1"/>
          </p:cNvSpPr>
          <p:nvPr>
            <p:ph type="title"/>
          </p:nvPr>
        </p:nvSpPr>
        <p:spPr/>
        <p:txBody>
          <a:bodyPr/>
          <a:lstStyle/>
          <a:p>
            <a:r>
              <a:rPr lang="mi-NZ" dirty="0"/>
              <a:t>Escalation pathway</a:t>
            </a:r>
            <a:endParaRPr lang="en-N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CDC3-2F53-441E-951F-941D6E7B52E3}"/>
              </a:ext>
            </a:extLst>
          </p:cNvPr>
          <p:cNvSpPr>
            <a:spLocks noGrp="1"/>
          </p:cNvSpPr>
          <p:nvPr>
            <p:ph type="title"/>
          </p:nvPr>
        </p:nvSpPr>
        <p:spPr/>
        <p:txBody>
          <a:bodyPr/>
          <a:lstStyle/>
          <a:p>
            <a:r>
              <a:rPr lang="en-NZ"/>
              <a:t>Escalation pathway</a:t>
            </a:r>
          </a:p>
        </p:txBody>
      </p:sp>
      <p:pic>
        <p:nvPicPr>
          <p:cNvPr id="5" name="Content Placeholder 8" descr="A screenshot of a cell phone&#10;&#10;Description generated with very high confidence">
            <a:extLst>
              <a:ext uri="{FF2B5EF4-FFF2-40B4-BE49-F238E27FC236}">
                <a16:creationId xmlns:a16="http://schemas.microsoft.com/office/drawing/2014/main" id="{46A50A55-B848-4AD0-A6BB-285E483A2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710" y="2143991"/>
            <a:ext cx="4315691" cy="3337836"/>
          </a:xfrm>
          <a:prstGeom prst="rect">
            <a:avLst/>
          </a:prstGeom>
        </p:spPr>
      </p:pic>
    </p:spTree>
    <p:extLst>
      <p:ext uri="{BB962C8B-B14F-4D97-AF65-F5344CB8AC3E}">
        <p14:creationId xmlns:p14="http://schemas.microsoft.com/office/powerpoint/2010/main" val="173418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5391DC2-AA6D-4C2B-9156-FB4586146CDE}"/>
              </a:ext>
            </a:extLst>
          </p:cNvPr>
          <p:cNvGrpSpPr/>
          <p:nvPr/>
        </p:nvGrpSpPr>
        <p:grpSpPr>
          <a:xfrm>
            <a:off x="1911105" y="1843228"/>
            <a:ext cx="5321789" cy="4100372"/>
            <a:chOff x="3477490" y="572855"/>
            <a:chExt cx="5321789" cy="4100372"/>
          </a:xfrm>
        </p:grpSpPr>
        <p:pic>
          <p:nvPicPr>
            <p:cNvPr id="6" name="Content Placeholder 8" descr="A screenshot of a cell phone&#10;&#10;Description generated with very high confidence">
              <a:extLst>
                <a:ext uri="{FF2B5EF4-FFF2-40B4-BE49-F238E27FC236}">
                  <a16:creationId xmlns:a16="http://schemas.microsoft.com/office/drawing/2014/main" id="{2D03D3A7-92E3-4DE0-BECA-B8890FAA7C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77490" y="572855"/>
              <a:ext cx="5321789" cy="4100372"/>
            </a:xfrm>
            <a:prstGeom prst="rect">
              <a:avLst/>
            </a:prstGeom>
          </p:spPr>
        </p:pic>
        <p:sp>
          <p:nvSpPr>
            <p:cNvPr id="7" name="Rectangle 6"/>
            <p:cNvSpPr/>
            <p:nvPr/>
          </p:nvSpPr>
          <p:spPr>
            <a:xfrm>
              <a:off x="5436533" y="1167597"/>
              <a:ext cx="3235807" cy="616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lstStyle/>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Manage pain, fever or distress</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Repeat observations. Discuss increased observation frequency with colleague</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Consider discussion with lead maternity carer (LMC) </a:t>
              </a:r>
            </a:p>
          </p:txBody>
        </p:sp>
        <p:sp>
          <p:nvSpPr>
            <p:cNvPr id="8" name="Rectangle 7"/>
            <p:cNvSpPr/>
            <p:nvPr/>
          </p:nvSpPr>
          <p:spPr>
            <a:xfrm>
              <a:off x="5436533" y="1753778"/>
              <a:ext cx="3235807" cy="9564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lstStyle/>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Request clinical review by LMC within 60 minutes</a:t>
              </a:r>
            </a:p>
            <a:p>
              <a:pPr marL="213995" indent="-213995">
                <a:buFont typeface="Arial" panose="020B0604020202020204" pitchFamily="34" charset="0"/>
                <a:buChar char="•"/>
                <a:defRPr/>
              </a:pPr>
              <a:r>
                <a:rPr lang="en-NZ" sz="900" kern="1200" dirty="0">
                  <a:solidFill>
                    <a:schemeClr val="tx1"/>
                  </a:solidFill>
                </a:rPr>
                <a:t>Discuss transfer</a:t>
              </a:r>
              <a:r>
                <a:rPr lang="en-NZ" sz="900" dirty="0">
                  <a:solidFill>
                    <a:schemeClr val="tx1"/>
                  </a:solidFill>
                </a:rPr>
                <a:t> </a:t>
              </a:r>
              <a:r>
                <a:rPr lang="en-NZ" sz="900" kern="1200" dirty="0">
                  <a:solidFill>
                    <a:schemeClr val="tx1"/>
                  </a:solidFill>
                </a:rPr>
                <a:t>to secondary unit</a:t>
              </a:r>
              <a:endParaRPr lang="en-NZ" sz="900" kern="1200" dirty="0">
                <a:solidFill>
                  <a:schemeClr val="tx1"/>
                </a:solidFill>
                <a:cs typeface="Calibri"/>
              </a:endParaRPr>
            </a:p>
            <a:p>
              <a:pPr marL="213995" indent="-213995"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Increase frequency of observations to q30 mins</a:t>
              </a:r>
              <a:endParaRPr lang="en-NZ" sz="900" kern="1200" dirty="0">
                <a:solidFill>
                  <a:schemeClr val="tx1"/>
                </a:solidFill>
                <a:cs typeface="Calibri"/>
              </a:endParaRP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Document plan including intervention, escalation and review timeframe</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Contact woman’s support person</a:t>
              </a:r>
            </a:p>
          </p:txBody>
        </p:sp>
        <p:sp>
          <p:nvSpPr>
            <p:cNvPr id="9" name="Rectangle 8"/>
            <p:cNvSpPr/>
            <p:nvPr/>
          </p:nvSpPr>
          <p:spPr>
            <a:xfrm>
              <a:off x="5436533" y="2815390"/>
              <a:ext cx="3235807" cy="728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lstStyle/>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Request immediate review by LMC</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Discuss need for transfer with secondary unit</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Prepare for transfer to secondary unit</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Continue observations q15 min</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Ensure woman’s support person informed</a:t>
              </a:r>
            </a:p>
            <a:p>
              <a:pPr defTabSz="457200" fontAlgn="base">
                <a:spcBef>
                  <a:spcPct val="0"/>
                </a:spcBef>
                <a:spcAft>
                  <a:spcPct val="0"/>
                </a:spcAft>
                <a:buClrTx/>
                <a:defRPr/>
              </a:pPr>
              <a:endParaRPr lang="en-NZ" sz="900" kern="1200" dirty="0">
                <a:solidFill>
                  <a:schemeClr val="tx1"/>
                </a:solidFill>
              </a:endParaRPr>
            </a:p>
          </p:txBody>
        </p:sp>
        <p:sp>
          <p:nvSpPr>
            <p:cNvPr id="10" name="Rectangle 9"/>
            <p:cNvSpPr/>
            <p:nvPr/>
          </p:nvSpPr>
          <p:spPr>
            <a:xfrm>
              <a:off x="5450993" y="3661200"/>
              <a:ext cx="3235807" cy="960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lstStyle/>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Call 111 to arrange immediate transfer to secondary unit</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Notify secondary unit of emergency transfer</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Stay with the woman, prepare for transfer</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Support airway, breathing and circulation and provide manual uterine displacement if still pregnant</a:t>
              </a:r>
            </a:p>
            <a:p>
              <a:pPr marL="214313" indent="-214313" defTabSz="457200" fontAlgn="base">
                <a:spcBef>
                  <a:spcPct val="0"/>
                </a:spcBef>
                <a:spcAft>
                  <a:spcPct val="0"/>
                </a:spcAft>
                <a:buClrTx/>
                <a:buFont typeface="Arial" panose="020B0604020202020204" pitchFamily="34" charset="0"/>
                <a:buChar char="•"/>
                <a:defRPr/>
              </a:pPr>
              <a:r>
                <a:rPr lang="en-NZ" sz="900" kern="1200" dirty="0">
                  <a:solidFill>
                    <a:schemeClr val="tx1"/>
                  </a:solidFill>
                </a:rPr>
                <a:t>If LMC not present, call for immediate attendance</a:t>
              </a:r>
            </a:p>
          </p:txBody>
        </p:sp>
      </p:grpSp>
      <p:sp>
        <p:nvSpPr>
          <p:cNvPr id="3" name="Title 2">
            <a:extLst>
              <a:ext uri="{FF2B5EF4-FFF2-40B4-BE49-F238E27FC236}">
                <a16:creationId xmlns:a16="http://schemas.microsoft.com/office/drawing/2014/main" id="{869ADBFE-B9C8-4C4A-84D6-C03BB6A35835}"/>
              </a:ext>
            </a:extLst>
          </p:cNvPr>
          <p:cNvSpPr>
            <a:spLocks noGrp="1"/>
          </p:cNvSpPr>
          <p:nvPr>
            <p:ph type="title"/>
          </p:nvPr>
        </p:nvSpPr>
        <p:spPr>
          <a:xfrm>
            <a:off x="457199" y="914400"/>
            <a:ext cx="8229600" cy="731838"/>
          </a:xfrm>
        </p:spPr>
        <p:txBody>
          <a:bodyPr/>
          <a:lstStyle/>
          <a:p>
            <a:r>
              <a:rPr lang="mi-NZ" dirty="0"/>
              <a:t>Primary unit</a:t>
            </a:r>
            <a:endParaRPr lang="en-NZ" dirty="0"/>
          </a:p>
        </p:txBody>
      </p:sp>
    </p:spTree>
    <p:extLst>
      <p:ext uri="{BB962C8B-B14F-4D97-AF65-F5344CB8AC3E}">
        <p14:creationId xmlns:p14="http://schemas.microsoft.com/office/powerpoint/2010/main" val="1216450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0B620F-BA88-42FC-966D-B62216A58EF0}"/>
              </a:ext>
            </a:extLst>
          </p:cNvPr>
          <p:cNvGrpSpPr/>
          <p:nvPr/>
        </p:nvGrpSpPr>
        <p:grpSpPr>
          <a:xfrm>
            <a:off x="1777279" y="1795374"/>
            <a:ext cx="5589442" cy="4448095"/>
            <a:chOff x="2925908" y="1376531"/>
            <a:chExt cx="5285509" cy="4104938"/>
          </a:xfrm>
        </p:grpSpPr>
        <p:pic>
          <p:nvPicPr>
            <p:cNvPr id="6" name="Content Placeholder 8" descr="A screenshot of a cell phone&#10;&#10;Description generated with very high confidence">
              <a:extLst>
                <a:ext uri="{FF2B5EF4-FFF2-40B4-BE49-F238E27FC236}">
                  <a16:creationId xmlns:a16="http://schemas.microsoft.com/office/drawing/2014/main" id="{2D03D3A7-92E3-4DE0-BECA-B8890FAA7C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25908" y="1376531"/>
              <a:ext cx="5285509" cy="4086256"/>
            </a:xfrm>
            <a:prstGeom prst="rect">
              <a:avLst/>
            </a:prstGeom>
          </p:spPr>
        </p:pic>
        <p:sp>
          <p:nvSpPr>
            <p:cNvPr id="7" name="Rectangle 6"/>
            <p:cNvSpPr/>
            <p:nvPr/>
          </p:nvSpPr>
          <p:spPr>
            <a:xfrm>
              <a:off x="4935797" y="1951005"/>
              <a:ext cx="3203748" cy="702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lstStyle/>
            <a:p>
              <a:pPr marL="214313" indent="-214313" defTabSz="457200" fontAlgn="base">
                <a:spcBef>
                  <a:spcPct val="0"/>
                </a:spcBef>
                <a:spcAft>
                  <a:spcPct val="0"/>
                </a:spcAft>
                <a:buClrTx/>
                <a:buFont typeface="Arial" panose="020B0604020202020204" pitchFamily="34" charset="0"/>
                <a:buChar char="•"/>
                <a:defRPr/>
              </a:pPr>
              <a:r>
                <a:rPr lang="en-NZ" sz="850" kern="1200" dirty="0">
                  <a:solidFill>
                    <a:schemeClr val="tx1"/>
                  </a:solidFill>
                </a:rPr>
                <a:t>Manage pain, fever or distress</a:t>
              </a:r>
            </a:p>
            <a:p>
              <a:pPr marL="214313" indent="-214313" defTabSz="457200" fontAlgn="base">
                <a:spcBef>
                  <a:spcPct val="0"/>
                </a:spcBef>
                <a:spcAft>
                  <a:spcPct val="0"/>
                </a:spcAft>
                <a:buClrTx/>
                <a:buFont typeface="Arial" panose="020B0604020202020204" pitchFamily="34" charset="0"/>
                <a:buChar char="•"/>
                <a:defRPr/>
              </a:pPr>
              <a:r>
                <a:rPr lang="en-NZ" sz="850" kern="1200" dirty="0">
                  <a:solidFill>
                    <a:schemeClr val="tx1"/>
                  </a:solidFill>
                </a:rPr>
                <a:t>Discuss increased observation frequency with charge midwife/nurse</a:t>
              </a:r>
            </a:p>
            <a:p>
              <a:pPr marL="214313" indent="-214313" defTabSz="457200" fontAlgn="base">
                <a:spcBef>
                  <a:spcPct val="0"/>
                </a:spcBef>
                <a:spcAft>
                  <a:spcPct val="0"/>
                </a:spcAft>
                <a:buClrTx/>
                <a:buFont typeface="Arial" panose="020B0604020202020204" pitchFamily="34" charset="0"/>
                <a:buChar char="•"/>
                <a:defRPr/>
              </a:pPr>
              <a:r>
                <a:rPr lang="en-NZ" sz="850" kern="1200" dirty="0">
                  <a:solidFill>
                    <a:schemeClr val="tx1"/>
                  </a:solidFill>
                </a:rPr>
                <a:t>Consider discussion with team house officer if concerned</a:t>
              </a:r>
            </a:p>
          </p:txBody>
        </p:sp>
        <p:sp>
          <p:nvSpPr>
            <p:cNvPr id="8" name="Rectangle 7"/>
            <p:cNvSpPr/>
            <p:nvPr/>
          </p:nvSpPr>
          <p:spPr>
            <a:xfrm>
              <a:off x="4935797" y="2536228"/>
              <a:ext cx="320374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lstStyle/>
            <a:p>
              <a:pPr marL="214313" indent="-214313">
                <a:buFont typeface="Arial" panose="020B0604020202020204" pitchFamily="34" charset="0"/>
                <a:buChar char="•"/>
                <a:defRPr/>
              </a:pPr>
              <a:r>
                <a:rPr lang="en-NZ" sz="850" dirty="0">
                  <a:solidFill>
                    <a:schemeClr val="tx1"/>
                  </a:solidFill>
                </a:rPr>
                <a:t>Team house officer and charge midwife/nurse review within 30 minutes</a:t>
              </a:r>
            </a:p>
            <a:p>
              <a:pPr marL="214313" indent="-214313">
                <a:buFont typeface="Arial" panose="020B0604020202020204" pitchFamily="34" charset="0"/>
                <a:buChar char="•"/>
                <a:defRPr/>
              </a:pPr>
              <a:r>
                <a:rPr lang="en-NZ" sz="850" dirty="0">
                  <a:solidFill>
                    <a:schemeClr val="tx1"/>
                  </a:solidFill>
                </a:rPr>
                <a:t>Document plan including intervention, escalation and review timeframe</a:t>
              </a:r>
            </a:p>
            <a:p>
              <a:pPr marL="214313" indent="-214313">
                <a:buFont typeface="Arial" panose="020B0604020202020204" pitchFamily="34" charset="0"/>
                <a:buChar char="•"/>
                <a:defRPr/>
              </a:pPr>
              <a:r>
                <a:rPr lang="en-NZ" sz="850" dirty="0">
                  <a:solidFill>
                    <a:schemeClr val="tx1"/>
                  </a:solidFill>
                </a:rPr>
                <a:t>Increase observation frequency to at least q30 mins</a:t>
              </a:r>
            </a:p>
            <a:p>
              <a:pPr marL="214313" indent="-214313">
                <a:buFont typeface="Arial" panose="020B0604020202020204" pitchFamily="34" charset="0"/>
                <a:buChar char="•"/>
                <a:defRPr/>
              </a:pPr>
              <a:r>
                <a:rPr lang="en-NZ" sz="850" dirty="0">
                  <a:solidFill>
                    <a:schemeClr val="tx1"/>
                  </a:solidFill>
                </a:rPr>
                <a:t>Consider discussion with registrar (or SMO if no registrar) if concerned</a:t>
              </a:r>
            </a:p>
          </p:txBody>
        </p:sp>
        <p:sp>
          <p:nvSpPr>
            <p:cNvPr id="9" name="Rectangle 8"/>
            <p:cNvSpPr/>
            <p:nvPr/>
          </p:nvSpPr>
          <p:spPr>
            <a:xfrm>
              <a:off x="4935797" y="3485620"/>
              <a:ext cx="3203748" cy="1093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lstStyle/>
            <a:p>
              <a:pPr marL="214313" indent="-214313">
                <a:buClrTx/>
                <a:buFont typeface="Arial" panose="020B0604020202020204" pitchFamily="34" charset="0"/>
                <a:buChar char="•"/>
                <a:defRPr/>
              </a:pPr>
              <a:r>
                <a:rPr lang="en-NZ" sz="850" dirty="0">
                  <a:solidFill>
                    <a:schemeClr val="tx1"/>
                  </a:solidFill>
                </a:rPr>
                <a:t>Team registrar charge midwife/nurse review within 20 minutes</a:t>
              </a:r>
            </a:p>
            <a:p>
              <a:pPr marL="214313" indent="-214313">
                <a:buClrTx/>
                <a:buFont typeface="Arial" panose="020B0604020202020204" pitchFamily="34" charset="0"/>
                <a:buChar char="•"/>
                <a:defRPr/>
              </a:pPr>
              <a:r>
                <a:rPr lang="en-NZ" sz="850" dirty="0">
                  <a:solidFill>
                    <a:schemeClr val="tx1"/>
                  </a:solidFill>
                </a:rPr>
                <a:t>Document plan including intervention, escalation and review timeframe</a:t>
              </a:r>
            </a:p>
            <a:p>
              <a:pPr marL="214313" indent="-214313">
                <a:buClrTx/>
                <a:buFont typeface="Arial" panose="020B0604020202020204" pitchFamily="34" charset="0"/>
                <a:buChar char="•"/>
                <a:defRPr/>
              </a:pPr>
              <a:r>
                <a:rPr lang="en-NZ" sz="850" dirty="0">
                  <a:solidFill>
                    <a:schemeClr val="tx1"/>
                  </a:solidFill>
                </a:rPr>
                <a:t>Increase observation frequency to at least q15 mins</a:t>
              </a:r>
            </a:p>
            <a:p>
              <a:pPr marL="214313" indent="-214313">
                <a:buClrTx/>
                <a:buFont typeface="Arial" panose="020B0604020202020204" pitchFamily="34" charset="0"/>
                <a:buChar char="•"/>
                <a:defRPr/>
              </a:pPr>
              <a:r>
                <a:rPr lang="en-NZ" sz="850" dirty="0">
                  <a:solidFill>
                    <a:schemeClr val="tx1"/>
                  </a:solidFill>
                </a:rPr>
                <a:t>Consider discussion with SMO if concerned</a:t>
              </a:r>
            </a:p>
            <a:p>
              <a:pPr marL="214313" indent="-214313">
                <a:buClrTx/>
                <a:buFont typeface="Arial" panose="020B0604020202020204" pitchFamily="34" charset="0"/>
                <a:buChar char="•"/>
                <a:defRPr/>
              </a:pPr>
              <a:r>
                <a:rPr lang="en-NZ" sz="850" dirty="0">
                  <a:solidFill>
                    <a:schemeClr val="tx1"/>
                  </a:solidFill>
                </a:rPr>
                <a:t>Notify Lead Maternity Carer </a:t>
              </a:r>
            </a:p>
          </p:txBody>
        </p:sp>
        <p:sp>
          <p:nvSpPr>
            <p:cNvPr id="10" name="Rectangle 9"/>
            <p:cNvSpPr/>
            <p:nvPr/>
          </p:nvSpPr>
          <p:spPr>
            <a:xfrm>
              <a:off x="4935797" y="4395805"/>
              <a:ext cx="3203748" cy="1085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 tIns="0" rIns="27000" bIns="0" rtlCol="0" anchor="ctr"/>
            <a:lstStyle/>
            <a:p>
              <a:pPr marL="214313" indent="-214313">
                <a:buFont typeface="Arial" panose="020B0604020202020204" pitchFamily="34" charset="0"/>
                <a:buChar char="•"/>
                <a:defRPr/>
              </a:pPr>
              <a:r>
                <a:rPr lang="en-NZ" sz="850" dirty="0">
                  <a:solidFill>
                    <a:schemeClr val="tx1"/>
                  </a:solidFill>
                </a:rPr>
                <a:t>Call Rapid Response Team, stating ‘adult and obstetric emergency’</a:t>
              </a:r>
            </a:p>
            <a:p>
              <a:pPr marL="214313" indent="-214313">
                <a:buFont typeface="Arial" panose="020B0604020202020204" pitchFamily="34" charset="0"/>
                <a:buChar char="•"/>
                <a:defRPr/>
              </a:pPr>
              <a:r>
                <a:rPr lang="en-NZ" sz="850" dirty="0">
                  <a:solidFill>
                    <a:schemeClr val="tx1"/>
                  </a:solidFill>
                </a:rPr>
                <a:t>Stay with the woman</a:t>
              </a:r>
            </a:p>
            <a:p>
              <a:pPr marL="214313" indent="-214313">
                <a:buFont typeface="Arial" panose="020B0604020202020204" pitchFamily="34" charset="0"/>
                <a:buChar char="•"/>
                <a:defRPr/>
              </a:pPr>
              <a:r>
                <a:rPr lang="en-NZ" sz="850" dirty="0">
                  <a:solidFill>
                    <a:schemeClr val="tx1"/>
                  </a:solidFill>
                </a:rPr>
                <a:t>Support airway, breathing and circulation and provide manual uterine displacement if visibly pregnant</a:t>
              </a:r>
            </a:p>
            <a:p>
              <a:pPr marL="214313" indent="-214313">
                <a:buFont typeface="Arial" panose="020B0604020202020204" pitchFamily="34" charset="0"/>
                <a:buChar char="•"/>
                <a:defRPr/>
              </a:pPr>
              <a:r>
                <a:rPr lang="en-NZ" sz="850" dirty="0">
                  <a:solidFill>
                    <a:schemeClr val="tx1"/>
                  </a:solidFill>
                </a:rPr>
                <a:t>Inform SMO, parent team and Lead Maternity Carer (LMC)</a:t>
              </a:r>
            </a:p>
          </p:txBody>
        </p:sp>
      </p:grpSp>
      <p:sp>
        <p:nvSpPr>
          <p:cNvPr id="3" name="Title 2">
            <a:extLst>
              <a:ext uri="{FF2B5EF4-FFF2-40B4-BE49-F238E27FC236}">
                <a16:creationId xmlns:a16="http://schemas.microsoft.com/office/drawing/2014/main" id="{4D446506-12EC-4F69-A51A-EAB678CA72AD}"/>
              </a:ext>
            </a:extLst>
          </p:cNvPr>
          <p:cNvSpPr>
            <a:spLocks noGrp="1"/>
          </p:cNvSpPr>
          <p:nvPr>
            <p:ph type="title"/>
          </p:nvPr>
        </p:nvSpPr>
        <p:spPr>
          <a:xfrm>
            <a:off x="457200" y="911660"/>
            <a:ext cx="8229600" cy="673574"/>
          </a:xfrm>
        </p:spPr>
        <p:txBody>
          <a:bodyPr/>
          <a:lstStyle/>
          <a:p>
            <a:r>
              <a:rPr lang="mi-NZ" dirty="0"/>
              <a:t>Secondary or tertiary unit</a:t>
            </a:r>
            <a:endParaRPr lang="en-NZ" dirty="0"/>
          </a:p>
        </p:txBody>
      </p:sp>
    </p:spTree>
    <p:extLst>
      <p:ext uri="{BB962C8B-B14F-4D97-AF65-F5344CB8AC3E}">
        <p14:creationId xmlns:p14="http://schemas.microsoft.com/office/powerpoint/2010/main" val="3527374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74638F-0200-4167-BD75-EEB24D1421FE}"/>
              </a:ext>
            </a:extLst>
          </p:cNvPr>
          <p:cNvSpPr>
            <a:spLocks noGrp="1"/>
          </p:cNvSpPr>
          <p:nvPr>
            <p:ph type="body" idx="1"/>
          </p:nvPr>
        </p:nvSpPr>
        <p:spPr>
          <a:xfrm>
            <a:off x="415906" y="1359759"/>
            <a:ext cx="8353482" cy="4181475"/>
          </a:xfrm>
        </p:spPr>
        <p:txBody>
          <a:bodyPr/>
          <a:lstStyle/>
          <a:p>
            <a:pPr marL="38100" indent="0">
              <a:buNone/>
            </a:pPr>
            <a:r>
              <a:rPr lang="en-NZ" sz="1900" dirty="0"/>
              <a:t>If a woman does not require all vital signs to be taken, annotate ‘EX’ in the score total box. It is acceptable in the following situations:</a:t>
            </a:r>
          </a:p>
          <a:p>
            <a:pPr lvl="0"/>
            <a:r>
              <a:rPr lang="en-NZ" sz="1900" dirty="0"/>
              <a:t>regular repeated blood pressure recordings, such as every 15 minutes following antihypertensive administration</a:t>
            </a:r>
          </a:p>
          <a:p>
            <a:pPr lvl="0"/>
            <a:r>
              <a:rPr lang="en-NZ" sz="1900" dirty="0"/>
              <a:t>women who require repeated respiratory rate observations following intrathecal opioid administration or those on a patient-controlled analgesia pump.</a:t>
            </a:r>
          </a:p>
          <a:p>
            <a:pPr marL="38100" indent="0">
              <a:buNone/>
            </a:pPr>
            <a:r>
              <a:rPr lang="en-NZ" sz="1900" dirty="0"/>
              <a:t>It is important that all vital signs are recorded on the same chart. The total MEWS score box should never be left </a:t>
            </a:r>
            <a:r>
              <a:rPr lang="en-NZ" sz="1900" dirty="0">
                <a:solidFill>
                  <a:schemeClr val="tx1"/>
                </a:solidFill>
              </a:rPr>
              <a:t>blank</a:t>
            </a:r>
            <a:r>
              <a:rPr lang="en-NZ" sz="1900" dirty="0"/>
              <a:t>.</a:t>
            </a:r>
          </a:p>
        </p:txBody>
      </p:sp>
      <p:sp>
        <p:nvSpPr>
          <p:cNvPr id="4" name="Shape 310">
            <a:extLst>
              <a:ext uri="{FF2B5EF4-FFF2-40B4-BE49-F238E27FC236}">
                <a16:creationId xmlns:a16="http://schemas.microsoft.com/office/drawing/2014/main" id="{2798FD90-3732-49CF-A6F1-A229812B8C50}"/>
              </a:ext>
            </a:extLst>
          </p:cNvPr>
          <p:cNvSpPr txBox="1"/>
          <p:nvPr/>
        </p:nvSpPr>
        <p:spPr>
          <a:xfrm>
            <a:off x="374612" y="5342390"/>
            <a:ext cx="8353482" cy="902605"/>
          </a:xfrm>
          <a:prstGeom prst="rect">
            <a:avLst/>
          </a:prstGeom>
          <a:solidFill>
            <a:srgbClr val="DAE5F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2400" dirty="0">
                <a:solidFill>
                  <a:schemeClr val="dk1"/>
                </a:solidFill>
              </a:rPr>
              <a:t>Single parameter escalations (in </a:t>
            </a:r>
            <a:r>
              <a:rPr lang="en-GB" sz="2400" b="1" dirty="0">
                <a:solidFill>
                  <a:schemeClr val="dk1"/>
                </a:solidFill>
              </a:rPr>
              <a:t>pink</a:t>
            </a:r>
            <a:r>
              <a:rPr lang="en-GB" sz="2400" dirty="0">
                <a:solidFill>
                  <a:schemeClr val="dk1"/>
                </a:solidFill>
              </a:rPr>
              <a:t> or </a:t>
            </a:r>
            <a:r>
              <a:rPr lang="en-GB" sz="2400" b="1" dirty="0">
                <a:solidFill>
                  <a:schemeClr val="dk1"/>
                </a:solidFill>
              </a:rPr>
              <a:t>blue</a:t>
            </a:r>
            <a:r>
              <a:rPr lang="en-GB" sz="2400" dirty="0">
                <a:solidFill>
                  <a:schemeClr val="dk1"/>
                </a:solidFill>
              </a:rPr>
              <a:t> zones) still apply when using ‘EX’ as the score.</a:t>
            </a:r>
            <a:endParaRPr sz="2400" dirty="0"/>
          </a:p>
        </p:txBody>
      </p:sp>
      <p:grpSp>
        <p:nvGrpSpPr>
          <p:cNvPr id="7" name="Group 6">
            <a:extLst>
              <a:ext uri="{FF2B5EF4-FFF2-40B4-BE49-F238E27FC236}">
                <a16:creationId xmlns:a16="http://schemas.microsoft.com/office/drawing/2014/main" id="{BB495797-AAE2-4EDD-B8C1-D2B8E279FDDF}"/>
              </a:ext>
            </a:extLst>
          </p:cNvPr>
          <p:cNvGrpSpPr/>
          <p:nvPr/>
        </p:nvGrpSpPr>
        <p:grpSpPr>
          <a:xfrm>
            <a:off x="374612" y="4454333"/>
            <a:ext cx="4466444" cy="753604"/>
            <a:chOff x="763617" y="4806615"/>
            <a:chExt cx="4466444" cy="753604"/>
          </a:xfrm>
        </p:grpSpPr>
        <p:pic>
          <p:nvPicPr>
            <p:cNvPr id="5" name="Picture 4" descr="total MEWS score/EX box">
              <a:extLst>
                <a:ext uri="{FF2B5EF4-FFF2-40B4-BE49-F238E27FC236}">
                  <a16:creationId xmlns:a16="http://schemas.microsoft.com/office/drawing/2014/main" id="{21E9732D-E10A-4420-B1BF-DC79CF42875A}"/>
                </a:ext>
              </a:extLst>
            </p:cNvPr>
            <p:cNvPicPr>
              <a:picLocks noChangeAspect="1"/>
            </p:cNvPicPr>
            <p:nvPr/>
          </p:nvPicPr>
          <p:blipFill rotWithShape="1">
            <a:blip r:embed="rId3"/>
            <a:srcRect t="4895"/>
            <a:stretch/>
          </p:blipFill>
          <p:spPr>
            <a:xfrm>
              <a:off x="763617" y="4806615"/>
              <a:ext cx="4337140" cy="753604"/>
            </a:xfrm>
            <a:prstGeom prst="rect">
              <a:avLst/>
            </a:prstGeom>
          </p:spPr>
        </p:pic>
        <p:sp>
          <p:nvSpPr>
            <p:cNvPr id="6" name="TextBox 5">
              <a:extLst>
                <a:ext uri="{FF2B5EF4-FFF2-40B4-BE49-F238E27FC236}">
                  <a16:creationId xmlns:a16="http://schemas.microsoft.com/office/drawing/2014/main" id="{E426B537-F692-420D-8329-A0B1BE604967}"/>
                </a:ext>
              </a:extLst>
            </p:cNvPr>
            <p:cNvSpPr txBox="1"/>
            <p:nvPr/>
          </p:nvSpPr>
          <p:spPr>
            <a:xfrm>
              <a:off x="4469160" y="4914722"/>
              <a:ext cx="760901" cy="584775"/>
            </a:xfrm>
            <a:prstGeom prst="rect">
              <a:avLst/>
            </a:prstGeom>
            <a:noFill/>
          </p:spPr>
          <p:txBody>
            <a:bodyPr wrap="square" rtlCol="0">
              <a:spAutoFit/>
            </a:bodyPr>
            <a:lstStyle/>
            <a:p>
              <a:r>
                <a:rPr lang="en-NZ" sz="3200" b="1" dirty="0">
                  <a:latin typeface="Bradley Hand ITC" panose="03070402050302030203" pitchFamily="66" charset="0"/>
                </a:rPr>
                <a:t>EX</a:t>
              </a:r>
            </a:p>
          </p:txBody>
        </p:sp>
      </p:grpSp>
      <p:sp>
        <p:nvSpPr>
          <p:cNvPr id="9" name="Title 8">
            <a:extLst>
              <a:ext uri="{FF2B5EF4-FFF2-40B4-BE49-F238E27FC236}">
                <a16:creationId xmlns:a16="http://schemas.microsoft.com/office/drawing/2014/main" id="{13C8CEDD-4AF8-41FC-8E7C-67C115CDCC0D}"/>
              </a:ext>
            </a:extLst>
          </p:cNvPr>
          <p:cNvSpPr>
            <a:spLocks noGrp="1"/>
          </p:cNvSpPr>
          <p:nvPr>
            <p:ph type="title"/>
          </p:nvPr>
        </p:nvSpPr>
        <p:spPr>
          <a:xfrm>
            <a:off x="457200" y="783772"/>
            <a:ext cx="8229600" cy="731838"/>
          </a:xfrm>
        </p:spPr>
        <p:txBody>
          <a:bodyPr/>
          <a:lstStyle/>
          <a:p>
            <a:r>
              <a:rPr lang="en-NZ" dirty="0"/>
              <a:t>Exemption from scoring</a:t>
            </a:r>
          </a:p>
        </p:txBody>
      </p:sp>
      <p:sp>
        <p:nvSpPr>
          <p:cNvPr id="8" name="TextBox 7">
            <a:extLst>
              <a:ext uri="{FF2B5EF4-FFF2-40B4-BE49-F238E27FC236}">
                <a16:creationId xmlns:a16="http://schemas.microsoft.com/office/drawing/2014/main" id="{4E12B6EA-26A4-41B0-B190-8D540C8E24A1}"/>
              </a:ext>
            </a:extLst>
          </p:cNvPr>
          <p:cNvSpPr txBox="1"/>
          <p:nvPr/>
        </p:nvSpPr>
        <p:spPr>
          <a:xfrm>
            <a:off x="4841056" y="4499857"/>
            <a:ext cx="3928332" cy="677108"/>
          </a:xfrm>
          <a:prstGeom prst="rect">
            <a:avLst/>
          </a:prstGeom>
          <a:solidFill>
            <a:srgbClr val="92D050"/>
          </a:solidFill>
        </p:spPr>
        <p:txBody>
          <a:bodyPr wrap="square" rtlCol="0">
            <a:spAutoFit/>
          </a:bodyPr>
          <a:lstStyle/>
          <a:p>
            <a:r>
              <a:rPr lang="en-NZ" sz="1900" dirty="0">
                <a:solidFill>
                  <a:schemeClr val="tx1"/>
                </a:solidFill>
              </a:rPr>
              <a:t>Exemptions (EX) are only to be used in </a:t>
            </a:r>
            <a:r>
              <a:rPr lang="en-NZ" sz="1900" b="1" dirty="0">
                <a:solidFill>
                  <a:schemeClr val="tx1"/>
                </a:solidFill>
              </a:rPr>
              <a:t>maternity </a:t>
            </a:r>
            <a:r>
              <a:rPr lang="en-NZ" sz="1900" dirty="0">
                <a:solidFill>
                  <a:schemeClr val="tx1"/>
                </a:solidFill>
              </a:rPr>
              <a:t>wards.</a:t>
            </a:r>
          </a:p>
        </p:txBody>
      </p:sp>
    </p:spTree>
    <p:extLst>
      <p:ext uri="{BB962C8B-B14F-4D97-AF65-F5344CB8AC3E}">
        <p14:creationId xmlns:p14="http://schemas.microsoft.com/office/powerpoint/2010/main" val="3990958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Shape 347"/>
          <p:cNvSpPr txBox="1"/>
          <p:nvPr/>
        </p:nvSpPr>
        <p:spPr>
          <a:xfrm>
            <a:off x="374847" y="2158958"/>
            <a:ext cx="5331611" cy="2827878"/>
          </a:xfrm>
          <a:prstGeom prst="rect">
            <a:avLst/>
          </a:prstGeom>
          <a:noFill/>
          <a:ln>
            <a:noFill/>
          </a:ln>
        </p:spPr>
        <p:txBody>
          <a:bodyPr spcFirstLastPara="1" wrap="square" lIns="91425" tIns="45700" rIns="91425" bIns="45700" anchor="t" anchorCtr="0">
            <a:noAutofit/>
          </a:bodyPr>
          <a:lstStyle/>
          <a:p>
            <a:r>
              <a:rPr lang="en-NZ" sz="2000" dirty="0"/>
              <a:t>The clinician who undertook the observations should initial the very bottom of the chart. The initials should match those already identified with a full name and designation within the body of the clinical notes.   </a:t>
            </a:r>
            <a:r>
              <a:rPr lang="en-NZ" dirty="0"/>
              <a:t> </a:t>
            </a:r>
            <a:br>
              <a:rPr lang="en-NZ" dirty="0"/>
            </a:br>
            <a:endParaRPr lang="mi-NZ" sz="2000" b="1" i="1" dirty="0">
              <a:solidFill>
                <a:srgbClr val="FF0000"/>
              </a:solidFill>
              <a:latin typeface="Arial"/>
              <a:ea typeface="Arial"/>
              <a:cs typeface="Arial"/>
              <a:sym typeface="Arial"/>
            </a:endParaRPr>
          </a:p>
          <a:p>
            <a:pPr marL="0" marR="0" lvl="0" indent="0" algn="l" rtl="0">
              <a:spcBef>
                <a:spcPts val="0"/>
              </a:spcBef>
              <a:spcAft>
                <a:spcPts val="0"/>
              </a:spcAft>
              <a:buNone/>
            </a:pPr>
            <a:r>
              <a:rPr lang="mi-NZ" sz="2000" b="1" i="1" dirty="0">
                <a:solidFill>
                  <a:srgbClr val="FF0000"/>
                </a:solidFill>
                <a:latin typeface="Arial"/>
                <a:ea typeface="Arial"/>
                <a:cs typeface="Arial"/>
                <a:sym typeface="Arial"/>
              </a:rPr>
              <a:t>[Insert local documentation and communication</a:t>
            </a:r>
            <a:r>
              <a:rPr lang="mi-NZ" sz="2000" i="1" dirty="0"/>
              <a:t> </a:t>
            </a:r>
            <a:r>
              <a:rPr lang="mi-NZ" sz="2000" b="1" i="1" dirty="0">
                <a:solidFill>
                  <a:srgbClr val="FF0000"/>
                </a:solidFill>
                <a:latin typeface="Arial"/>
                <a:ea typeface="Arial"/>
                <a:cs typeface="Arial"/>
                <a:sym typeface="Arial"/>
              </a:rPr>
              <a:t>requirements here</a:t>
            </a:r>
            <a:br>
              <a:rPr lang="mi-NZ" sz="2000" b="1" i="1" dirty="0">
                <a:solidFill>
                  <a:srgbClr val="FF0000"/>
                </a:solidFill>
                <a:latin typeface="Arial"/>
                <a:ea typeface="Arial"/>
                <a:cs typeface="Arial"/>
                <a:sym typeface="Arial"/>
              </a:rPr>
            </a:br>
            <a:r>
              <a:rPr lang="mi-NZ" sz="2000" b="1" i="1" dirty="0">
                <a:solidFill>
                  <a:srgbClr val="FF0000"/>
                </a:solidFill>
                <a:latin typeface="Arial"/>
                <a:ea typeface="Arial"/>
                <a:cs typeface="Arial"/>
                <a:sym typeface="Arial"/>
              </a:rPr>
              <a:t>eg, sticker in the notes, ISBAR etc]</a:t>
            </a:r>
            <a:endParaRPr sz="2000" b="1" i="1" dirty="0">
              <a:solidFill>
                <a:srgbClr val="FF0000"/>
              </a:solidFill>
              <a:latin typeface="Arial"/>
              <a:ea typeface="Arial"/>
              <a:cs typeface="Arial"/>
              <a:sym typeface="Arial"/>
            </a:endParaRPr>
          </a:p>
        </p:txBody>
      </p:sp>
      <p:sp>
        <p:nvSpPr>
          <p:cNvPr id="348" name="Shape 348"/>
          <p:cNvSpPr txBox="1"/>
          <p:nvPr/>
        </p:nvSpPr>
        <p:spPr>
          <a:xfrm>
            <a:off x="374848" y="5118652"/>
            <a:ext cx="5331610" cy="1152939"/>
          </a:xfrm>
          <a:prstGeom prst="rect">
            <a:avLst/>
          </a:prstGeom>
          <a:solidFill>
            <a:srgbClr val="C5D8F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mi-NZ" sz="2000" b="1" dirty="0">
                <a:solidFill>
                  <a:schemeClr val="dk1"/>
                </a:solidFill>
                <a:latin typeface="Arial"/>
                <a:ea typeface="Arial"/>
                <a:cs typeface="Arial"/>
                <a:sym typeface="Arial"/>
              </a:rPr>
              <a:t>Don’t forget to talk with the </a:t>
            </a:r>
            <a:r>
              <a:rPr lang="mi-NZ" sz="2000" b="1" dirty="0">
                <a:solidFill>
                  <a:schemeClr val="dk1"/>
                </a:solidFill>
              </a:rPr>
              <a:t>woman</a:t>
            </a:r>
            <a:r>
              <a:rPr lang="mi-NZ" sz="2000" b="1" dirty="0">
                <a:solidFill>
                  <a:schemeClr val="dk1"/>
                </a:solidFill>
                <a:latin typeface="Arial"/>
                <a:ea typeface="Arial"/>
                <a:cs typeface="Arial"/>
                <a:sym typeface="Arial"/>
              </a:rPr>
              <a:t>, family and whānau about what is happening and what the ongoing plan of care will be.</a:t>
            </a:r>
            <a:endParaRPr dirty="0"/>
          </a:p>
        </p:txBody>
      </p:sp>
      <p:sp>
        <p:nvSpPr>
          <p:cNvPr id="3" name="Title 2">
            <a:extLst>
              <a:ext uri="{FF2B5EF4-FFF2-40B4-BE49-F238E27FC236}">
                <a16:creationId xmlns:a16="http://schemas.microsoft.com/office/drawing/2014/main" id="{4E36D60B-E049-4464-B71B-BD56EDD64F2E}"/>
              </a:ext>
            </a:extLst>
          </p:cNvPr>
          <p:cNvSpPr>
            <a:spLocks noGrp="1"/>
          </p:cNvSpPr>
          <p:nvPr>
            <p:ph type="title"/>
          </p:nvPr>
        </p:nvSpPr>
        <p:spPr>
          <a:xfrm>
            <a:off x="374848" y="990240"/>
            <a:ext cx="4989444" cy="880925"/>
          </a:xfrm>
        </p:spPr>
        <p:txBody>
          <a:bodyPr/>
          <a:lstStyle/>
          <a:p>
            <a:r>
              <a:rPr lang="mi-NZ" dirty="0"/>
              <a:t>Documentation and communication</a:t>
            </a:r>
            <a:endParaRPr lang="en-NZ" dirty="0"/>
          </a:p>
        </p:txBody>
      </p:sp>
      <p:pic>
        <p:nvPicPr>
          <p:cNvPr id="7" name="Picture 6" descr="Activation of MEWS escalation pathway">
            <a:extLst>
              <a:ext uri="{FF2B5EF4-FFF2-40B4-BE49-F238E27FC236}">
                <a16:creationId xmlns:a16="http://schemas.microsoft.com/office/drawing/2014/main" id="{F54F33FF-5511-44C0-98ED-FD866A273AB9}"/>
              </a:ext>
            </a:extLst>
          </p:cNvPr>
          <p:cNvPicPr>
            <a:picLocks noChangeAspect="1"/>
          </p:cNvPicPr>
          <p:nvPr/>
        </p:nvPicPr>
        <p:blipFill rotWithShape="1">
          <a:blip r:embed="rId3"/>
          <a:srcRect l="11878" t="8695" r="43441" b="24204"/>
          <a:stretch/>
        </p:blipFill>
        <p:spPr>
          <a:xfrm>
            <a:off x="5993297" y="30413"/>
            <a:ext cx="3150704" cy="6691630"/>
          </a:xfrm>
          <a:prstGeom prst="rect">
            <a:avLst/>
          </a:prstGeom>
        </p:spPr>
      </p:pic>
      <p:sp>
        <p:nvSpPr>
          <p:cNvPr id="2" name="TextBox 1">
            <a:extLst>
              <a:ext uri="{FF2B5EF4-FFF2-40B4-BE49-F238E27FC236}">
                <a16:creationId xmlns:a16="http://schemas.microsoft.com/office/drawing/2014/main" id="{6F058801-6A34-4A91-B93D-BA6A3BEB8800}"/>
              </a:ext>
            </a:extLst>
          </p:cNvPr>
          <p:cNvSpPr txBox="1"/>
          <p:nvPr/>
        </p:nvSpPr>
        <p:spPr>
          <a:xfrm>
            <a:off x="6490281" y="1430702"/>
            <a:ext cx="2510844" cy="707886"/>
          </a:xfrm>
          <a:prstGeom prst="rect">
            <a:avLst/>
          </a:prstGeom>
          <a:solidFill>
            <a:schemeClr val="bg1"/>
          </a:solidFill>
        </p:spPr>
        <p:txBody>
          <a:bodyPr wrap="square" rtlCol="0">
            <a:spAutoFit/>
          </a:bodyPr>
          <a:lstStyle/>
          <a:p>
            <a:r>
              <a:rPr lang="en-NZ" sz="2000" b="1" i="1" dirty="0">
                <a:solidFill>
                  <a:srgbClr val="FF0000"/>
                </a:solidFill>
              </a:rPr>
              <a:t>[Example of MEWS escalation sticker]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1838849"/>
            <a:ext cx="8229600" cy="73183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mi-NZ" sz="4000" b="1" i="0" u="none" strike="noStrike" cap="none" dirty="0">
                <a:solidFill>
                  <a:schemeClr val="accent1">
                    <a:lumMod val="75000"/>
                  </a:schemeClr>
                </a:solidFill>
                <a:latin typeface="Arial"/>
                <a:ea typeface="Arial"/>
                <a:cs typeface="Arial"/>
                <a:sym typeface="Arial"/>
              </a:rPr>
              <a:t>Questions?</a:t>
            </a:r>
            <a:endParaRPr sz="4000" b="1" i="0" u="none" strike="noStrike" cap="none" dirty="0">
              <a:solidFill>
                <a:schemeClr val="accent1">
                  <a:lumMod val="75000"/>
                </a:schemeClr>
              </a:solidFill>
              <a:latin typeface="Arial"/>
              <a:ea typeface="Arial"/>
              <a:cs typeface="Arial"/>
              <a:sym typeface="Arial"/>
            </a:endParaRPr>
          </a:p>
        </p:txBody>
      </p:sp>
      <p:pic>
        <p:nvPicPr>
          <p:cNvPr id="3" name="Picture 2" descr="MEWS logo">
            <a:extLst>
              <a:ext uri="{FF2B5EF4-FFF2-40B4-BE49-F238E27FC236}">
                <a16:creationId xmlns:a16="http://schemas.microsoft.com/office/drawing/2014/main" id="{8B147FDD-DF75-4CC6-B307-ED98ADBA10DA}"/>
              </a:ext>
            </a:extLst>
          </p:cNvPr>
          <p:cNvPicPr>
            <a:picLocks noChangeAspect="1"/>
          </p:cNvPicPr>
          <p:nvPr/>
        </p:nvPicPr>
        <p:blipFill>
          <a:blip r:embed="rId3"/>
          <a:stretch>
            <a:fillRect/>
          </a:stretch>
        </p:blipFill>
        <p:spPr>
          <a:xfrm>
            <a:off x="2310384" y="3166745"/>
            <a:ext cx="4523232" cy="256946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48C3-7DEB-4AAA-A4FC-7F9B17701BD7}"/>
              </a:ext>
            </a:extLst>
          </p:cNvPr>
          <p:cNvSpPr>
            <a:spLocks noGrp="1"/>
          </p:cNvSpPr>
          <p:nvPr>
            <p:ph type="title"/>
          </p:nvPr>
        </p:nvSpPr>
        <p:spPr/>
        <p:txBody>
          <a:bodyPr/>
          <a:lstStyle/>
          <a:p>
            <a:r>
              <a:rPr lang="en-NZ" dirty="0"/>
              <a:t>References</a:t>
            </a:r>
          </a:p>
        </p:txBody>
      </p:sp>
      <p:sp>
        <p:nvSpPr>
          <p:cNvPr id="3" name="Text Placeholder 2">
            <a:extLst>
              <a:ext uri="{FF2B5EF4-FFF2-40B4-BE49-F238E27FC236}">
                <a16:creationId xmlns:a16="http://schemas.microsoft.com/office/drawing/2014/main" id="{CD1B23AB-910A-461C-A877-9594FF7A92EE}"/>
              </a:ext>
            </a:extLst>
          </p:cNvPr>
          <p:cNvSpPr>
            <a:spLocks noGrp="1"/>
          </p:cNvSpPr>
          <p:nvPr>
            <p:ph type="body" idx="1"/>
          </p:nvPr>
        </p:nvSpPr>
        <p:spPr/>
        <p:txBody>
          <a:bodyPr/>
          <a:lstStyle/>
          <a:p>
            <a:pPr marL="0" lvl="0" indent="0">
              <a:spcBef>
                <a:spcPts val="0"/>
              </a:spcBef>
              <a:buNone/>
            </a:pPr>
            <a:r>
              <a:rPr lang="mi-NZ" sz="1200" dirty="0"/>
              <a:t>1. Ludikhuize J, Brunsveld-Reinders A, Dijkgraaf M, et al. 2015. Outcomes associated with the nationwide introduction of rapid response systems in the Netherlands. </a:t>
            </a:r>
            <a:r>
              <a:rPr lang="mi-NZ" sz="1200" i="1" dirty="0"/>
              <a:t>Critical Care Medicine </a:t>
            </a:r>
            <a:r>
              <a:rPr lang="mi-NZ" sz="1200" dirty="0"/>
              <a:t>43(12): 2544−51.</a:t>
            </a:r>
            <a:br>
              <a:rPr lang="mi-NZ" sz="1200" dirty="0"/>
            </a:br>
            <a:br>
              <a:rPr lang="mi-NZ" sz="1200" dirty="0"/>
            </a:br>
            <a:r>
              <a:rPr lang="mi-NZ" sz="1200" dirty="0"/>
              <a:t>2. Mackintosh N, Watson K, Rance S, et al. 2014. Value of a modified early obstetric warning system (MEOWS) in managing maternal complications in the peripartum period: an ethnographic study. </a:t>
            </a:r>
            <a:r>
              <a:rPr lang="mi-NZ" sz="1200" i="1" dirty="0"/>
              <a:t>BMJ Quality and Safety </a:t>
            </a:r>
            <a:r>
              <a:rPr lang="mi-NZ" sz="1200" dirty="0"/>
              <a:t>23: 26−34.</a:t>
            </a:r>
            <a:br>
              <a:rPr lang="mi-NZ" sz="1200" dirty="0"/>
            </a:br>
            <a:br>
              <a:rPr lang="mi-NZ" sz="1200" dirty="0"/>
            </a:br>
            <a:r>
              <a:rPr lang="mi-NZ" sz="1200" dirty="0"/>
              <a:t>3. Shields L, Wiesner S, Klein C, et al. 2016. Use of maternal early warning trigger tool reduces maternal morbidity. </a:t>
            </a:r>
            <a:r>
              <a:rPr lang="mi-NZ" sz="1200" i="1" dirty="0"/>
              <a:t>American Journal of Obstetrics &amp; Gynecology </a:t>
            </a:r>
            <a:r>
              <a:rPr lang="mi-NZ" sz="1200" dirty="0"/>
              <a:t>214(4): 527.e1−6.</a:t>
            </a:r>
            <a:br>
              <a:rPr lang="mi-NZ" sz="1200" dirty="0"/>
            </a:br>
            <a:endParaRPr lang="mi-NZ" sz="1200" dirty="0"/>
          </a:p>
          <a:p>
            <a:pPr marL="0" lvl="0" indent="0">
              <a:spcBef>
                <a:spcPts val="0"/>
              </a:spcBef>
              <a:buSzPts val="1100"/>
              <a:buNone/>
            </a:pPr>
            <a:r>
              <a:rPr lang="mi-NZ" sz="1200" dirty="0"/>
              <a:t> 4. Isaacs R, Wee M, Bick D, et al. 2014. A national survey of obstetric early warningsystems in the United Kingdom: five years on. </a:t>
            </a:r>
            <a:r>
              <a:rPr lang="mi-NZ" sz="1200" i="1" dirty="0"/>
              <a:t>Anaesthesia </a:t>
            </a:r>
            <a:r>
              <a:rPr lang="mi-NZ" sz="1200" dirty="0"/>
              <a:t>69: 687–92.</a:t>
            </a:r>
            <a:br>
              <a:rPr lang="mi-NZ" sz="1200" dirty="0"/>
            </a:br>
            <a:endParaRPr lang="mi-NZ" sz="1200" dirty="0"/>
          </a:p>
          <a:p>
            <a:pPr marL="0" lvl="0" indent="0">
              <a:spcBef>
                <a:spcPts val="0"/>
              </a:spcBef>
              <a:buNone/>
            </a:pPr>
            <a:r>
              <a:rPr lang="mi-NZ" sz="1200" dirty="0"/>
              <a:t> 5. Royal College of Physicians. 2012. National Early Warning Score (NEWS). Standardising the assessment of acute-  illness severity in the NHS. London: RCP.</a:t>
            </a:r>
            <a:br>
              <a:rPr lang="mi-NZ" sz="1200" dirty="0"/>
            </a:br>
            <a:endParaRPr lang="mi-NZ" sz="1200" dirty="0"/>
          </a:p>
          <a:p>
            <a:pPr marL="0" lvl="0" indent="0">
              <a:spcBef>
                <a:spcPts val="0"/>
              </a:spcBef>
              <a:buNone/>
            </a:pPr>
            <a:r>
              <a:rPr lang="mi-NZ" sz="1200" dirty="0"/>
              <a:t> 6. Green M. 2013. </a:t>
            </a:r>
            <a:r>
              <a:rPr lang="mi-NZ" sz="1200" i="1" dirty="0"/>
              <a:t>Between the Flags program interim evaluation report</a:t>
            </a:r>
            <a:r>
              <a:rPr lang="mi-NZ" sz="1200" dirty="0"/>
              <a:t>. Sydney: Clinical Excellence Commission.</a:t>
            </a:r>
            <a:br>
              <a:rPr lang="mi-NZ" sz="1200" dirty="0"/>
            </a:br>
            <a:endParaRPr lang="mi-NZ" sz="1200" dirty="0"/>
          </a:p>
          <a:p>
            <a:pPr marL="0" lvl="0" indent="0">
              <a:spcBef>
                <a:spcPts val="0"/>
              </a:spcBef>
              <a:buNone/>
            </a:pPr>
            <a:r>
              <a:rPr lang="mi-NZ" sz="1200" dirty="0"/>
              <a:t> 7. Moore D, Poynton M. 2015. </a:t>
            </a:r>
            <a:r>
              <a:rPr lang="mi-NZ" sz="1200" i="1" dirty="0"/>
              <a:t>Business case for investing in a quality improvement programme to reduce harm caused by clinical deterioration. </a:t>
            </a:r>
            <a:r>
              <a:rPr lang="mi-NZ" sz="1200" dirty="0"/>
              <a:t>Wellington: Sapere Research Group.</a:t>
            </a:r>
          </a:p>
          <a:p>
            <a:pPr marL="38100" indent="0">
              <a:buNone/>
            </a:pPr>
            <a:endParaRPr lang="en-NZ" dirty="0"/>
          </a:p>
        </p:txBody>
      </p:sp>
    </p:spTree>
    <p:extLst>
      <p:ext uri="{BB962C8B-B14F-4D97-AF65-F5344CB8AC3E}">
        <p14:creationId xmlns:p14="http://schemas.microsoft.com/office/powerpoint/2010/main" val="125196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p:nvPr/>
        </p:nvSpPr>
        <p:spPr>
          <a:xfrm>
            <a:off x="451111" y="1690744"/>
            <a:ext cx="4403708" cy="30323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000" dirty="0">
                <a:solidFill>
                  <a:schemeClr val="dk1"/>
                </a:solidFill>
                <a:latin typeface="Arial"/>
                <a:ea typeface="Arial"/>
                <a:cs typeface="Arial"/>
                <a:sym typeface="Arial"/>
              </a:rPr>
              <a:t>The MVSC and early warning score provide a safety net for </a:t>
            </a:r>
            <a:r>
              <a:rPr lang="mi-NZ" sz="2000" dirty="0">
                <a:solidFill>
                  <a:schemeClr val="dk1"/>
                </a:solidFill>
              </a:rPr>
              <a:t>women</a:t>
            </a:r>
            <a:r>
              <a:rPr lang="mi-NZ" sz="2000" dirty="0">
                <a:solidFill>
                  <a:schemeClr val="dk1"/>
                </a:solidFill>
                <a:latin typeface="Arial"/>
                <a:ea typeface="Arial"/>
                <a:cs typeface="Arial"/>
                <a:sym typeface="Arial"/>
              </a:rPr>
              <a:t> who acutely deteriorate while in hospital.</a:t>
            </a:r>
            <a:endParaRPr sz="2000"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lvl="0"/>
            <a:r>
              <a:rPr lang="mi-NZ" sz="2000" dirty="0">
                <a:solidFill>
                  <a:schemeClr val="dk1"/>
                </a:solidFill>
              </a:rPr>
              <a:t>Maternity </a:t>
            </a:r>
            <a:r>
              <a:rPr lang="mi-NZ" sz="2000" dirty="0">
                <a:solidFill>
                  <a:schemeClr val="dk1"/>
                </a:solidFill>
                <a:latin typeface="Arial"/>
                <a:ea typeface="Arial"/>
                <a:cs typeface="Arial"/>
                <a:sym typeface="Arial"/>
              </a:rPr>
              <a:t>early warning </a:t>
            </a:r>
            <a:r>
              <a:rPr lang="mi-NZ" sz="2000" dirty="0">
                <a:solidFill>
                  <a:schemeClr val="dk1"/>
                </a:solidFill>
              </a:rPr>
              <a:t>system (MEWS) scores are </a:t>
            </a:r>
            <a:r>
              <a:rPr lang="mi-NZ" sz="2000" dirty="0">
                <a:solidFill>
                  <a:schemeClr val="dk1"/>
                </a:solidFill>
                <a:latin typeface="Arial"/>
                <a:ea typeface="Arial"/>
                <a:cs typeface="Arial"/>
                <a:sym typeface="Arial"/>
              </a:rPr>
              <a:t>calculated from vital sign measurements and increase as vital signs become increasingly abnormal.</a:t>
            </a:r>
            <a:endParaRPr sz="2000" dirty="0"/>
          </a:p>
        </p:txBody>
      </p:sp>
      <p:pic>
        <p:nvPicPr>
          <p:cNvPr id="3" name="Picture 2" descr="A screenshot of a cell phone&#10;&#10;Description generated with very high confidence">
            <a:extLst>
              <a:ext uri="{FF2B5EF4-FFF2-40B4-BE49-F238E27FC236}">
                <a16:creationId xmlns:a16="http://schemas.microsoft.com/office/drawing/2014/main" id="{801A973F-4316-44C4-AFC9-86DF0668B45B}"/>
              </a:ext>
            </a:extLst>
          </p:cNvPr>
          <p:cNvPicPr>
            <a:picLocks noChangeAspect="1"/>
          </p:cNvPicPr>
          <p:nvPr/>
        </p:nvPicPr>
        <p:blipFill>
          <a:blip r:embed="rId3"/>
          <a:stretch>
            <a:fillRect/>
          </a:stretch>
        </p:blipFill>
        <p:spPr>
          <a:xfrm>
            <a:off x="4754485" y="1824127"/>
            <a:ext cx="4032649" cy="2857668"/>
          </a:xfrm>
          <a:prstGeom prst="rect">
            <a:avLst/>
          </a:prstGeom>
        </p:spPr>
      </p:pic>
      <p:sp>
        <p:nvSpPr>
          <p:cNvPr id="2" name="TextBox 1">
            <a:extLst>
              <a:ext uri="{FF2B5EF4-FFF2-40B4-BE49-F238E27FC236}">
                <a16:creationId xmlns:a16="http://schemas.microsoft.com/office/drawing/2014/main" id="{2390CF66-066C-4A31-89CF-4A2429C58EC6}"/>
              </a:ext>
            </a:extLst>
          </p:cNvPr>
          <p:cNvSpPr txBox="1"/>
          <p:nvPr/>
        </p:nvSpPr>
        <p:spPr>
          <a:xfrm>
            <a:off x="451111" y="4769190"/>
            <a:ext cx="8478880" cy="1015663"/>
          </a:xfrm>
          <a:prstGeom prst="rect">
            <a:avLst/>
          </a:prstGeom>
          <a:noFill/>
        </p:spPr>
        <p:txBody>
          <a:bodyPr wrap="square" rtlCol="0">
            <a:spAutoFit/>
          </a:bodyPr>
          <a:lstStyle/>
          <a:p>
            <a:pPr lvl="0"/>
            <a:r>
              <a:rPr lang="en-NZ" sz="2000" dirty="0">
                <a:solidFill>
                  <a:schemeClr val="dk1"/>
                </a:solidFill>
              </a:rPr>
              <a:t>The MEWS score triggers an escalating clinical response so that clinicians with the right skills can intervene and manage the woman’s deterioration in an appropriate timescale</a:t>
            </a:r>
            <a:r>
              <a:rPr lang="en-NZ" sz="2000" b="1" dirty="0">
                <a:solidFill>
                  <a:schemeClr val="dk1"/>
                </a:solidFill>
              </a:rPr>
              <a:t>. </a:t>
            </a:r>
            <a:endParaRPr lang="en-NZ" sz="2000" dirty="0">
              <a:solidFill>
                <a:schemeClr val="dk1"/>
              </a:solidFill>
            </a:endParaRPr>
          </a:p>
        </p:txBody>
      </p:sp>
      <p:sp>
        <p:nvSpPr>
          <p:cNvPr id="7" name="Title 6">
            <a:extLst>
              <a:ext uri="{FF2B5EF4-FFF2-40B4-BE49-F238E27FC236}">
                <a16:creationId xmlns:a16="http://schemas.microsoft.com/office/drawing/2014/main" id="{1245B5D8-9014-49D8-8912-4E185FEBDC47}"/>
              </a:ext>
            </a:extLst>
          </p:cNvPr>
          <p:cNvSpPr>
            <a:spLocks noGrp="1"/>
          </p:cNvSpPr>
          <p:nvPr>
            <p:ph type="title"/>
          </p:nvPr>
        </p:nvSpPr>
        <p:spPr/>
        <p:txBody>
          <a:bodyPr/>
          <a:lstStyle/>
          <a:p>
            <a:r>
              <a:rPr lang="mi-NZ" dirty="0"/>
              <a:t> </a:t>
            </a:r>
            <a:endParaRPr lang="en-N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6" name="Shape 96"/>
          <p:cNvSpPr txBox="1"/>
          <p:nvPr/>
        </p:nvSpPr>
        <p:spPr>
          <a:xfrm>
            <a:off x="766932" y="1700808"/>
            <a:ext cx="7458385"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mi-NZ" sz="2400" b="1" dirty="0">
                <a:solidFill>
                  <a:schemeClr val="dk1"/>
                </a:solidFill>
                <a:latin typeface="Arial"/>
                <a:ea typeface="Arial"/>
                <a:cs typeface="Arial"/>
                <a:sym typeface="Arial"/>
              </a:rPr>
              <a:t>Recognition and response systems can save lives </a:t>
            </a: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r>
              <a:rPr lang="mi-NZ" sz="2000" dirty="0">
                <a:solidFill>
                  <a:schemeClr val="dk1"/>
                </a:solidFill>
                <a:latin typeface="Arial"/>
                <a:ea typeface="Arial"/>
                <a:cs typeface="Arial"/>
                <a:sym typeface="Arial"/>
              </a:rPr>
              <a:t>Measure vital signs, escalate care and work together to ensure a timely and appropriate clinical response.</a:t>
            </a:r>
            <a:endParaRPr sz="2000" dirty="0">
              <a:solidFill>
                <a:schemeClr val="dk1"/>
              </a:solidFill>
              <a:latin typeface="Arial"/>
              <a:ea typeface="Arial"/>
              <a:cs typeface="Arial"/>
              <a:sym typeface="Arial"/>
            </a:endParaRPr>
          </a:p>
        </p:txBody>
      </p:sp>
      <p:sp>
        <p:nvSpPr>
          <p:cNvPr id="97" name="Shape 97"/>
          <p:cNvSpPr txBox="1"/>
          <p:nvPr/>
        </p:nvSpPr>
        <p:spPr>
          <a:xfrm>
            <a:off x="769174" y="5955678"/>
            <a:ext cx="7914372" cy="467836"/>
          </a:xfrm>
          <a:prstGeom prst="rect">
            <a:avLst/>
          </a:prstGeom>
          <a:noFill/>
          <a:ln>
            <a:noFill/>
          </a:ln>
        </p:spPr>
        <p:txBody>
          <a:bodyPr spcFirstLastPara="1" wrap="square" lIns="91425" tIns="91425" rIns="91425" bIns="91425" anchor="t" anchorCtr="0">
            <a:noAutofit/>
          </a:bodyPr>
          <a:lstStyle/>
          <a:p>
            <a:r>
              <a:rPr lang="en-AU" sz="1100" dirty="0"/>
              <a:t>Health Quality &amp; Safety Commission. 2017. </a:t>
            </a:r>
            <a:r>
              <a:rPr lang="en-AU" sz="1100" i="1" dirty="0"/>
              <a:t>Capabilities for recognising and responding to acute deterioration in hospital</a:t>
            </a:r>
            <a:r>
              <a:rPr lang="en-AU" sz="1100" dirty="0"/>
              <a:t>. </a:t>
            </a:r>
            <a:br>
              <a:rPr lang="en-AU" sz="1100" dirty="0"/>
            </a:br>
            <a:r>
              <a:rPr lang="en-AU" sz="1100" dirty="0"/>
              <a:t>URL: </a:t>
            </a:r>
            <a:r>
              <a:rPr lang="en-AU" sz="1100" u="sng" dirty="0">
                <a:hlinkClick r:id="rId3"/>
              </a:rPr>
              <a:t>https://www.hqsc.govt.nz/our-programmes/patient-deterioration/publications-and-resources/publication/3528</a:t>
            </a:r>
            <a:endParaRPr lang="en-NZ" sz="1100" dirty="0"/>
          </a:p>
        </p:txBody>
      </p:sp>
      <p:pic>
        <p:nvPicPr>
          <p:cNvPr id="6" name="Picture 5" descr="responders graphic&#10;">
            <a:extLst>
              <a:ext uri="{FF2B5EF4-FFF2-40B4-BE49-F238E27FC236}">
                <a16:creationId xmlns:a16="http://schemas.microsoft.com/office/drawing/2014/main" id="{7CE1FF56-0EF4-4654-A44C-7E296B929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17851"/>
            <a:ext cx="9102079" cy="1716328"/>
          </a:xfrm>
          <a:prstGeom prst="rect">
            <a:avLst/>
          </a:prstGeom>
        </p:spPr>
      </p:pic>
      <p:sp>
        <p:nvSpPr>
          <p:cNvPr id="5" name="Title 4">
            <a:extLst>
              <a:ext uri="{FF2B5EF4-FFF2-40B4-BE49-F238E27FC236}">
                <a16:creationId xmlns:a16="http://schemas.microsoft.com/office/drawing/2014/main" id="{DFAC5905-6899-4BA3-86B5-4805EA51D579}"/>
              </a:ext>
            </a:extLst>
          </p:cNvPr>
          <p:cNvSpPr>
            <a:spLocks noGrp="1"/>
          </p:cNvSpPr>
          <p:nvPr>
            <p:ph type="title"/>
          </p:nvPr>
        </p:nvSpPr>
        <p:spPr/>
        <p:txBody>
          <a:bodyPr/>
          <a:lstStyle/>
          <a:p>
            <a:r>
              <a:rPr lang="mi-NZ" dirty="0"/>
              <a:t> </a:t>
            </a:r>
            <a:endParaRPr lang="en-N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7136450" y="1566850"/>
            <a:ext cx="1924050" cy="3724275"/>
          </a:xfrm>
          <a:prstGeom prst="rect">
            <a:avLst/>
          </a:prstGeom>
          <a:noFill/>
          <a:ln>
            <a:noFill/>
          </a:ln>
        </p:spPr>
      </p:pic>
      <p:pic>
        <p:nvPicPr>
          <p:cNvPr id="104" name="Shape 104"/>
          <p:cNvPicPr preferRelativeResize="0"/>
          <p:nvPr/>
        </p:nvPicPr>
        <p:blipFill>
          <a:blip r:embed="rId4">
            <a:alphaModFix/>
          </a:blip>
          <a:stretch>
            <a:fillRect/>
          </a:stretch>
        </p:blipFill>
        <p:spPr>
          <a:xfrm>
            <a:off x="291069" y="1752600"/>
            <a:ext cx="1809750" cy="3429000"/>
          </a:xfrm>
          <a:prstGeom prst="rect">
            <a:avLst/>
          </a:prstGeom>
          <a:noFill/>
          <a:ln>
            <a:noFill/>
          </a:ln>
        </p:spPr>
      </p:pic>
      <p:sp>
        <p:nvSpPr>
          <p:cNvPr id="107" name="Shape 107"/>
          <p:cNvSpPr txBox="1">
            <a:spLocks noGrp="1"/>
          </p:cNvSpPr>
          <p:nvPr>
            <p:ph type="body" idx="1"/>
          </p:nvPr>
        </p:nvSpPr>
        <p:spPr>
          <a:xfrm>
            <a:off x="457200" y="1752600"/>
            <a:ext cx="8229600" cy="3670500"/>
          </a:xfrm>
          <a:prstGeom prst="rect">
            <a:avLst/>
          </a:prstGeom>
        </p:spPr>
        <p:txBody>
          <a:bodyPr spcFirstLastPara="1" wrap="square" lIns="91425" tIns="91425" rIns="91425" bIns="91425" anchor="t" anchorCtr="0">
            <a:noAutofit/>
          </a:bodyPr>
          <a:lstStyle/>
          <a:p>
            <a:pPr marL="0" lvl="0" indent="0" algn="ctr">
              <a:spcBef>
                <a:spcPts val="0"/>
              </a:spcBef>
              <a:buNone/>
            </a:pPr>
            <a:r>
              <a:rPr lang="mi-NZ" sz="2400" dirty="0"/>
              <a:t>Any pregnant woman,</a:t>
            </a:r>
          </a:p>
          <a:p>
            <a:pPr marL="0" lvl="0" indent="0" algn="ctr">
              <a:spcBef>
                <a:spcPts val="0"/>
              </a:spcBef>
              <a:buNone/>
            </a:pPr>
            <a:r>
              <a:rPr lang="mi-NZ" sz="2400" dirty="0"/>
              <a:t>or recently pregnant (</a:t>
            </a:r>
            <a:r>
              <a:rPr lang="en-NZ" sz="2400" dirty="0"/>
              <a:t>≤ </a:t>
            </a:r>
            <a:r>
              <a:rPr lang="mi-NZ" sz="2400" dirty="0"/>
              <a:t>42 days) </a:t>
            </a:r>
            <a:br>
              <a:rPr lang="mi-NZ" sz="2400" dirty="0"/>
            </a:br>
            <a:r>
              <a:rPr lang="mi-NZ" sz="2400" dirty="0"/>
              <a:t>woman, who is assessed </a:t>
            </a:r>
          </a:p>
          <a:p>
            <a:pPr marL="0" lvl="0" indent="0" algn="ctr">
              <a:spcBef>
                <a:spcPts val="0"/>
              </a:spcBef>
              <a:spcAft>
                <a:spcPts val="0"/>
              </a:spcAft>
              <a:buNone/>
            </a:pPr>
            <a:r>
              <a:rPr lang="mi-NZ" sz="2400" dirty="0"/>
              <a:t>or admitted requiring </a:t>
            </a:r>
          </a:p>
          <a:p>
            <a:pPr marL="0" lvl="0" indent="0" algn="ctr">
              <a:spcBef>
                <a:spcPts val="0"/>
              </a:spcBef>
              <a:spcAft>
                <a:spcPts val="0"/>
              </a:spcAft>
              <a:buNone/>
            </a:pPr>
            <a:r>
              <a:rPr lang="mi-NZ" sz="2400" dirty="0"/>
              <a:t>repeated vital signs</a:t>
            </a:r>
            <a:endParaRPr sz="2400" dirty="0"/>
          </a:p>
          <a:p>
            <a:pPr marL="0" lvl="0" indent="0">
              <a:spcBef>
                <a:spcPts val="600"/>
              </a:spcBef>
              <a:spcAft>
                <a:spcPts val="0"/>
              </a:spcAft>
              <a:buNone/>
            </a:pPr>
            <a:endParaRPr dirty="0"/>
          </a:p>
        </p:txBody>
      </p:sp>
      <p:sp>
        <p:nvSpPr>
          <p:cNvPr id="7" name="Shape 206">
            <a:extLst>
              <a:ext uri="{FF2B5EF4-FFF2-40B4-BE49-F238E27FC236}">
                <a16:creationId xmlns:a16="http://schemas.microsoft.com/office/drawing/2014/main" id="{24C8D1A8-C75F-4B58-94E9-D23500197840}"/>
              </a:ext>
            </a:extLst>
          </p:cNvPr>
          <p:cNvSpPr txBox="1"/>
          <p:nvPr/>
        </p:nvSpPr>
        <p:spPr>
          <a:xfrm>
            <a:off x="404648" y="5529462"/>
            <a:ext cx="8334703" cy="487260"/>
          </a:xfrm>
          <a:prstGeom prst="rect">
            <a:avLst/>
          </a:prstGeom>
          <a:gradFill>
            <a:gsLst>
              <a:gs pos="0">
                <a:srgbClr val="BDF295"/>
              </a:gs>
              <a:gs pos="50000">
                <a:srgbClr val="D5F5BE"/>
              </a:gs>
              <a:gs pos="100000">
                <a:srgbClr val="EAFADE"/>
              </a:gs>
            </a:gsLst>
            <a:lin ang="16200000" scaled="0"/>
          </a:gradFill>
          <a:ln>
            <a:noFill/>
          </a:ln>
        </p:spPr>
        <p:txBody>
          <a:bodyPr spcFirstLastPara="1" wrap="square" lIns="91425" tIns="45700" rIns="91425" bIns="45700" anchor="t" anchorCtr="0">
            <a:noAutofit/>
          </a:bodyPr>
          <a:lstStyle/>
          <a:p>
            <a:pPr lvl="0" algn="ctr"/>
            <a:r>
              <a:rPr lang="en-NZ" sz="2400" dirty="0"/>
              <a:t>This chart is not to be used for </a:t>
            </a:r>
            <a:r>
              <a:rPr lang="en-NZ" sz="2400" b="1" dirty="0"/>
              <a:t>routine </a:t>
            </a:r>
            <a:r>
              <a:rPr lang="en-NZ" sz="2400" dirty="0"/>
              <a:t>intrapartum care</a:t>
            </a:r>
          </a:p>
        </p:txBody>
      </p:sp>
      <p:sp>
        <p:nvSpPr>
          <p:cNvPr id="3" name="Title 2">
            <a:extLst>
              <a:ext uri="{FF2B5EF4-FFF2-40B4-BE49-F238E27FC236}">
                <a16:creationId xmlns:a16="http://schemas.microsoft.com/office/drawing/2014/main" id="{266522BB-9966-46EB-8C83-9A716C82188C}"/>
              </a:ext>
            </a:extLst>
          </p:cNvPr>
          <p:cNvSpPr>
            <a:spLocks noGrp="1"/>
          </p:cNvSpPr>
          <p:nvPr>
            <p:ph type="title"/>
          </p:nvPr>
        </p:nvSpPr>
        <p:spPr/>
        <p:txBody>
          <a:bodyPr/>
          <a:lstStyle/>
          <a:p>
            <a:r>
              <a:rPr lang="en-NZ" dirty="0"/>
              <a:t>When to use the chart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6" name="Picture 5" descr="A screenshot of a cell phone&#10;&#10;Description generated with very high confidence">
            <a:extLst>
              <a:ext uri="{FF2B5EF4-FFF2-40B4-BE49-F238E27FC236}">
                <a16:creationId xmlns:a16="http://schemas.microsoft.com/office/drawing/2014/main" id="{E9D0DD78-F5CB-4258-85C3-30FF7BB3987B}"/>
              </a:ext>
            </a:extLst>
          </p:cNvPr>
          <p:cNvPicPr>
            <a:picLocks noChangeAspect="1"/>
          </p:cNvPicPr>
          <p:nvPr/>
        </p:nvPicPr>
        <p:blipFill>
          <a:blip r:embed="rId3"/>
          <a:stretch>
            <a:fillRect/>
          </a:stretch>
        </p:blipFill>
        <p:spPr>
          <a:xfrm>
            <a:off x="0" y="165236"/>
            <a:ext cx="9144000" cy="6479741"/>
          </a:xfrm>
          <a:prstGeom prst="rect">
            <a:avLst/>
          </a:prstGeom>
        </p:spPr>
      </p:pic>
      <p:sp>
        <p:nvSpPr>
          <p:cNvPr id="114" name="Shape 114"/>
          <p:cNvSpPr txBox="1"/>
          <p:nvPr/>
        </p:nvSpPr>
        <p:spPr>
          <a:xfrm>
            <a:off x="248356" y="0"/>
            <a:ext cx="8895643" cy="801511"/>
          </a:xfrm>
          <a:prstGeom prst="rect">
            <a:avLst/>
          </a:prstGeom>
          <a:solidFill>
            <a:schemeClr val="lt1"/>
          </a:solidFill>
          <a:ln w="25400">
            <a:solidFill>
              <a:schemeClr val="accent1">
                <a:lumMod val="75000"/>
              </a:schemeClr>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mi-NZ" sz="4000" b="1" dirty="0">
                <a:solidFill>
                  <a:schemeClr val="dk2"/>
                </a:solidFill>
              </a:rPr>
              <a:t>Maternity</a:t>
            </a:r>
            <a:r>
              <a:rPr lang="mi-NZ" sz="4000" b="1" dirty="0">
                <a:solidFill>
                  <a:schemeClr val="dk2"/>
                </a:solidFill>
                <a:latin typeface="Arial"/>
                <a:ea typeface="Arial"/>
                <a:cs typeface="Arial"/>
                <a:sym typeface="Arial"/>
              </a:rPr>
              <a:t> vital signs chart</a:t>
            </a:r>
            <a:endParaRPr sz="4000" b="1" dirty="0">
              <a:solidFill>
                <a:schemeClr val="dk2"/>
              </a:solidFill>
              <a:latin typeface="Arial"/>
              <a:ea typeface="Arial"/>
              <a:cs typeface="Arial"/>
              <a:sym typeface="Arial"/>
            </a:endParaRPr>
          </a:p>
        </p:txBody>
      </p:sp>
      <p:sp>
        <p:nvSpPr>
          <p:cNvPr id="115" name="Shape 115"/>
          <p:cNvSpPr/>
          <p:nvPr/>
        </p:nvSpPr>
        <p:spPr>
          <a:xfrm>
            <a:off x="2625679" y="1687817"/>
            <a:ext cx="1970956" cy="1099149"/>
          </a:xfrm>
          <a:prstGeom prst="wedgeEllipseCallout">
            <a:avLst>
              <a:gd name="adj1" fmla="val -20833"/>
              <a:gd name="adj2" fmla="val 62500"/>
            </a:avLst>
          </a:prstGeom>
          <a:gradFill>
            <a:gsLst>
              <a:gs pos="0">
                <a:srgbClr val="BDF295"/>
              </a:gs>
              <a:gs pos="50000">
                <a:srgbClr val="D5F5BE"/>
              </a:gs>
              <a:gs pos="100000">
                <a:srgbClr val="EAFADE"/>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mi-NZ" sz="1400" dirty="0">
                <a:solidFill>
                  <a:schemeClr val="dk1"/>
                </a:solidFill>
                <a:latin typeface="Arial"/>
                <a:ea typeface="Arial"/>
                <a:cs typeface="Arial"/>
                <a:sym typeface="Arial"/>
              </a:rPr>
              <a:t>Document vital signs and calculate the MEWS score</a:t>
            </a:r>
            <a:endParaRPr sz="1400" dirty="0">
              <a:solidFill>
                <a:schemeClr val="dk1"/>
              </a:solidFill>
              <a:latin typeface="Arial"/>
              <a:ea typeface="Arial"/>
              <a:cs typeface="Arial"/>
              <a:sym typeface="Arial"/>
            </a:endParaRPr>
          </a:p>
        </p:txBody>
      </p:sp>
      <p:sp>
        <p:nvSpPr>
          <p:cNvPr id="116" name="Shape 116"/>
          <p:cNvSpPr/>
          <p:nvPr/>
        </p:nvSpPr>
        <p:spPr>
          <a:xfrm>
            <a:off x="6821102" y="1881273"/>
            <a:ext cx="2123498" cy="1359581"/>
          </a:xfrm>
          <a:prstGeom prst="wedgeEllipseCallout">
            <a:avLst>
              <a:gd name="adj1" fmla="val -20833"/>
              <a:gd name="adj2" fmla="val 62500"/>
            </a:avLst>
          </a:prstGeom>
          <a:gradFill>
            <a:gsLst>
              <a:gs pos="0">
                <a:srgbClr val="BDF295"/>
              </a:gs>
              <a:gs pos="50000">
                <a:srgbClr val="D5F5BE"/>
              </a:gs>
              <a:gs pos="100000">
                <a:srgbClr val="EAFADE"/>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mi-NZ" sz="1400" dirty="0">
                <a:solidFill>
                  <a:schemeClr val="dk1"/>
                </a:solidFill>
                <a:latin typeface="Arial"/>
                <a:ea typeface="Arial"/>
                <a:cs typeface="Arial"/>
                <a:sym typeface="Arial"/>
              </a:rPr>
              <a:t>Determine what actions to take in response to a </a:t>
            </a:r>
            <a:r>
              <a:rPr lang="mi-NZ" dirty="0">
                <a:solidFill>
                  <a:schemeClr val="dk1"/>
                </a:solidFill>
              </a:rPr>
              <a:t>woman’s</a:t>
            </a:r>
            <a:r>
              <a:rPr lang="mi-NZ" sz="1400" dirty="0">
                <a:solidFill>
                  <a:schemeClr val="dk1"/>
                </a:solidFill>
                <a:latin typeface="Arial"/>
                <a:ea typeface="Arial"/>
                <a:cs typeface="Arial"/>
                <a:sym typeface="Arial"/>
              </a:rPr>
              <a:t> </a:t>
            </a:r>
            <a:r>
              <a:rPr lang="mi-NZ" dirty="0">
                <a:solidFill>
                  <a:schemeClr val="dk1"/>
                </a:solidFill>
              </a:rPr>
              <a:t>d</a:t>
            </a:r>
            <a:r>
              <a:rPr lang="mi-NZ" sz="1400" dirty="0">
                <a:solidFill>
                  <a:schemeClr val="dk1"/>
                </a:solidFill>
                <a:latin typeface="Arial"/>
                <a:ea typeface="Arial"/>
                <a:cs typeface="Arial"/>
                <a:sym typeface="Arial"/>
              </a:rPr>
              <a:t>eterioration</a:t>
            </a:r>
            <a:endParaRPr sz="1400" dirty="0">
              <a:solidFill>
                <a:schemeClr val="dk1"/>
              </a:solidFill>
              <a:latin typeface="Arial"/>
              <a:ea typeface="Arial"/>
              <a:cs typeface="Arial"/>
              <a:sym typeface="Arial"/>
            </a:endParaRPr>
          </a:p>
        </p:txBody>
      </p:sp>
      <p:sp>
        <p:nvSpPr>
          <p:cNvPr id="117" name="Shape 117"/>
          <p:cNvSpPr/>
          <p:nvPr/>
        </p:nvSpPr>
        <p:spPr>
          <a:xfrm>
            <a:off x="4659790" y="5423038"/>
            <a:ext cx="1594234" cy="718449"/>
          </a:xfrm>
          <a:prstGeom prst="wedgeEllipseCallout">
            <a:avLst>
              <a:gd name="adj1" fmla="val -20833"/>
              <a:gd name="adj2" fmla="val 62500"/>
            </a:avLst>
          </a:prstGeom>
          <a:gradFill>
            <a:gsLst>
              <a:gs pos="0">
                <a:srgbClr val="BDF295"/>
              </a:gs>
              <a:gs pos="50000">
                <a:srgbClr val="D5F5BE"/>
              </a:gs>
              <a:gs pos="100000">
                <a:srgbClr val="EAFADE"/>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mi-NZ" sz="1400" dirty="0">
                <a:solidFill>
                  <a:schemeClr val="dk1"/>
                </a:solidFill>
                <a:latin typeface="Arial"/>
                <a:ea typeface="Arial"/>
                <a:cs typeface="Arial"/>
                <a:sym typeface="Arial"/>
              </a:rPr>
              <a:t>Document </a:t>
            </a:r>
            <a:r>
              <a:rPr lang="mi-NZ" dirty="0">
                <a:solidFill>
                  <a:schemeClr val="dk1"/>
                </a:solidFill>
              </a:rPr>
              <a:t>pain score</a:t>
            </a:r>
            <a:endParaRPr sz="1400" dirty="0">
              <a:solidFill>
                <a:schemeClr val="dk1"/>
              </a:solidFill>
              <a:latin typeface="Arial"/>
              <a:ea typeface="Arial"/>
              <a:cs typeface="Arial"/>
              <a:sym typeface="Arial"/>
            </a:endParaRPr>
          </a:p>
        </p:txBody>
      </p:sp>
      <p:sp>
        <p:nvSpPr>
          <p:cNvPr id="118" name="Shape 118"/>
          <p:cNvSpPr/>
          <p:nvPr/>
        </p:nvSpPr>
        <p:spPr>
          <a:xfrm>
            <a:off x="6380334" y="4990141"/>
            <a:ext cx="2476788" cy="1151346"/>
          </a:xfrm>
          <a:prstGeom prst="wedgeEllipseCallout">
            <a:avLst>
              <a:gd name="adj1" fmla="val -20833"/>
              <a:gd name="adj2" fmla="val 62500"/>
            </a:avLst>
          </a:prstGeom>
          <a:gradFill>
            <a:gsLst>
              <a:gs pos="0">
                <a:srgbClr val="BDF295"/>
              </a:gs>
              <a:gs pos="50000">
                <a:srgbClr val="D5F5BE"/>
              </a:gs>
              <a:gs pos="100000">
                <a:srgbClr val="EAFADE"/>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mi-NZ" sz="1400" dirty="0">
                <a:solidFill>
                  <a:schemeClr val="dk1"/>
                </a:solidFill>
                <a:latin typeface="Arial"/>
                <a:ea typeface="Arial"/>
                <a:cs typeface="Arial"/>
                <a:sym typeface="Arial"/>
              </a:rPr>
              <a:t>Individualise MEWS score triggers </a:t>
            </a:r>
            <a:r>
              <a:rPr lang="mi-NZ" dirty="0">
                <a:solidFill>
                  <a:schemeClr val="dk1"/>
                </a:solidFill>
              </a:rPr>
              <a:t>to prevent inappropriate escalation</a:t>
            </a:r>
            <a:endParaRPr sz="1400" dirty="0">
              <a:solidFill>
                <a:schemeClr val="dk1"/>
              </a:solidFill>
              <a:latin typeface="Arial"/>
              <a:ea typeface="Arial"/>
              <a:cs typeface="Arial"/>
              <a:sym typeface="Arial"/>
            </a:endParaRPr>
          </a:p>
        </p:txBody>
      </p:sp>
      <p:sp>
        <p:nvSpPr>
          <p:cNvPr id="8" name="Shape 117">
            <a:extLst>
              <a:ext uri="{FF2B5EF4-FFF2-40B4-BE49-F238E27FC236}">
                <a16:creationId xmlns:a16="http://schemas.microsoft.com/office/drawing/2014/main" id="{73277C6C-7669-42C6-BA62-9744F3996DCC}"/>
              </a:ext>
            </a:extLst>
          </p:cNvPr>
          <p:cNvSpPr/>
          <p:nvPr/>
        </p:nvSpPr>
        <p:spPr>
          <a:xfrm>
            <a:off x="1537811" y="4815897"/>
            <a:ext cx="1766591" cy="1099149"/>
          </a:xfrm>
          <a:prstGeom prst="wedgeEllipseCallout">
            <a:avLst>
              <a:gd name="adj1" fmla="val -20833"/>
              <a:gd name="adj2" fmla="val 62500"/>
            </a:avLst>
          </a:prstGeom>
          <a:gradFill>
            <a:gsLst>
              <a:gs pos="0">
                <a:srgbClr val="BDF295"/>
              </a:gs>
              <a:gs pos="50000">
                <a:srgbClr val="D5F5BE"/>
              </a:gs>
              <a:gs pos="100000">
                <a:srgbClr val="EAFADE"/>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mi-NZ" sz="1400" dirty="0">
                <a:solidFill>
                  <a:schemeClr val="dk1"/>
                </a:solidFill>
                <a:latin typeface="Arial"/>
                <a:ea typeface="Arial"/>
                <a:cs typeface="Arial"/>
                <a:sym typeface="Arial"/>
              </a:rPr>
              <a:t>Document total MEWS score or </a:t>
            </a:r>
            <a:r>
              <a:rPr lang="mi-NZ" dirty="0">
                <a:solidFill>
                  <a:schemeClr val="dk1"/>
                </a:solidFill>
              </a:rPr>
              <a:t>EX (exemption)</a:t>
            </a:r>
            <a:endParaRPr sz="1400" dirty="0">
              <a:solidFill>
                <a:schemeClr val="dk1"/>
              </a:solidFill>
              <a:latin typeface="Arial"/>
              <a:ea typeface="Arial"/>
              <a:cs typeface="Arial"/>
              <a:sym typeface="Arial"/>
            </a:endParaRPr>
          </a:p>
        </p:txBody>
      </p:sp>
      <p:sp>
        <p:nvSpPr>
          <p:cNvPr id="9" name="Shape 115">
            <a:extLst>
              <a:ext uri="{FF2B5EF4-FFF2-40B4-BE49-F238E27FC236}">
                <a16:creationId xmlns:a16="http://schemas.microsoft.com/office/drawing/2014/main" id="{8236BF2C-EB29-470C-B844-99765ACC5D21}"/>
              </a:ext>
            </a:extLst>
          </p:cNvPr>
          <p:cNvSpPr/>
          <p:nvPr/>
        </p:nvSpPr>
        <p:spPr>
          <a:xfrm>
            <a:off x="3002401" y="5565814"/>
            <a:ext cx="1594234" cy="718449"/>
          </a:xfrm>
          <a:prstGeom prst="wedgeEllipseCallout">
            <a:avLst>
              <a:gd name="adj1" fmla="val -20833"/>
              <a:gd name="adj2" fmla="val 62500"/>
            </a:avLst>
          </a:prstGeom>
          <a:gradFill>
            <a:gsLst>
              <a:gs pos="0">
                <a:srgbClr val="BDF295"/>
              </a:gs>
              <a:gs pos="50000">
                <a:srgbClr val="D5F5BE"/>
              </a:gs>
              <a:gs pos="100000">
                <a:srgbClr val="EAFADE"/>
              </a:gs>
            </a:gsLst>
            <a:lin ang="54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mi-NZ" sz="1400" dirty="0">
                <a:solidFill>
                  <a:schemeClr val="dk1"/>
                </a:solidFill>
                <a:latin typeface="Arial"/>
                <a:ea typeface="Arial"/>
                <a:cs typeface="Arial"/>
                <a:sym typeface="Arial"/>
              </a:rPr>
              <a:t>Record your initials</a:t>
            </a:r>
            <a:endParaRPr sz="1400"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D4F2D-B69C-45F8-92C9-4828FE3425DA}"/>
              </a:ext>
            </a:extLst>
          </p:cNvPr>
          <p:cNvSpPr>
            <a:spLocks noGrp="1"/>
          </p:cNvSpPr>
          <p:nvPr>
            <p:ph idx="1"/>
          </p:nvPr>
        </p:nvSpPr>
        <p:spPr>
          <a:xfrm>
            <a:off x="337458" y="2100943"/>
            <a:ext cx="7932336" cy="4038600"/>
          </a:xfrm>
        </p:spPr>
        <p:txBody>
          <a:bodyPr/>
          <a:lstStyle/>
          <a:p>
            <a:pPr indent="-457200"/>
            <a:r>
              <a:rPr lang="en-GB" sz="2400" dirty="0"/>
              <a:t>The MVSC should be used in this situation because of the physiological changes that occur during pregnancy, however care should be taken to ensure the woman’s pregnancy is not disclosed by mistake to family and </a:t>
            </a:r>
            <a:r>
              <a:rPr lang="en-GB" sz="2400" dirty="0" err="1"/>
              <a:t>whānau</a:t>
            </a:r>
            <a:r>
              <a:rPr lang="en-GB" sz="2400" dirty="0"/>
              <a:t> members or visitors.</a:t>
            </a:r>
            <a:endParaRPr lang="en-NZ" sz="2400" dirty="0"/>
          </a:p>
          <a:p>
            <a:pPr indent="-457200"/>
            <a:r>
              <a:rPr lang="en-GB" sz="2400" dirty="0"/>
              <a:t>Your DHB will have specific advice on this, however using a sticker to cover the ‘maternity’ wording on the chart and keeping the vital signs chart within the main body of clinical notes are some of the ways you can do this.</a:t>
            </a:r>
            <a:endParaRPr lang="en-NZ" sz="2400" dirty="0"/>
          </a:p>
        </p:txBody>
      </p:sp>
      <p:sp>
        <p:nvSpPr>
          <p:cNvPr id="4" name="Title 3">
            <a:extLst>
              <a:ext uri="{FF2B5EF4-FFF2-40B4-BE49-F238E27FC236}">
                <a16:creationId xmlns:a16="http://schemas.microsoft.com/office/drawing/2014/main" id="{7FF3B56D-4D6C-4B6F-AE60-1E9B8D74C9D0}"/>
              </a:ext>
            </a:extLst>
          </p:cNvPr>
          <p:cNvSpPr>
            <a:spLocks noGrp="1"/>
          </p:cNvSpPr>
          <p:nvPr>
            <p:ph type="title"/>
          </p:nvPr>
        </p:nvSpPr>
        <p:spPr>
          <a:xfrm>
            <a:off x="457200" y="1095267"/>
            <a:ext cx="8229600" cy="731838"/>
          </a:xfrm>
        </p:spPr>
        <p:txBody>
          <a:bodyPr/>
          <a:lstStyle/>
          <a:p>
            <a:r>
              <a:rPr lang="en-NZ" dirty="0"/>
              <a:t>What if the woman has an undisclosed pregnancy?</a:t>
            </a:r>
          </a:p>
        </p:txBody>
      </p:sp>
    </p:spTree>
    <p:extLst>
      <p:ext uri="{BB962C8B-B14F-4D97-AF65-F5344CB8AC3E}">
        <p14:creationId xmlns:p14="http://schemas.microsoft.com/office/powerpoint/2010/main" val="367931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Shape 124"/>
          <p:cNvSpPr txBox="1">
            <a:spLocks noGrp="1"/>
          </p:cNvSpPr>
          <p:nvPr>
            <p:ph type="body" idx="1"/>
          </p:nvPr>
        </p:nvSpPr>
        <p:spPr>
          <a:xfrm>
            <a:off x="457200" y="1885392"/>
            <a:ext cx="8229600" cy="3048001"/>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mi-NZ" sz="2400" b="0" i="0" u="none" strike="noStrike" cap="none" dirty="0">
                <a:solidFill>
                  <a:schemeClr val="dk1"/>
                </a:solidFill>
                <a:latin typeface="Arial"/>
                <a:ea typeface="Arial"/>
                <a:cs typeface="Arial"/>
                <a:sym typeface="Arial"/>
              </a:rPr>
              <a:t>Deterioration can be detected using a calculated total MEWS s</a:t>
            </a:r>
            <a:r>
              <a:rPr lang="mi-NZ" sz="2400" dirty="0"/>
              <a:t>core derived </a:t>
            </a:r>
            <a:r>
              <a:rPr lang="mi-NZ" sz="2400" b="0" i="0" u="none" strike="noStrike" cap="none" dirty="0">
                <a:solidFill>
                  <a:schemeClr val="dk1"/>
                </a:solidFill>
                <a:latin typeface="Arial"/>
                <a:ea typeface="Arial"/>
                <a:cs typeface="Arial"/>
                <a:sym typeface="Arial"/>
              </a:rPr>
              <a:t>from </a:t>
            </a:r>
            <a:r>
              <a:rPr lang="mi-NZ" sz="2400" dirty="0"/>
              <a:t>eight</a:t>
            </a:r>
            <a:r>
              <a:rPr lang="mi-NZ" sz="2400" b="0" i="0" u="none" strike="noStrike" cap="none" dirty="0">
                <a:solidFill>
                  <a:schemeClr val="dk1"/>
                </a:solidFill>
                <a:latin typeface="Arial"/>
                <a:ea typeface="Arial"/>
                <a:cs typeface="Arial"/>
                <a:sym typeface="Arial"/>
              </a:rPr>
              <a:t> vital sign parameters, or by a single vital sign parameter in a coloured zone that indicates abnormality.</a:t>
            </a:r>
            <a:endParaRPr sz="2400" b="0" i="0" u="none" strike="noStrike" cap="none" dirty="0">
              <a:solidFill>
                <a:schemeClr val="dk1"/>
              </a:solidFill>
              <a:latin typeface="Arial"/>
              <a:ea typeface="Arial"/>
              <a:cs typeface="Arial"/>
              <a:sym typeface="Arial"/>
            </a:endParaRPr>
          </a:p>
          <a:p>
            <a:pPr marL="342900" marR="0" lvl="0" indent="-342900" algn="l" rtl="0">
              <a:spcBef>
                <a:spcPts val="600"/>
              </a:spcBef>
              <a:spcAft>
                <a:spcPts val="0"/>
              </a:spcAft>
              <a:buClr>
                <a:schemeClr val="dk1"/>
              </a:buClr>
              <a:buSzPts val="3000"/>
              <a:buFont typeface="Arial"/>
              <a:buChar char="•"/>
            </a:pPr>
            <a:r>
              <a:rPr lang="mi-NZ" sz="2400" b="0" i="0" u="none" strike="noStrike" cap="none" dirty="0">
                <a:solidFill>
                  <a:schemeClr val="dk1"/>
                </a:solidFill>
                <a:latin typeface="Arial"/>
                <a:ea typeface="Arial"/>
                <a:cs typeface="Arial"/>
                <a:sym typeface="Arial"/>
              </a:rPr>
              <a:t>The actions corresponding to the trigger indicating the most severe level of deterioration </a:t>
            </a:r>
            <a:r>
              <a:rPr lang="mi-NZ" sz="2400" b="1" i="0" u="none" strike="noStrike" cap="none" dirty="0">
                <a:solidFill>
                  <a:schemeClr val="dk1"/>
                </a:solidFill>
                <a:latin typeface="Arial"/>
                <a:ea typeface="Arial"/>
                <a:cs typeface="Arial"/>
                <a:sym typeface="Arial"/>
              </a:rPr>
              <a:t>must</a:t>
            </a:r>
            <a:r>
              <a:rPr lang="mi-NZ" sz="2400" b="0" i="0" u="none" strike="noStrike" cap="none" dirty="0">
                <a:solidFill>
                  <a:schemeClr val="dk1"/>
                </a:solidFill>
                <a:latin typeface="Arial"/>
                <a:ea typeface="Arial"/>
                <a:cs typeface="Arial"/>
                <a:sym typeface="Arial"/>
              </a:rPr>
              <a:t> be taken.</a:t>
            </a:r>
            <a:endParaRPr sz="2400" b="0" i="0" u="none" strike="noStrike" cap="none" dirty="0">
              <a:solidFill>
                <a:schemeClr val="dk1"/>
              </a:solidFill>
              <a:latin typeface="Arial"/>
              <a:ea typeface="Arial"/>
              <a:cs typeface="Arial"/>
              <a:sym typeface="Arial"/>
            </a:endParaRPr>
          </a:p>
        </p:txBody>
      </p:sp>
      <p:sp>
        <p:nvSpPr>
          <p:cNvPr id="3" name="Title 2">
            <a:extLst>
              <a:ext uri="{FF2B5EF4-FFF2-40B4-BE49-F238E27FC236}">
                <a16:creationId xmlns:a16="http://schemas.microsoft.com/office/drawing/2014/main" id="{D00895FC-9F91-4144-820E-2C21C8BA61C9}"/>
              </a:ext>
            </a:extLst>
          </p:cNvPr>
          <p:cNvSpPr>
            <a:spLocks noGrp="1"/>
          </p:cNvSpPr>
          <p:nvPr>
            <p:ph type="title"/>
          </p:nvPr>
        </p:nvSpPr>
        <p:spPr/>
        <p:txBody>
          <a:bodyPr/>
          <a:lstStyle/>
          <a:p>
            <a:r>
              <a:rPr lang="en-NZ" dirty="0"/>
              <a:t>Recognising deterioration</a:t>
            </a:r>
          </a:p>
        </p:txBody>
      </p:sp>
    </p:spTree>
  </p:cSld>
  <p:clrMapOvr>
    <a:masterClrMapping/>
  </p:clrMapOvr>
</p:sld>
</file>

<file path=ppt/theme/theme1.xml><?xml version="1.0" encoding="utf-8"?>
<a:theme xmlns:a="http://schemas.openxmlformats.org/drawingml/2006/main" name="30187 HQSCNZ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5f067919-d045-4b34-bd75-563914e94517" ContentTypeId="0x010100464BB556B3337A48846236E9064FB9CC01" PreviousValue="false"/>
</file>

<file path=customXml/item3.xml><?xml version="1.0" encoding="utf-8"?>
<ct:contentTypeSchema xmlns:ct="http://schemas.microsoft.com/office/2006/metadata/contentType" xmlns:ma="http://schemas.microsoft.com/office/2006/metadata/properties/metaAttributes" ct:_="" ma:_="" ma:contentTypeName="DMS document" ma:contentTypeID="0x010100464BB556B3337A48846236E9064FB9CC0100030473565BDC6240B0FD1E2D1125695A" ma:contentTypeVersion="30" ma:contentTypeDescription="Use this content type to classify and store documents on HQSC DMS website" ma:contentTypeScope="" ma:versionID="0cae066505cffb5e0a338f9152404d3f">
  <xsd:schema xmlns:xsd="http://www.w3.org/2001/XMLSchema" xmlns:xs="http://www.w3.org/2001/XMLSchema" xmlns:p="http://schemas.microsoft.com/office/2006/metadata/properties" xmlns:ns3="5a3ec7b1-3964-4db9-b7ff-88899ebad5f9" xmlns:ns4="bef9904b-9bca-4a1b-aca3-78dad2044d15" targetNamespace="http://schemas.microsoft.com/office/2006/metadata/properties" ma:root="true" ma:fieldsID="ec1407037690d66d6c8168b1c7925e59" ns3:_="" ns4:_="">
    <xsd:import namespace="5a3ec7b1-3964-4db9-b7ff-88899ebad5f9"/>
    <xsd:import namespace="bef9904b-9bca-4a1b-aca3-78dad2044d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ec7b1-3964-4db9-b7ff-88899ebad5f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f9904b-9bca-4a1b-aca3-78dad2044d1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DDD654-A0E6-4326-9F10-0FDD31B5F556}">
  <ds:schemaRefs>
    <ds:schemaRef ds:uri="http://schemas.microsoft.com/sharepoint/v3/contenttype/forms"/>
  </ds:schemaRefs>
</ds:datastoreItem>
</file>

<file path=customXml/itemProps2.xml><?xml version="1.0" encoding="utf-8"?>
<ds:datastoreItem xmlns:ds="http://schemas.openxmlformats.org/officeDocument/2006/customXml" ds:itemID="{734F8C44-C63A-481A-BE75-7E0CBDA8452A}">
  <ds:schemaRefs>
    <ds:schemaRef ds:uri="Microsoft.SharePoint.Taxonomy.ContentTypeSync"/>
  </ds:schemaRefs>
</ds:datastoreItem>
</file>

<file path=customXml/itemProps3.xml><?xml version="1.0" encoding="utf-8"?>
<ds:datastoreItem xmlns:ds="http://schemas.openxmlformats.org/officeDocument/2006/customXml" ds:itemID="{DA4F0BD2-1061-4C83-9A47-D726E1FC7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ec7b1-3964-4db9-b7ff-88899ebad5f9"/>
    <ds:schemaRef ds:uri="bef9904b-9bca-4a1b-aca3-78dad2044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5E2903A-6DBD-42C3-8FFD-4934B3A9861F}">
  <ds:schemaRefs>
    <ds:schemaRef ds:uri="http://schemas.microsoft.com/office/2006/documentManagement/types"/>
    <ds:schemaRef ds:uri="bef9904b-9bca-4a1b-aca3-78dad2044d15"/>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a3ec7b1-3964-4db9-b7ff-88899ebad5f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2344</TotalTime>
  <Words>2947</Words>
  <Application>Microsoft Office PowerPoint</Application>
  <PresentationFormat>On-screen Show (4:3)</PresentationFormat>
  <Paragraphs>395</Paragraphs>
  <Slides>39</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Bradley Hand ITC</vt:lpstr>
      <vt:lpstr>Calibri</vt:lpstr>
      <vt:lpstr>Comic Sans MS</vt:lpstr>
      <vt:lpstr>30187 HQSCNZ Powerpoint Template</vt:lpstr>
      <vt:lpstr>PowerPoint Presentation</vt:lpstr>
      <vt:lpstr>Content</vt:lpstr>
      <vt:lpstr> </vt:lpstr>
      <vt:lpstr> </vt:lpstr>
      <vt:lpstr> </vt:lpstr>
      <vt:lpstr>When to use the chart</vt:lpstr>
      <vt:lpstr>PowerPoint Presentation</vt:lpstr>
      <vt:lpstr>What if the woman has an undisclosed pregnancy?</vt:lpstr>
      <vt:lpstr>Recognising deterioration</vt:lpstr>
      <vt:lpstr>The MEWS score</vt:lpstr>
      <vt:lpstr>The MEWS score trigger:  a calculated score</vt:lpstr>
      <vt:lpstr>Single parameter triggers</vt:lpstr>
      <vt:lpstr>Example – refer to the chart</vt:lpstr>
      <vt:lpstr>Example – response</vt:lpstr>
      <vt:lpstr>Rapid response team calls</vt:lpstr>
      <vt:lpstr>Monitoring</vt:lpstr>
      <vt:lpstr>Case example</vt:lpstr>
      <vt:lpstr>Respiratory rate</vt:lpstr>
      <vt:lpstr> </vt:lpstr>
      <vt:lpstr>Supplemental O2</vt:lpstr>
      <vt:lpstr>O2 saturation</vt:lpstr>
      <vt:lpstr>Heart rate</vt:lpstr>
      <vt:lpstr>Systolic blood pressure</vt:lpstr>
      <vt:lpstr>Diastolic blood pressure</vt:lpstr>
      <vt:lpstr>Systolic/diastolic blood pressure</vt:lpstr>
      <vt:lpstr> </vt:lpstr>
      <vt:lpstr>Temperature</vt:lpstr>
      <vt:lpstr>Level of consciousness</vt:lpstr>
      <vt:lpstr>Modifications:  changing calling criteria </vt:lpstr>
      <vt:lpstr>Calculate the total  MEWS score</vt:lpstr>
      <vt:lpstr>Escalation</vt:lpstr>
      <vt:lpstr>Escalation pathway</vt:lpstr>
      <vt:lpstr>Escalation pathway</vt:lpstr>
      <vt:lpstr>Primary unit</vt:lpstr>
      <vt:lpstr>Secondary or tertiary unit</vt:lpstr>
      <vt:lpstr>Exemption from scoring</vt:lpstr>
      <vt:lpstr>Documentation and communication</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Gilbertson</dc:creator>
  <cp:lastModifiedBy>Falyn Cranston</cp:lastModifiedBy>
  <cp:revision>40</cp:revision>
  <dcterms:modified xsi:type="dcterms:W3CDTF">2019-08-22T05:21:54Z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0x010100464BB556B3337A48846236E9064FB9CC0100030473565BDC6240B0FD1E2D1125695A</vt:lpwstr>
  </property>
  <property fmtid="{D5CDD505-2E9C-101B-9397-08002B2CF9AE}" pid="3" name="_dlc_DocIdItemGuid">
    <vt:lpwstr>2bf4b0b5-7d11-40d9-b93d-7a4fd7528b85</vt:lpwstr>
  </property>
  <property fmtid="{D5CDD505-2E9C-101B-9397-08002B2CF9AE}" pid="4" name="AuthorIds_UIVersion_18944">
    <vt:lpwstr>43</vt:lpwstr>
  </property>
  <property fmtid="{D5CDD505-2E9C-101B-9397-08002B2CF9AE}" pid="5" name="AuthorIds_UIVersion_1024">
    <vt:lpwstr>43</vt:lpwstr>
  </property>
  <property fmtid="{D5CDD505-2E9C-101B-9397-08002B2CF9AE}" pid="6" name="AuthorIds_UIVersion_512">
    <vt:lpwstr>43</vt:lpwstr>
  </property>
</Properties>
</file>