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327" r:id="rId2"/>
    <p:sldId id="290" r:id="rId3"/>
    <p:sldId id="261" r:id="rId4"/>
    <p:sldId id="298" r:id="rId5"/>
    <p:sldId id="265" r:id="rId6"/>
    <p:sldId id="274" r:id="rId7"/>
    <p:sldId id="315" r:id="rId8"/>
    <p:sldId id="316" r:id="rId9"/>
    <p:sldId id="313" r:id="rId10"/>
    <p:sldId id="271" r:id="rId11"/>
    <p:sldId id="282" r:id="rId12"/>
    <p:sldId id="303" r:id="rId13"/>
    <p:sldId id="273" r:id="rId14"/>
    <p:sldId id="292" r:id="rId15"/>
    <p:sldId id="300" r:id="rId16"/>
    <p:sldId id="268" r:id="rId17"/>
    <p:sldId id="266" r:id="rId18"/>
    <p:sldId id="301" r:id="rId19"/>
    <p:sldId id="293" r:id="rId20"/>
    <p:sldId id="275" r:id="rId21"/>
    <p:sldId id="302" r:id="rId22"/>
    <p:sldId id="310" r:id="rId23"/>
    <p:sldId id="311" r:id="rId24"/>
    <p:sldId id="304" r:id="rId25"/>
    <p:sldId id="326" r:id="rId26"/>
    <p:sldId id="319" r:id="rId27"/>
    <p:sldId id="306" r:id="rId28"/>
    <p:sldId id="320" r:id="rId29"/>
    <p:sldId id="321" r:id="rId30"/>
    <p:sldId id="322" r:id="rId31"/>
    <p:sldId id="323" r:id="rId32"/>
    <p:sldId id="324" r:id="rId33"/>
    <p:sldId id="284" r:id="rId34"/>
    <p:sldId id="277" r:id="rId35"/>
    <p:sldId id="278" r:id="rId36"/>
    <p:sldId id="317" r:id="rId37"/>
    <p:sldId id="283" r:id="rId38"/>
    <p:sldId id="279" r:id="rId39"/>
    <p:sldId id="280" r:id="rId40"/>
    <p:sldId id="267"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0"/>
    <a:srgbClr val="2B286F"/>
    <a:srgbClr val="FF4F2D"/>
    <a:srgbClr val="D80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19883-A05F-4FA5-9E00-84DCE1160518}" v="8" dt="2025-09-09T00:09:27.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23" autoAdjust="0"/>
  </p:normalViewPr>
  <p:slideViewPr>
    <p:cSldViewPr snapToGrid="0">
      <p:cViewPr varScale="1">
        <p:scale>
          <a:sx n="68" d="100"/>
          <a:sy n="68" d="100"/>
        </p:scale>
        <p:origin x="13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2F6A2-59DB-412A-A366-6F11014ADAAA}" type="doc">
      <dgm:prSet loTypeId="urn:microsoft.com/office/officeart/2005/8/layout/hProcess9" loCatId="process" qsTypeId="urn:microsoft.com/office/officeart/2005/8/quickstyle/simple1" qsCatId="simple" csTypeId="urn:microsoft.com/office/officeart/2005/8/colors/accent6_1" csCatId="accent6" phldr="1"/>
      <dgm:spPr/>
    </dgm:pt>
    <dgm:pt modelId="{5C8279E3-1049-4D96-AF65-4DB280334170}">
      <dgm:prSet phldrT="[Text]"/>
      <dgm:spPr/>
      <dgm:t>
        <a:bodyPr/>
        <a:lstStyle/>
        <a:p>
          <a:r>
            <a:rPr lang="mi-NZ" b="0">
              <a:latin typeface="+mn-lt"/>
            </a:rPr>
            <a:t>Recognise</a:t>
          </a:r>
        </a:p>
      </dgm:t>
    </dgm:pt>
    <dgm:pt modelId="{6FF7E0F8-C4D5-45F7-A89A-E894DDCE763E}" type="parTrans" cxnId="{E93C7260-C13A-44C4-95ED-8CA49C393884}">
      <dgm:prSet/>
      <dgm:spPr/>
      <dgm:t>
        <a:bodyPr/>
        <a:lstStyle/>
        <a:p>
          <a:endParaRPr lang="en-NZ"/>
        </a:p>
      </dgm:t>
    </dgm:pt>
    <dgm:pt modelId="{A5BB8208-6102-447B-8554-B6E7BBDE49A1}" type="sibTrans" cxnId="{E93C7260-C13A-44C4-95ED-8CA49C393884}">
      <dgm:prSet/>
      <dgm:spPr/>
      <dgm:t>
        <a:bodyPr/>
        <a:lstStyle/>
        <a:p>
          <a:endParaRPr lang="en-NZ"/>
        </a:p>
      </dgm:t>
    </dgm:pt>
    <dgm:pt modelId="{837704D2-7E3F-459D-BD2A-0F8E4EE319B8}">
      <dgm:prSet phldrT="[Text]"/>
      <dgm:spPr/>
      <dgm:t>
        <a:bodyPr/>
        <a:lstStyle/>
        <a:p>
          <a:r>
            <a:rPr lang="mi-NZ" b="0">
              <a:latin typeface="+mn-lt"/>
            </a:rPr>
            <a:t>Resuscitate</a:t>
          </a:r>
        </a:p>
      </dgm:t>
    </dgm:pt>
    <dgm:pt modelId="{0B2FD9A8-4678-4ED8-AF9D-40C97450B437}" type="parTrans" cxnId="{0F048A92-A828-4C30-85D0-0D2C28708E9A}">
      <dgm:prSet/>
      <dgm:spPr/>
      <dgm:t>
        <a:bodyPr/>
        <a:lstStyle/>
        <a:p>
          <a:endParaRPr lang="en-NZ"/>
        </a:p>
      </dgm:t>
    </dgm:pt>
    <dgm:pt modelId="{B35E6383-3FC0-4634-985C-A7CB819AD1F3}" type="sibTrans" cxnId="{0F048A92-A828-4C30-85D0-0D2C28708E9A}">
      <dgm:prSet/>
      <dgm:spPr/>
      <dgm:t>
        <a:bodyPr/>
        <a:lstStyle/>
        <a:p>
          <a:endParaRPr lang="en-NZ"/>
        </a:p>
      </dgm:t>
    </dgm:pt>
    <dgm:pt modelId="{A724E1EE-0B19-468D-8980-38EB0F4A816A}">
      <dgm:prSet phldrT="[Text]" phldr="0"/>
      <dgm:spPr/>
      <dgm:t>
        <a:bodyPr/>
        <a:lstStyle/>
        <a:p>
          <a:pPr rtl="0"/>
          <a:r>
            <a:rPr lang="mi-NZ" b="0">
              <a:latin typeface="+mn-lt"/>
            </a:rPr>
            <a:t>Investigate</a:t>
          </a:r>
        </a:p>
      </dgm:t>
    </dgm:pt>
    <dgm:pt modelId="{734039EE-6301-46FB-925A-327D749E956B}" type="parTrans" cxnId="{872C0AE7-B87E-4EFA-B172-9908F90118FF}">
      <dgm:prSet/>
      <dgm:spPr/>
      <dgm:t>
        <a:bodyPr/>
        <a:lstStyle/>
        <a:p>
          <a:endParaRPr lang="en-NZ"/>
        </a:p>
      </dgm:t>
    </dgm:pt>
    <dgm:pt modelId="{88A37598-F1B3-460B-B1A1-040A33FDEBDC}" type="sibTrans" cxnId="{872C0AE7-B87E-4EFA-B172-9908F90118FF}">
      <dgm:prSet/>
      <dgm:spPr/>
      <dgm:t>
        <a:bodyPr/>
        <a:lstStyle/>
        <a:p>
          <a:endParaRPr lang="en-NZ"/>
        </a:p>
      </dgm:t>
    </dgm:pt>
    <dgm:pt modelId="{0958EE21-59DC-4763-B7A7-CE48316CF3B9}" type="pres">
      <dgm:prSet presAssocID="{2452F6A2-59DB-412A-A366-6F11014ADAAA}" presName="CompostProcess" presStyleCnt="0">
        <dgm:presLayoutVars>
          <dgm:dir/>
          <dgm:resizeHandles val="exact"/>
        </dgm:presLayoutVars>
      </dgm:prSet>
      <dgm:spPr/>
    </dgm:pt>
    <dgm:pt modelId="{A4F95860-613E-4ADF-A923-B3830A278EEB}" type="pres">
      <dgm:prSet presAssocID="{2452F6A2-59DB-412A-A366-6F11014ADAAA}" presName="arrow" presStyleLbl="bgShp" presStyleIdx="0" presStyleCnt="1"/>
      <dgm:spPr/>
    </dgm:pt>
    <dgm:pt modelId="{C95AC0D0-39FD-4036-8CCF-5CE1E77725AB}" type="pres">
      <dgm:prSet presAssocID="{2452F6A2-59DB-412A-A366-6F11014ADAAA}" presName="linearProcess" presStyleCnt="0"/>
      <dgm:spPr/>
    </dgm:pt>
    <dgm:pt modelId="{C8EC1F20-D6C2-4FAF-8DC8-BE0AB632D72E}" type="pres">
      <dgm:prSet presAssocID="{5C8279E3-1049-4D96-AF65-4DB280334170}" presName="textNode" presStyleLbl="node1" presStyleIdx="0" presStyleCnt="3">
        <dgm:presLayoutVars>
          <dgm:bulletEnabled val="1"/>
        </dgm:presLayoutVars>
      </dgm:prSet>
      <dgm:spPr/>
    </dgm:pt>
    <dgm:pt modelId="{AB01216A-1130-4D71-B178-E8392714E546}" type="pres">
      <dgm:prSet presAssocID="{A5BB8208-6102-447B-8554-B6E7BBDE49A1}" presName="sibTrans" presStyleCnt="0"/>
      <dgm:spPr/>
    </dgm:pt>
    <dgm:pt modelId="{D61A0A44-6CAC-4CFF-BCF2-16CD961B18DC}" type="pres">
      <dgm:prSet presAssocID="{837704D2-7E3F-459D-BD2A-0F8E4EE319B8}" presName="textNode" presStyleLbl="node1" presStyleIdx="1" presStyleCnt="3">
        <dgm:presLayoutVars>
          <dgm:bulletEnabled val="1"/>
        </dgm:presLayoutVars>
      </dgm:prSet>
      <dgm:spPr/>
    </dgm:pt>
    <dgm:pt modelId="{9F29ABA9-DEBC-4E76-B6F4-8BD0766D9CB7}" type="pres">
      <dgm:prSet presAssocID="{B35E6383-3FC0-4634-985C-A7CB819AD1F3}" presName="sibTrans" presStyleCnt="0"/>
      <dgm:spPr/>
    </dgm:pt>
    <dgm:pt modelId="{4B5B3A90-7C93-40B2-92D3-ED3903AFC0C9}" type="pres">
      <dgm:prSet presAssocID="{A724E1EE-0B19-468D-8980-38EB0F4A816A}" presName="textNode" presStyleLbl="node1" presStyleIdx="2" presStyleCnt="3">
        <dgm:presLayoutVars>
          <dgm:bulletEnabled val="1"/>
        </dgm:presLayoutVars>
      </dgm:prSet>
      <dgm:spPr/>
    </dgm:pt>
  </dgm:ptLst>
  <dgm:cxnLst>
    <dgm:cxn modelId="{21FBC107-E703-4D0A-BE39-40415675F411}" type="presOf" srcId="{837704D2-7E3F-459D-BD2A-0F8E4EE319B8}" destId="{D61A0A44-6CAC-4CFF-BCF2-16CD961B18DC}" srcOrd="0" destOrd="0" presId="urn:microsoft.com/office/officeart/2005/8/layout/hProcess9"/>
    <dgm:cxn modelId="{E93C7260-C13A-44C4-95ED-8CA49C393884}" srcId="{2452F6A2-59DB-412A-A366-6F11014ADAAA}" destId="{5C8279E3-1049-4D96-AF65-4DB280334170}" srcOrd="0" destOrd="0" parTransId="{6FF7E0F8-C4D5-45F7-A89A-E894DDCE763E}" sibTransId="{A5BB8208-6102-447B-8554-B6E7BBDE49A1}"/>
    <dgm:cxn modelId="{BA991B92-417E-419B-AD09-C206FEFB2FD2}" type="presOf" srcId="{2452F6A2-59DB-412A-A366-6F11014ADAAA}" destId="{0958EE21-59DC-4763-B7A7-CE48316CF3B9}" srcOrd="0" destOrd="0" presId="urn:microsoft.com/office/officeart/2005/8/layout/hProcess9"/>
    <dgm:cxn modelId="{0F048A92-A828-4C30-85D0-0D2C28708E9A}" srcId="{2452F6A2-59DB-412A-A366-6F11014ADAAA}" destId="{837704D2-7E3F-459D-BD2A-0F8E4EE319B8}" srcOrd="1" destOrd="0" parTransId="{0B2FD9A8-4678-4ED8-AF9D-40C97450B437}" sibTransId="{B35E6383-3FC0-4634-985C-A7CB819AD1F3}"/>
    <dgm:cxn modelId="{8BD96D93-72CF-41E3-A7CC-56F97E154E3F}" type="presOf" srcId="{A724E1EE-0B19-468D-8980-38EB0F4A816A}" destId="{4B5B3A90-7C93-40B2-92D3-ED3903AFC0C9}" srcOrd="0" destOrd="0" presId="urn:microsoft.com/office/officeart/2005/8/layout/hProcess9"/>
    <dgm:cxn modelId="{464E0D95-FE34-466D-9C4F-C45F6D81C764}" type="presOf" srcId="{5C8279E3-1049-4D96-AF65-4DB280334170}" destId="{C8EC1F20-D6C2-4FAF-8DC8-BE0AB632D72E}" srcOrd="0" destOrd="0" presId="urn:microsoft.com/office/officeart/2005/8/layout/hProcess9"/>
    <dgm:cxn modelId="{872C0AE7-B87E-4EFA-B172-9908F90118FF}" srcId="{2452F6A2-59DB-412A-A366-6F11014ADAAA}" destId="{A724E1EE-0B19-468D-8980-38EB0F4A816A}" srcOrd="2" destOrd="0" parTransId="{734039EE-6301-46FB-925A-327D749E956B}" sibTransId="{88A37598-F1B3-460B-B1A1-040A33FDEBDC}"/>
    <dgm:cxn modelId="{9A1926AD-2843-4347-8A5C-893F86D67AEA}" type="presParOf" srcId="{0958EE21-59DC-4763-B7A7-CE48316CF3B9}" destId="{A4F95860-613E-4ADF-A923-B3830A278EEB}" srcOrd="0" destOrd="0" presId="urn:microsoft.com/office/officeart/2005/8/layout/hProcess9"/>
    <dgm:cxn modelId="{7896A3C8-AE0F-4AD8-A508-73655A38D207}" type="presParOf" srcId="{0958EE21-59DC-4763-B7A7-CE48316CF3B9}" destId="{C95AC0D0-39FD-4036-8CCF-5CE1E77725AB}" srcOrd="1" destOrd="0" presId="urn:microsoft.com/office/officeart/2005/8/layout/hProcess9"/>
    <dgm:cxn modelId="{4DAAE710-1767-4F51-B5E2-F4582A3F50ED}" type="presParOf" srcId="{C95AC0D0-39FD-4036-8CCF-5CE1E77725AB}" destId="{C8EC1F20-D6C2-4FAF-8DC8-BE0AB632D72E}" srcOrd="0" destOrd="0" presId="urn:microsoft.com/office/officeart/2005/8/layout/hProcess9"/>
    <dgm:cxn modelId="{88E257C7-8037-42BD-948A-0951B69CD738}" type="presParOf" srcId="{C95AC0D0-39FD-4036-8CCF-5CE1E77725AB}" destId="{AB01216A-1130-4D71-B178-E8392714E546}" srcOrd="1" destOrd="0" presId="urn:microsoft.com/office/officeart/2005/8/layout/hProcess9"/>
    <dgm:cxn modelId="{90E213FB-D598-4968-BCAB-8EBC2702BA60}" type="presParOf" srcId="{C95AC0D0-39FD-4036-8CCF-5CE1E77725AB}" destId="{D61A0A44-6CAC-4CFF-BCF2-16CD961B18DC}" srcOrd="2" destOrd="0" presId="urn:microsoft.com/office/officeart/2005/8/layout/hProcess9"/>
    <dgm:cxn modelId="{8B4AFE89-9929-4924-B444-E7A1D7AE85B8}" type="presParOf" srcId="{C95AC0D0-39FD-4036-8CCF-5CE1E77725AB}" destId="{9F29ABA9-DEBC-4E76-B6F4-8BD0766D9CB7}" srcOrd="3" destOrd="0" presId="urn:microsoft.com/office/officeart/2005/8/layout/hProcess9"/>
    <dgm:cxn modelId="{245CFF9F-6547-440B-A378-369C5097C4C8}" type="presParOf" srcId="{C95AC0D0-39FD-4036-8CCF-5CE1E77725AB}" destId="{4B5B3A90-7C93-40B2-92D3-ED3903AFC0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5860-613E-4ADF-A923-B3830A278EEB}">
      <dsp:nvSpPr>
        <dsp:cNvPr id="0" name=""/>
        <dsp:cNvSpPr/>
      </dsp:nvSpPr>
      <dsp:spPr>
        <a:xfrm>
          <a:off x="403859" y="0"/>
          <a:ext cx="4577080" cy="248073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C1F20-D6C2-4FAF-8DC8-BE0AB632D72E}">
      <dsp:nvSpPr>
        <dsp:cNvPr id="0" name=""/>
        <dsp:cNvSpPr/>
      </dsp:nvSpPr>
      <dsp:spPr>
        <a:xfrm>
          <a:off x="1889" y="744219"/>
          <a:ext cx="1716109" cy="9922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i-NZ" sz="2400" b="0" kern="1200">
              <a:latin typeface="+mn-lt"/>
            </a:rPr>
            <a:t>Recognise</a:t>
          </a:r>
        </a:p>
      </dsp:txBody>
      <dsp:txXfrm>
        <a:off x="50329" y="792659"/>
        <a:ext cx="1619229" cy="895413"/>
      </dsp:txXfrm>
    </dsp:sp>
    <dsp:sp modelId="{D61A0A44-6CAC-4CFF-BCF2-16CD961B18DC}">
      <dsp:nvSpPr>
        <dsp:cNvPr id="0" name=""/>
        <dsp:cNvSpPr/>
      </dsp:nvSpPr>
      <dsp:spPr>
        <a:xfrm>
          <a:off x="1834345" y="744219"/>
          <a:ext cx="1716109" cy="9922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i-NZ" sz="2400" b="0" kern="1200">
              <a:latin typeface="+mn-lt"/>
            </a:rPr>
            <a:t>Resuscitate</a:t>
          </a:r>
        </a:p>
      </dsp:txBody>
      <dsp:txXfrm>
        <a:off x="1882785" y="792659"/>
        <a:ext cx="1619229" cy="895413"/>
      </dsp:txXfrm>
    </dsp:sp>
    <dsp:sp modelId="{4B5B3A90-7C93-40B2-92D3-ED3903AFC0C9}">
      <dsp:nvSpPr>
        <dsp:cNvPr id="0" name=""/>
        <dsp:cNvSpPr/>
      </dsp:nvSpPr>
      <dsp:spPr>
        <a:xfrm>
          <a:off x="3666800" y="744219"/>
          <a:ext cx="1716109" cy="9922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mi-NZ" sz="2400" b="0" kern="1200">
              <a:latin typeface="+mn-lt"/>
            </a:rPr>
            <a:t>Investigate</a:t>
          </a:r>
        </a:p>
      </dsp:txBody>
      <dsp:txXfrm>
        <a:off x="3715240" y="792659"/>
        <a:ext cx="1619229" cy="8954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3791E-7CBB-468C-AEEA-E0B59F628E9E}" type="datetimeFigureOut">
              <a:t>9/9/2025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C5CE9-28AB-48F8-BB0E-19E4E81BAC9F}" type="slidenum">
              <a:t>‹#›</a:t>
            </a:fld>
            <a:endParaRPr lang="en-GB"/>
          </a:p>
        </p:txBody>
      </p:sp>
    </p:spTree>
    <p:extLst>
      <p:ext uri="{BB962C8B-B14F-4D97-AF65-F5344CB8AC3E}">
        <p14:creationId xmlns:p14="http://schemas.microsoft.com/office/powerpoint/2010/main" val="151894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US"/>
              <a:t>2</a:t>
            </a:fld>
            <a:endParaRPr lang="en-US"/>
          </a:p>
        </p:txBody>
      </p:sp>
    </p:spTree>
    <p:extLst>
      <p:ext uri="{BB962C8B-B14F-4D97-AF65-F5344CB8AC3E}">
        <p14:creationId xmlns:p14="http://schemas.microsoft.com/office/powerpoint/2010/main" val="108156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Clinical Tip:</a:t>
            </a:r>
            <a:endParaRPr lang="en-US" dirty="0"/>
          </a:p>
          <a:p>
            <a:pPr>
              <a:lnSpc>
                <a:spcPct val="90000"/>
              </a:lnSpc>
              <a:spcBef>
                <a:spcPts val="1000"/>
              </a:spcBef>
            </a:pPr>
            <a:endParaRPr lang="en-GB" dirty="0"/>
          </a:p>
          <a:p>
            <a:pPr marL="171450" indent="-171450">
              <a:lnSpc>
                <a:spcPct val="90000"/>
              </a:lnSpc>
              <a:spcBef>
                <a:spcPts val="1000"/>
              </a:spcBef>
              <a:buFont typeface="Arial,Sans-Serif"/>
              <a:buChar char="•"/>
            </a:pPr>
            <a:r>
              <a:rPr lang="en-GB" dirty="0"/>
              <a:t>If a patient has had a sepsis event, it is key to clearly identify that diagnosis. </a:t>
            </a:r>
            <a:endParaRPr lang="en-US" dirty="0"/>
          </a:p>
          <a:p>
            <a:pPr>
              <a:lnSpc>
                <a:spcPct val="90000"/>
              </a:lnSpc>
              <a:spcBef>
                <a:spcPts val="1000"/>
              </a:spcBef>
            </a:pPr>
            <a:r>
              <a:rPr lang="en-GB" dirty="0"/>
              <a:t>For example,</a:t>
            </a:r>
            <a:endParaRPr lang="en-US" dirty="0"/>
          </a:p>
          <a:p>
            <a:pPr>
              <a:lnSpc>
                <a:spcPct val="90000"/>
              </a:lnSpc>
              <a:spcBef>
                <a:spcPts val="1000"/>
              </a:spcBef>
            </a:pPr>
            <a:endParaRPr lang="en-GB" dirty="0"/>
          </a:p>
          <a:p>
            <a:pPr>
              <a:lnSpc>
                <a:spcPct val="90000"/>
              </a:lnSpc>
              <a:spcBef>
                <a:spcPts val="1000"/>
              </a:spcBef>
            </a:pPr>
            <a:r>
              <a:rPr lang="en-GB" dirty="0"/>
              <a:t>Correct -&gt; 'Mrs A had sepsis secondary to a Group A Strep (GAS) cellulitis. - provides all relevant clinical information for take over of care or recovery</a:t>
            </a:r>
            <a:endParaRPr lang="en-US" dirty="0"/>
          </a:p>
          <a:p>
            <a:pPr>
              <a:lnSpc>
                <a:spcPct val="90000"/>
              </a:lnSpc>
              <a:spcBef>
                <a:spcPts val="1000"/>
              </a:spcBef>
            </a:pPr>
            <a:endParaRPr lang="en-GB" dirty="0"/>
          </a:p>
          <a:p>
            <a:pPr>
              <a:lnSpc>
                <a:spcPct val="90000"/>
              </a:lnSpc>
              <a:spcBef>
                <a:spcPts val="1000"/>
              </a:spcBef>
            </a:pPr>
            <a:r>
              <a:rPr lang="en-GB" dirty="0"/>
              <a:t>Incorrect -&gt; 'Mrs A has a cellulitis.' - provides partial information and references the underlying infection, however omits potentially important information for take over of care of recovery (Post sepsis syndrome). Also will impact diagnostic information needed by outside sources, e.g. ACC, insurance companies etc. </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14</a:t>
            </a:fld>
            <a:endParaRPr lang="en-GB"/>
          </a:p>
        </p:txBody>
      </p:sp>
    </p:spTree>
    <p:extLst>
      <p:ext uri="{BB962C8B-B14F-4D97-AF65-F5344CB8AC3E}">
        <p14:creationId xmlns:p14="http://schemas.microsoft.com/office/powerpoint/2010/main" val="276635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rPr>
              <a:t>Scenario – Mrs A is unwell with sepsis that was caused by cellulitis.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rPr>
              <a:t>'Mrs A has a cellulitis. </a:t>
            </a:r>
            <a:r>
              <a:rPr kumimoji="0" lang="en-NZ" sz="2400" b="1" i="0" u="none" strike="noStrike" kern="1200" cap="none" spc="0" normalizeH="0" baseline="0" noProof="0">
                <a:ln>
                  <a:noFill/>
                </a:ln>
                <a:solidFill>
                  <a:srgbClr val="2B286F"/>
                </a:solidFill>
                <a:effectLst/>
                <a:uLnTx/>
                <a:uFillTx/>
                <a:latin typeface="Calibri" panose="020F0502020204030204"/>
                <a:ea typeface="+mn-ea"/>
                <a:cs typeface="+mn-cs"/>
              </a:rPr>
              <a:t>What could be some of the problems with this statement?   </a:t>
            </a:r>
            <a:r>
              <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rPr>
              <a:t>- provides partial information and references the underlying infection, however omits potentially important information for take over of care of recovery (Post sepsis syndrome). Also will impact diagnostic information needed by outside sources, e.g. ACC, insurance companies etc.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rPr>
              <a:t>'Mrs A had sepsis secondary to a Group A Strep (GAS) cellulitis. - provides all relevant clinical information for take over of care or recovery.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2400" b="0" i="0" u="none" strike="noStrike" kern="1200" cap="none" spc="0" normalizeH="0" baseline="0" noProof="0">
              <a:ln>
                <a:noFill/>
              </a:ln>
              <a:solidFill>
                <a:srgbClr val="2B286F"/>
              </a:solidFill>
              <a:effectLst/>
              <a:uLnTx/>
              <a:uFillTx/>
              <a:latin typeface="Calibri" panose="020F0502020204030204"/>
              <a:ea typeface="+mn-ea"/>
              <a:cs typeface="+mn-cs"/>
            </a:endParaRPr>
          </a:p>
          <a:p>
            <a:endParaRPr lang="en-NZ"/>
          </a:p>
        </p:txBody>
      </p:sp>
      <p:sp>
        <p:nvSpPr>
          <p:cNvPr id="4" name="Slide Number Placeholder 3"/>
          <p:cNvSpPr>
            <a:spLocks noGrp="1"/>
          </p:cNvSpPr>
          <p:nvPr>
            <p:ph type="sldNum" sz="quarter" idx="5"/>
          </p:nvPr>
        </p:nvSpPr>
        <p:spPr/>
        <p:txBody>
          <a:bodyPr/>
          <a:lstStyle/>
          <a:p>
            <a:fld id="{463C5CE9-28AB-48F8-BB0E-19E4E81BAC9F}" type="slidenum">
              <a:rPr lang="en-NZ" smtClean="0"/>
              <a:t>15</a:t>
            </a:fld>
            <a:endParaRPr lang="en-NZ"/>
          </a:p>
        </p:txBody>
      </p:sp>
    </p:spTree>
    <p:extLst>
      <p:ext uri="{BB962C8B-B14F-4D97-AF65-F5344CB8AC3E}">
        <p14:creationId xmlns:p14="http://schemas.microsoft.com/office/powerpoint/2010/main" val="378658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very young &amp; neonates – immature immune systems. </a:t>
            </a:r>
          </a:p>
          <a:p>
            <a:endParaRPr lang="en-US" dirty="0"/>
          </a:p>
          <a:p>
            <a:r>
              <a:rPr lang="en-US" dirty="0"/>
              <a:t>Older – pre-existing co-morbidities and frailty</a:t>
            </a:r>
            <a:endParaRPr lang="en-US" dirty="0">
              <a:cs typeface="Calibri"/>
            </a:endParaRPr>
          </a:p>
          <a:p>
            <a:endParaRPr lang="en-US" dirty="0"/>
          </a:p>
          <a:p>
            <a:r>
              <a:rPr lang="en-US" dirty="0"/>
              <a:t>Pregnant &amp; post-partum – down regulated immune system a part of the normal homeostatic changes with pregnancy</a:t>
            </a:r>
            <a:endParaRPr lang="en-US" dirty="0">
              <a:cs typeface="Calibri"/>
            </a:endParaRPr>
          </a:p>
          <a:p>
            <a:endParaRPr lang="en-US" dirty="0"/>
          </a:p>
          <a:p>
            <a:r>
              <a:rPr lang="en-US" dirty="0"/>
              <a:t>Māori or Pacific ethnicity – 2-3x more likely to present with sepsis. This is inline with other countries data reflecting indigenous populations. The reasons seen to be related to demographics and socio economics appose to 'genetics,' evidenced when considering hospital length of stay and survival at discharge. </a:t>
            </a:r>
            <a:endParaRPr lang="en-US" dirty="0">
              <a:ea typeface="Calibri"/>
              <a:cs typeface="Calibri"/>
            </a:endParaRPr>
          </a:p>
          <a:p>
            <a:endParaRPr lang="en-US" dirty="0"/>
          </a:p>
          <a:p>
            <a:r>
              <a:rPr lang="en-US" dirty="0"/>
              <a:t>Socio economic disadvantage – over crowding, access to health care are two of the barriers</a:t>
            </a:r>
            <a:endParaRPr lang="en-US" dirty="0">
              <a:cs typeface="Calibri"/>
            </a:endParaRPr>
          </a:p>
          <a:p>
            <a:endParaRPr lang="en-US" dirty="0"/>
          </a:p>
          <a:p>
            <a:r>
              <a:rPr lang="en-US" dirty="0"/>
              <a:t>Previous sepsis event – after an index sepsis event there is a higher risk of future events at any point in the individual's lifetime</a:t>
            </a:r>
            <a:endParaRPr lang="en-US" dirty="0">
              <a:cs typeface="Calibri"/>
            </a:endParaRPr>
          </a:p>
          <a:p>
            <a:endParaRPr lang="en-US" dirty="0"/>
          </a:p>
          <a:p>
            <a:r>
              <a:rPr lang="en-US" dirty="0"/>
              <a:t>Recently discharged form hospital or recent indwelling device e.g. peripheral IV line</a:t>
            </a:r>
            <a:endParaRPr lang="en-US" dirty="0">
              <a:cs typeface="Calibri"/>
            </a:endParaRPr>
          </a:p>
          <a:p>
            <a:endParaRPr lang="en-US" dirty="0"/>
          </a:p>
          <a:p>
            <a:r>
              <a:rPr lang="en-US" dirty="0"/>
              <a:t>Immunosuppressed people</a:t>
            </a:r>
            <a:endParaRPr lang="en-US" dirty="0">
              <a:cs typeface="Calibri"/>
            </a:endParaRPr>
          </a:p>
          <a:p>
            <a:endParaRPr lang="en-US" dirty="0">
              <a:ea typeface="Calibri"/>
              <a:cs typeface="Calibri"/>
            </a:endParaRPr>
          </a:p>
          <a:p>
            <a:r>
              <a:rPr lang="en-US" dirty="0">
                <a:ea typeface="Calibri"/>
                <a:cs typeface="Calibri"/>
              </a:rPr>
              <a:t>Sepsis can happen to anyone – a high index of suspicion is required for patients who have a suspected or confirmed infection who is not improving despite treatment, or clinically deteriorating. Also be mindful of patients who have re-presented to the ED in the last 48 hours.</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t>17</a:t>
            </a:fld>
            <a:endParaRPr lang="en-GB"/>
          </a:p>
        </p:txBody>
      </p:sp>
    </p:spTree>
    <p:extLst>
      <p:ext uri="{BB962C8B-B14F-4D97-AF65-F5344CB8AC3E}">
        <p14:creationId xmlns:p14="http://schemas.microsoft.com/office/powerpoint/2010/main" val="249179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18</a:t>
            </a:fld>
            <a:endParaRPr lang="en-GB"/>
          </a:p>
        </p:txBody>
      </p:sp>
    </p:spTree>
    <p:extLst>
      <p:ext uri="{BB962C8B-B14F-4D97-AF65-F5344CB8AC3E}">
        <p14:creationId xmlns:p14="http://schemas.microsoft.com/office/powerpoint/2010/main" val="372468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Readmission rates:</a:t>
            </a:r>
          </a:p>
          <a:p>
            <a:r>
              <a:rPr lang="en-US" dirty="0"/>
              <a:t>Contribute to further costs in addition to the monetary burden of the admission of the initial sepsis event</a:t>
            </a:r>
            <a:endParaRPr lang="en-US" dirty="0">
              <a:ea typeface="Calibri"/>
              <a:cs typeface="Calibri"/>
            </a:endParaRPr>
          </a:p>
          <a:p>
            <a:endParaRPr lang="en-US" dirty="0"/>
          </a:p>
          <a:p>
            <a:pPr marL="171450" indent="-171450">
              <a:spcBef>
                <a:spcPts val="1000"/>
              </a:spcBef>
              <a:buFont typeface="Arial,Sans-Serif"/>
              <a:buChar char="•"/>
            </a:pPr>
            <a:r>
              <a:rPr lang="en-GB" dirty="0"/>
              <a:t>Readmission rate in the 30 days post discharge – 27%</a:t>
            </a:r>
            <a:endParaRPr lang="en-US" dirty="0"/>
          </a:p>
          <a:p>
            <a:pPr marL="171450" indent="-171450">
              <a:spcBef>
                <a:spcPts val="1000"/>
              </a:spcBef>
              <a:buFont typeface="Arial,Sans-Serif"/>
              <a:buChar char="•"/>
            </a:pPr>
            <a:r>
              <a:rPr lang="en-GB" dirty="0"/>
              <a:t>Readmission rate at 90 days post discharge – 40%</a:t>
            </a:r>
            <a:endParaRPr lang="en-US" dirty="0"/>
          </a:p>
          <a:p>
            <a:pPr marL="171450" indent="-171450">
              <a:spcBef>
                <a:spcPts val="1000"/>
              </a:spcBef>
              <a:buFont typeface="Arial,Sans-Serif"/>
              <a:buChar char="•"/>
            </a:pPr>
            <a:r>
              <a:rPr lang="en-GB" dirty="0"/>
              <a:t>Readmission rate at 1 year post discharge – 63%</a:t>
            </a:r>
            <a:endParaRPr lang="en-US" dirty="0"/>
          </a:p>
          <a:p>
            <a:pPr marL="171450" indent="-171450">
              <a:spcBef>
                <a:spcPts val="1000"/>
              </a:spcBef>
              <a:buFont typeface="Arial,Sans-Serif"/>
              <a:buChar char="•"/>
            </a:pPr>
            <a:endParaRPr lang="en-GB" dirty="0">
              <a:ea typeface="Calibri"/>
              <a:cs typeface="Calibri"/>
            </a:endParaRPr>
          </a:p>
          <a:p>
            <a:pPr>
              <a:spcBef>
                <a:spcPts val="1000"/>
              </a:spcBef>
            </a:pPr>
            <a:r>
              <a:rPr lang="en-GB" dirty="0">
                <a:ea typeface="Calibri"/>
                <a:cs typeface="Calibri"/>
              </a:rPr>
              <a:t>Long Term mortality: Depending on severity of the initial sepsis event</a:t>
            </a:r>
          </a:p>
          <a:p>
            <a:pPr>
              <a:spcBef>
                <a:spcPts val="1000"/>
              </a:spcBef>
            </a:pPr>
            <a:r>
              <a:rPr lang="en-GB" dirty="0">
                <a:ea typeface="Calibri"/>
                <a:cs typeface="Calibri"/>
              </a:rPr>
              <a:t>1 year 7-43%</a:t>
            </a:r>
          </a:p>
          <a:p>
            <a:pPr>
              <a:spcBef>
                <a:spcPts val="1000"/>
              </a:spcBef>
            </a:pPr>
            <a:r>
              <a:rPr lang="en-GB" dirty="0">
                <a:ea typeface="Calibri"/>
                <a:cs typeface="Calibri"/>
              </a:rPr>
              <a:t>5 years 82%</a:t>
            </a:r>
          </a:p>
          <a:p>
            <a:pPr>
              <a:spcBef>
                <a:spcPts val="1000"/>
              </a:spcBef>
            </a:pPr>
            <a:endParaRPr lang="en-GB" dirty="0">
              <a:ea typeface="Calibri"/>
              <a:cs typeface="Calibri"/>
            </a:endParaRPr>
          </a:p>
          <a:p>
            <a:pPr>
              <a:spcBef>
                <a:spcPts val="1000"/>
              </a:spcBef>
            </a:pPr>
            <a:r>
              <a:rPr lang="en-GB" dirty="0">
                <a:ea typeface="Calibri"/>
                <a:cs typeface="Calibri"/>
              </a:rPr>
              <a:t>The reasons are heterogenous – half are attributed to new infection or a cardiac event. New organ damage resulting from the initial sepsis event come under the umbrella of Post Sepsis Syndrome (PSS). PSS is discussed later in this session</a:t>
            </a:r>
          </a:p>
          <a:p>
            <a:pPr>
              <a:spcBef>
                <a:spcPts val="1000"/>
              </a:spcBef>
            </a:pPr>
            <a:endParaRPr lang="en-GB" dirty="0">
              <a:ea typeface="Calibri"/>
              <a:cs typeface="Calibri"/>
            </a:endParaRPr>
          </a:p>
          <a:p>
            <a:pPr>
              <a:spcBef>
                <a:spcPts val="1000"/>
              </a:spcBef>
            </a:pPr>
            <a:r>
              <a:rPr lang="en-GB" dirty="0">
                <a:ea typeface="Calibri"/>
                <a:cs typeface="Calibri"/>
              </a:rPr>
              <a:t>Recurrent sepsis rates at any future point after an index event are 35% vs. 4% for those who have not had sepsis before. Thus making sepsis a risk factor for future sepsis events.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19</a:t>
            </a:fld>
            <a:endParaRPr lang="en-GB"/>
          </a:p>
        </p:txBody>
      </p:sp>
    </p:spTree>
    <p:extLst>
      <p:ext uri="{BB962C8B-B14F-4D97-AF65-F5344CB8AC3E}">
        <p14:creationId xmlns:p14="http://schemas.microsoft.com/office/powerpoint/2010/main" val="67407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NZ" smtClean="0"/>
              <a:t>22</a:t>
            </a:fld>
            <a:endParaRPr lang="en-NZ"/>
          </a:p>
        </p:txBody>
      </p:sp>
    </p:spTree>
    <p:extLst>
      <p:ext uri="{BB962C8B-B14F-4D97-AF65-F5344CB8AC3E}">
        <p14:creationId xmlns:p14="http://schemas.microsoft.com/office/powerpoint/2010/main" val="213191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ea typeface="Calibri"/>
                <a:cs typeface="Calibri"/>
              </a:rPr>
              <a:t>The mental model and approach is the same as for example an acute myocardial infarction of stroke</a:t>
            </a:r>
          </a:p>
          <a:p>
            <a:endParaRPr lang="en-NZ" dirty="0">
              <a:cs typeface="Calibri"/>
            </a:endParaRPr>
          </a:p>
          <a:p>
            <a:r>
              <a:rPr lang="en-US" b="1" dirty="0"/>
              <a:t>Shift in mental model and approach: Sepsis is a medical emergency</a:t>
            </a:r>
            <a:endParaRPr lang="en-US" dirty="0"/>
          </a:p>
          <a:p>
            <a:r>
              <a:rPr lang="en-US" dirty="0"/>
              <a:t>Sepsis resuscitation (Sepsis 6) requires a different mental model approach compared with the approach to an infection with no indication of sepsis:</a:t>
            </a:r>
          </a:p>
          <a:p>
            <a:pPr marL="171450" indent="-171450">
              <a:buFont typeface="Arial,Sans-Serif"/>
              <a:buChar char="•"/>
            </a:pPr>
            <a:r>
              <a:rPr lang="en-US" b="1" dirty="0"/>
              <a:t>Sepsis: </a:t>
            </a:r>
            <a:r>
              <a:rPr lang="en-US" dirty="0"/>
              <a:t> </a:t>
            </a:r>
            <a:r>
              <a:rPr lang="en-US" dirty="0" err="1"/>
              <a:t>recognise</a:t>
            </a:r>
            <a:r>
              <a:rPr lang="en-US" dirty="0"/>
              <a:t> Red Flag Sepsis (in context of suspected of confirmed infection) -&gt; resuscitate (sepsis 6) -&gt; investigate (full septic screen and investigations) -&gt; reassess</a:t>
            </a:r>
          </a:p>
          <a:p>
            <a:pPr marL="171450" indent="-171450">
              <a:buFont typeface="Arial,Sans-Serif"/>
              <a:buChar char="•"/>
            </a:pPr>
            <a:r>
              <a:rPr lang="en-US" b="1" dirty="0"/>
              <a:t>Infection: </a:t>
            </a:r>
            <a:r>
              <a:rPr lang="en-US" dirty="0"/>
              <a:t> </a:t>
            </a:r>
            <a:r>
              <a:rPr lang="en-US" dirty="0" err="1"/>
              <a:t>recognise</a:t>
            </a:r>
            <a:r>
              <a:rPr lang="en-US" dirty="0"/>
              <a:t> -&gt; investigate -&gt; treat</a:t>
            </a:r>
          </a:p>
          <a:p>
            <a:endParaRPr lang="en-US" dirty="0"/>
          </a:p>
          <a:p>
            <a:r>
              <a:rPr lang="en-US" dirty="0"/>
              <a:t>This mental model approach can be likened to the approach taken for a cardiac arrest: recognise -&gt; resuscitate -&gt; investigate</a:t>
            </a:r>
          </a:p>
          <a:p>
            <a:endParaRPr lang="en-NZ"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NZ" smtClean="0"/>
              <a:t>23</a:t>
            </a:fld>
            <a:endParaRPr lang="en-NZ"/>
          </a:p>
        </p:txBody>
      </p:sp>
    </p:spTree>
    <p:extLst>
      <p:ext uri="{BB962C8B-B14F-4D97-AF65-F5344CB8AC3E}">
        <p14:creationId xmlns:p14="http://schemas.microsoft.com/office/powerpoint/2010/main" val="367819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63C5CE9-28AB-48F8-BB0E-19E4E81BAC9F}" type="slidenum">
              <a:rPr lang="en-NZ" smtClean="0"/>
              <a:t>24</a:t>
            </a:fld>
            <a:endParaRPr lang="en-NZ"/>
          </a:p>
        </p:txBody>
      </p:sp>
    </p:spTree>
    <p:extLst>
      <p:ext uri="{BB962C8B-B14F-4D97-AF65-F5344CB8AC3E}">
        <p14:creationId xmlns:p14="http://schemas.microsoft.com/office/powerpoint/2010/main" val="7856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Red Flag criteria: Indicate sepsis or septic shock</a:t>
            </a:r>
            <a:r>
              <a:rPr lang="en-NZ" b="1"/>
              <a:t> </a:t>
            </a:r>
            <a:r>
              <a:rPr lang="en-NZ"/>
              <a:t>in the context of a suspected or confirmed underlying infection. </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US"/>
              <a:t>26</a:t>
            </a:fld>
            <a:endParaRPr lang="en-US"/>
          </a:p>
        </p:txBody>
      </p:sp>
    </p:spTree>
    <p:extLst>
      <p:ext uri="{BB962C8B-B14F-4D97-AF65-F5344CB8AC3E}">
        <p14:creationId xmlns:p14="http://schemas.microsoft.com/office/powerpoint/2010/main" val="179022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Amber Flags -&gt; </a:t>
            </a:r>
            <a:r>
              <a:rPr lang="en-NZ" dirty="0"/>
              <a:t>Indicates either clinical deterioration due to an infection, or a person not responding to treatment of an infection</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US"/>
              <a:t>29</a:t>
            </a:fld>
            <a:endParaRPr lang="en-US"/>
          </a:p>
        </p:txBody>
      </p:sp>
    </p:spTree>
    <p:extLst>
      <p:ext uri="{BB962C8B-B14F-4D97-AF65-F5344CB8AC3E}">
        <p14:creationId xmlns:p14="http://schemas.microsoft.com/office/powerpoint/2010/main" val="418947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Note – neither definition refers to sepsis as an infection. Sepsis is a response to an infection, not the infection in itself.</a:t>
            </a:r>
          </a:p>
          <a:p>
            <a:endParaRPr lang="en-NZ"/>
          </a:p>
        </p:txBody>
      </p:sp>
      <p:sp>
        <p:nvSpPr>
          <p:cNvPr id="4" name="Slide Number Placeholder 3"/>
          <p:cNvSpPr>
            <a:spLocks noGrp="1"/>
          </p:cNvSpPr>
          <p:nvPr>
            <p:ph type="sldNum" sz="quarter" idx="5"/>
          </p:nvPr>
        </p:nvSpPr>
        <p:spPr/>
        <p:txBody>
          <a:bodyPr/>
          <a:lstStyle/>
          <a:p>
            <a:fld id="{463C5CE9-28AB-48F8-BB0E-19E4E81BAC9F}" type="slidenum">
              <a:rPr lang="en-NZ" smtClean="0"/>
              <a:t>4</a:t>
            </a:fld>
            <a:endParaRPr lang="en-NZ"/>
          </a:p>
        </p:txBody>
      </p:sp>
    </p:spTree>
    <p:extLst>
      <p:ext uri="{BB962C8B-B14F-4D97-AF65-F5344CB8AC3E}">
        <p14:creationId xmlns:p14="http://schemas.microsoft.com/office/powerpoint/2010/main" val="362688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and resuscitation of sepsis requires full implementation of the Sepsis Six. </a:t>
            </a:r>
          </a:p>
          <a:p>
            <a:r>
              <a:rPr lang="en-US" dirty="0"/>
              <a:t>Do not delay for investigations or results.</a:t>
            </a:r>
          </a:p>
          <a:p>
            <a:r>
              <a:rPr lang="en-US" dirty="0"/>
              <a:t>All steps need to be completed in any order.</a:t>
            </a:r>
          </a:p>
          <a:p>
            <a:endParaRPr lang="en-US" dirty="0"/>
          </a:p>
          <a:p>
            <a:r>
              <a:rPr lang="en-US" dirty="0"/>
              <a:t>A 'senior clinician' is a Registrar, SMO or Nurse Practitioner</a:t>
            </a:r>
          </a:p>
          <a:p>
            <a:endParaRPr lang="en-NZ" dirty="0"/>
          </a:p>
          <a:p>
            <a:endParaRPr lang="en-US"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US"/>
              <a:t>31</a:t>
            </a:fld>
            <a:endParaRPr lang="en-US"/>
          </a:p>
        </p:txBody>
      </p:sp>
    </p:spTree>
    <p:extLst>
      <p:ext uri="{BB962C8B-B14F-4D97-AF65-F5344CB8AC3E}">
        <p14:creationId xmlns:p14="http://schemas.microsoft.com/office/powerpoint/2010/main" val="129538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initial recognition of suspected or confirmed sepsis, it is now time to arrange for further investigations, or what is commonly referred to as a 'full septic scree,' arrange referrals and investigations.</a:t>
            </a:r>
          </a:p>
          <a:p>
            <a:endParaRPr lang="en-US" dirty="0"/>
          </a:p>
          <a:p>
            <a:r>
              <a:rPr lang="en-US" dirty="0"/>
              <a:t>Is there evidence of hypo-perfusion?</a:t>
            </a:r>
          </a:p>
          <a:p>
            <a:r>
              <a:rPr lang="en-US" dirty="0"/>
              <a:t> - Lactate 2 to 3.9mmol/L and not improving -&gt; this patient is still at risk of deterioration. Document plan and review at 3 hours.</a:t>
            </a:r>
          </a:p>
          <a:p>
            <a:r>
              <a:rPr lang="en-US" dirty="0"/>
              <a:t> - SBP less than 90mmHg OR Lactate 4 or more -&gt; Refer to higher acuity area HDU/ICU and proceed to the hypoperfusion pathway.</a:t>
            </a:r>
          </a:p>
          <a:p>
            <a:endParaRPr lang="en-US" dirty="0"/>
          </a:p>
          <a:p>
            <a:r>
              <a:rPr lang="en-US" dirty="0"/>
              <a:t>NOTE: </a:t>
            </a:r>
            <a:r>
              <a:rPr lang="en-US" b="1" dirty="0"/>
              <a:t>Cryptic shock</a:t>
            </a:r>
            <a:r>
              <a:rPr lang="en-US" dirty="0"/>
              <a:t> is where there is a lactate 4 or more with relative </a:t>
            </a:r>
            <a:r>
              <a:rPr lang="en-US" dirty="0" err="1"/>
              <a:t>haemodynamic</a:t>
            </a:r>
            <a:r>
              <a:rPr lang="en-US" dirty="0"/>
              <a:t> stability. Often seen in the young and those better able to compensate.</a:t>
            </a:r>
          </a:p>
          <a:p>
            <a:endParaRPr lang="en-US" dirty="0"/>
          </a:p>
          <a:p>
            <a:r>
              <a:rPr lang="en-US" dirty="0"/>
              <a:t>NOTE: </a:t>
            </a:r>
            <a:r>
              <a:rPr lang="en-US" b="1" dirty="0"/>
              <a:t>The hypoperfusion pathway should be administered by a MET/Resus team, ICU team or ED SMO. </a:t>
            </a:r>
            <a:r>
              <a:rPr lang="en-US" dirty="0"/>
              <a:t>Use of rescue vasopressors on the ward is not advocated without input from a team from an area where is would normally be given.</a:t>
            </a:r>
          </a:p>
          <a:p>
            <a:endParaRPr lang="en-US" dirty="0">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US"/>
              <a:t>32</a:t>
            </a:fld>
            <a:endParaRPr lang="en-US"/>
          </a:p>
        </p:txBody>
      </p:sp>
    </p:spTree>
    <p:extLst>
      <p:ext uri="{BB962C8B-B14F-4D97-AF65-F5344CB8AC3E}">
        <p14:creationId xmlns:p14="http://schemas.microsoft.com/office/powerpoint/2010/main" val="2741204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 vital sign 'number' should be interpreted on its own;</a:t>
            </a:r>
            <a:endParaRPr lang="en-US" b="1" dirty="0">
              <a:ea typeface="Calibri" panose="020F0502020204030204"/>
              <a:cs typeface="Calibri" panose="020F0502020204030204"/>
            </a:endParaRPr>
          </a:p>
          <a:p>
            <a:endParaRPr lang="en-GB" b="1" dirty="0">
              <a:ea typeface="Calibri"/>
              <a:cs typeface="Calibri"/>
            </a:endParaRPr>
          </a:p>
          <a:p>
            <a:r>
              <a:rPr lang="en-GB" dirty="0">
                <a:ea typeface="Calibri"/>
                <a:cs typeface="Calibri"/>
              </a:rPr>
              <a:t>Example – a fluid bolus can offer temporary improvement of vascular filling. However, it does not necessarily address the underlying cause of the problem.</a:t>
            </a:r>
          </a:p>
          <a:p>
            <a:r>
              <a:rPr lang="en-GB" dirty="0">
                <a:ea typeface="Calibri"/>
                <a:cs typeface="Calibri"/>
              </a:rPr>
              <a:t>Example – giving paracetamol can bring a high temperature to a normothermic state. However, it does not treat the underlying cause. It is a symptom control measure. </a:t>
            </a:r>
          </a:p>
        </p:txBody>
      </p:sp>
      <p:sp>
        <p:nvSpPr>
          <p:cNvPr id="4" name="Slide Number Placeholder 3"/>
          <p:cNvSpPr>
            <a:spLocks noGrp="1"/>
          </p:cNvSpPr>
          <p:nvPr>
            <p:ph type="sldNum" sz="quarter" idx="5"/>
          </p:nvPr>
        </p:nvSpPr>
        <p:spPr/>
        <p:txBody>
          <a:bodyPr/>
          <a:lstStyle/>
          <a:p>
            <a:fld id="{463C5CE9-28AB-48F8-BB0E-19E4E81BAC9F}" type="slidenum">
              <a:rPr lang="en-GB"/>
              <a:t>33</a:t>
            </a:fld>
            <a:endParaRPr lang="en-GB"/>
          </a:p>
        </p:txBody>
      </p:sp>
    </p:spTree>
    <p:extLst>
      <p:ext uri="{BB962C8B-B14F-4D97-AF65-F5344CB8AC3E}">
        <p14:creationId xmlns:p14="http://schemas.microsoft.com/office/powerpoint/2010/main" val="125818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https://www.ncbi.nlm.nih.gov/pmc/articles/PMC10546999/#:~:text=Around%2075%25%20of%20sepsis%20survivors,cognitive%20diagnosis%20after%20hospital%20discharge.&amp;text=Only%20half%20of%20the%20sepsis,two%20years%20after%20hospital%20discharge </a:t>
            </a:r>
          </a:p>
        </p:txBody>
      </p:sp>
      <p:sp>
        <p:nvSpPr>
          <p:cNvPr id="4" name="Slide Number Placeholder 3"/>
          <p:cNvSpPr>
            <a:spLocks noGrp="1"/>
          </p:cNvSpPr>
          <p:nvPr>
            <p:ph type="sldNum" sz="quarter" idx="5"/>
          </p:nvPr>
        </p:nvSpPr>
        <p:spPr/>
        <p:txBody>
          <a:bodyPr/>
          <a:lstStyle/>
          <a:p>
            <a:fld id="{463C5CE9-28AB-48F8-BB0E-19E4E81BAC9F}" type="slidenum">
              <a:rPr lang="en-GB"/>
              <a:t>35</a:t>
            </a:fld>
            <a:endParaRPr lang="en-GB"/>
          </a:p>
        </p:txBody>
      </p:sp>
    </p:spTree>
    <p:extLst>
      <p:ext uri="{BB962C8B-B14F-4D97-AF65-F5344CB8AC3E}">
        <p14:creationId xmlns:p14="http://schemas.microsoft.com/office/powerpoint/2010/main" val="379280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https://www.ncbi.nlm.nih.gov/pmc/articles/PMC10546999/#:~:text=Around%2075%25%20of%20sepsis%20survivors,cognitive%20diagnosis%20after%20hospital%20discharge.&amp;text=Only%20half%20of%20the%20sepsis,two%20years%20after%20hospital%20discharge.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panose="020F0502020204030204"/>
                <a:cs typeface="Calibri"/>
              </a:rPr>
              <a:t>The high number of sepsis survivors who go onto suffer longer term consequences highlights the need for sepsis or suspected sepsis to be well documented in clinical notes and discharge summaries. This allows continuity of care and transition to the community setting, for example GPs, physiotherapists, psychologists and occupational therapists in the community setting</a:t>
            </a:r>
          </a:p>
          <a:p>
            <a:endParaRPr lang="en-US"/>
          </a:p>
        </p:txBody>
      </p:sp>
      <p:sp>
        <p:nvSpPr>
          <p:cNvPr id="4" name="Slide Number Placeholder 3"/>
          <p:cNvSpPr>
            <a:spLocks noGrp="1"/>
          </p:cNvSpPr>
          <p:nvPr>
            <p:ph type="sldNum" sz="quarter" idx="5"/>
          </p:nvPr>
        </p:nvSpPr>
        <p:spPr/>
        <p:txBody>
          <a:bodyPr/>
          <a:lstStyle/>
          <a:p>
            <a:fld id="{463C5CE9-28AB-48F8-BB0E-19E4E81BAC9F}" type="slidenum">
              <a:rPr lang="en-GB"/>
              <a:t>36</a:t>
            </a:fld>
            <a:endParaRPr lang="en-GB"/>
          </a:p>
        </p:txBody>
      </p:sp>
    </p:spTree>
    <p:extLst>
      <p:ext uri="{BB962C8B-B14F-4D97-AF65-F5344CB8AC3E}">
        <p14:creationId xmlns:p14="http://schemas.microsoft.com/office/powerpoint/2010/main" val="277543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Examples of underlying aetiologia of PSS features:</a:t>
            </a:r>
          </a:p>
          <a:p>
            <a:endParaRPr lang="en-US" dirty="0">
              <a:ea typeface="Calibri"/>
              <a:cs typeface="Calibri"/>
            </a:endParaRPr>
          </a:p>
          <a:p>
            <a:r>
              <a:rPr lang="en-US" dirty="0">
                <a:ea typeface="Calibri"/>
                <a:cs typeface="Calibri"/>
              </a:rPr>
              <a:t>Physical – muscle wasting after a catabolic state, apoptosis of muscle cells, nerve damage, limb loss due to necrosis</a:t>
            </a:r>
          </a:p>
          <a:p>
            <a:r>
              <a:rPr lang="en-US" dirty="0">
                <a:ea typeface="Calibri"/>
                <a:cs typeface="Calibri"/>
              </a:rPr>
              <a:t>Cognitive – residual cerebral inflammation (post septic encephalopathy), micro-vascular damage and toxicity. </a:t>
            </a:r>
          </a:p>
          <a:p>
            <a:r>
              <a:rPr lang="en-US" dirty="0">
                <a:ea typeface="Calibri"/>
                <a:cs typeface="Calibri"/>
              </a:rPr>
              <a:t>Medical – exacerbation of existing co-morbidities, new organ disfunction, endothelial damage, tissue and nerve damage resulting from the index sepsis event</a:t>
            </a:r>
          </a:p>
          <a:p>
            <a:r>
              <a:rPr lang="en-US" dirty="0">
                <a:ea typeface="Calibri"/>
                <a:cs typeface="Calibri"/>
              </a:rPr>
              <a:t>Psychological – Emotional response to surviving a life-threatening event, a 'chemical' impact and damage to other systems e.g. endocrine, nervous systems. Physical disability can affect mental health. Acute stress disorders can precede PTSD. PTSD is a well documented sequelae of sepsis.</a:t>
            </a:r>
          </a:p>
          <a:p>
            <a:endParaRPr lang="en-US" dirty="0">
              <a:ea typeface="Calibri"/>
              <a:cs typeface="Calibri"/>
            </a:endParaRPr>
          </a:p>
          <a:p>
            <a:r>
              <a:rPr lang="en-US" dirty="0">
                <a:ea typeface="Calibri"/>
                <a:cs typeface="Calibri"/>
              </a:rPr>
              <a:t>The burden cost and functional impact of PSS is not yet well researched in NZ. Often the impact and costs shift from the health care system to the social and education systems.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37</a:t>
            </a:fld>
            <a:endParaRPr lang="en-GB"/>
          </a:p>
        </p:txBody>
      </p:sp>
    </p:spTree>
    <p:extLst>
      <p:ext uri="{BB962C8B-B14F-4D97-AF65-F5344CB8AC3E}">
        <p14:creationId xmlns:p14="http://schemas.microsoft.com/office/powerpoint/2010/main" val="112128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63C5CE9-28AB-48F8-BB0E-19E4E81BAC9F}" type="slidenum">
              <a:rPr lang="en-NZ" smtClean="0"/>
              <a:t>41</a:t>
            </a:fld>
            <a:endParaRPr lang="en-NZ"/>
          </a:p>
        </p:txBody>
      </p:sp>
    </p:spTree>
    <p:extLst>
      <p:ext uri="{BB962C8B-B14F-4D97-AF65-F5344CB8AC3E}">
        <p14:creationId xmlns:p14="http://schemas.microsoft.com/office/powerpoint/2010/main" val="190936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Purpose of critical language: </a:t>
            </a:r>
            <a:endParaRPr lang="en-US" dirty="0"/>
          </a:p>
          <a:p>
            <a:endParaRPr lang="en-US" dirty="0">
              <a:cs typeface="Calibri"/>
            </a:endParaRPr>
          </a:p>
          <a:p>
            <a:pPr marL="171450" indent="-171450">
              <a:buFont typeface="Arial"/>
              <a:buChar char="•"/>
            </a:pPr>
            <a:r>
              <a:rPr lang="en-US" dirty="0">
                <a:cs typeface="Calibri"/>
              </a:rPr>
              <a:t>Stronger association of the condition - Calling it for what it is 'sepsis' appose to referencing the underlying infection. Or 'grey' non-specific terminology</a:t>
            </a:r>
          </a:p>
          <a:p>
            <a:pPr marL="171450" indent="-171450">
              <a:buFont typeface="Arial"/>
              <a:buChar char="•"/>
            </a:pPr>
            <a:r>
              <a:rPr lang="en-US" dirty="0">
                <a:ea typeface="Calibri"/>
                <a:cs typeface="Calibri"/>
              </a:rPr>
              <a:t>The term 'blood poisoning' is often interpreted as an infection and internationally there has been a purposeful move away from this descriptor</a:t>
            </a:r>
            <a:endParaRPr lang="en-US" dirty="0"/>
          </a:p>
          <a:p>
            <a:pPr marL="171450" indent="-171450">
              <a:buFont typeface="Arial"/>
              <a:buChar char="•"/>
            </a:pPr>
            <a:r>
              <a:rPr lang="en-US" dirty="0"/>
              <a:t>The use of a common language to improve communication between health professionals and at handovers between areas and staff shift change overs (for example - 'this patient has/had suspected sepsis/ resolved sepsis')</a:t>
            </a:r>
            <a:endParaRPr lang="en-US" dirty="0">
              <a:cs typeface="Calibri"/>
            </a:endParaRPr>
          </a:p>
          <a:p>
            <a:pPr marL="171450" indent="-171450">
              <a:buFont typeface="Arial"/>
              <a:buChar char="•"/>
            </a:pPr>
            <a:r>
              <a:rPr lang="en-US" dirty="0"/>
              <a:t>To improve communication between healthcare workers and patients/whanau - accuracy of labeling a diagnosis (or suspected diagnosis) of sepsis. Particularly important when supporting recovery from sepsis, identifying post sepsis syndrome and if there are external factors e.g. ACC that need the diagnosis of suspected sepsis / sepsis / septic shock. It also ensures the patient understands all clinical problems encountered.</a:t>
            </a:r>
            <a:endParaRPr lang="en-US" dirty="0">
              <a:cs typeface="Calibri" panose="020F0502020204030204"/>
            </a:endParaRPr>
          </a:p>
          <a:p>
            <a:pPr marL="171450" indent="-171450">
              <a:buFont typeface="Arial"/>
              <a:buChar char="•"/>
            </a:pPr>
            <a:r>
              <a:rPr lang="en-US" dirty="0"/>
              <a:t>The use of language suitable to educate the well public about the condition. </a:t>
            </a:r>
            <a:endParaRPr lang="en-US" dirty="0">
              <a:cs typeface="Calibri"/>
            </a:endParaRPr>
          </a:p>
          <a:p>
            <a:pPr marL="171450" indent="-171450">
              <a:buFont typeface="Arial"/>
              <a:buChar char="•"/>
            </a:pPr>
            <a:r>
              <a:rPr lang="en-US" dirty="0"/>
              <a:t>Improve the recognition of clinical change, e.g. from treating an infection to sepsis resuscitation, &amp; identify criteria and thresholds which intervention is recommended</a:t>
            </a:r>
            <a:endParaRPr lang="en-US" dirty="0">
              <a:cs typeface="Calibri"/>
            </a:endParaRPr>
          </a:p>
          <a:p>
            <a:pPr marL="171450" indent="-171450">
              <a:buFont typeface="Arial"/>
              <a:buChar char="•"/>
            </a:pPr>
            <a:r>
              <a:rPr lang="en-US" dirty="0"/>
              <a:t>Provision of criteria to determine accurate information for clinical coding and audit inclusion / exclusion</a:t>
            </a:r>
            <a:endParaRPr lang="en-US" dirty="0">
              <a:cs typeface="Calibri" panose="020F0502020204030204"/>
            </a:endParaRPr>
          </a:p>
          <a:p>
            <a:pPr marL="171450" indent="-171450">
              <a:buFont typeface="Arial"/>
              <a:buChar char="•"/>
            </a:pPr>
            <a:r>
              <a:rPr lang="en-US" dirty="0">
                <a:cs typeface="Calibri" panose="020F0502020204030204"/>
              </a:rPr>
              <a:t>To streamline the shift in mental model and approach to the clinical situation and treatment.</a:t>
            </a:r>
          </a:p>
          <a:p>
            <a:endParaRPr lang="en-US" dirty="0">
              <a:ea typeface="Calibri" panose="020F0502020204030204"/>
              <a:cs typeface="Calibri" panose="020F0502020204030204"/>
            </a:endParaRPr>
          </a:p>
          <a:p>
            <a:pPr>
              <a:buFont typeface="Arial"/>
            </a:pPr>
            <a:r>
              <a:rPr lang="en-US" b="1" dirty="0">
                <a:ea typeface="Calibri" panose="020F0502020204030204"/>
                <a:cs typeface="Calibri" panose="020F0502020204030204"/>
              </a:rPr>
              <a:t>Retired terminology:</a:t>
            </a:r>
          </a:p>
          <a:p>
            <a:pPr marL="171450" indent="-171450">
              <a:buFont typeface="Arial"/>
              <a:buChar char="•"/>
            </a:pPr>
            <a:r>
              <a:rPr lang="en-US" b="1" dirty="0">
                <a:ea typeface="Calibri" panose="020F0502020204030204"/>
                <a:cs typeface="Calibri" panose="020F0502020204030204"/>
              </a:rPr>
              <a:t>Severe sepsis – </a:t>
            </a:r>
            <a:r>
              <a:rPr lang="en-US" dirty="0">
                <a:ea typeface="Calibri" panose="020F0502020204030204"/>
                <a:cs typeface="Calibri" panose="020F0502020204030204"/>
              </a:rPr>
              <a:t>we have moved away from referring to sepsis as a gradient. Sepsis is a medical emergency that requires an immediate response. Referencing perceived levels of severity can alter response.</a:t>
            </a:r>
          </a:p>
          <a:p>
            <a:pPr marL="171450" indent="-171450">
              <a:buFont typeface="Arial"/>
              <a:buChar char="•"/>
            </a:pPr>
            <a:r>
              <a:rPr lang="en-US" b="1" dirty="0">
                <a:ea typeface="Calibri" panose="020F0502020204030204"/>
                <a:cs typeface="Calibri" panose="020F0502020204030204"/>
              </a:rPr>
              <a:t>Blood poisoning</a:t>
            </a:r>
            <a:r>
              <a:rPr lang="en-US" dirty="0">
                <a:ea typeface="Calibri" panose="020F0502020204030204"/>
                <a:cs typeface="Calibri" panose="020F0502020204030204"/>
              </a:rPr>
              <a:t> – is not an accurate description of sepsis and the two terms should not be used interchangeably.</a:t>
            </a:r>
          </a:p>
          <a:p>
            <a:pPr marL="171450" indent="-171450">
              <a:buFont typeface="Arial"/>
              <a:buChar char="•"/>
            </a:pPr>
            <a:r>
              <a:rPr lang="en-US" b="1" dirty="0">
                <a:ea typeface="Calibri" panose="020F0502020204030204"/>
                <a:cs typeface="Calibri" panose="020F0502020204030204"/>
              </a:rPr>
              <a:t>SIRS </a:t>
            </a:r>
            <a:r>
              <a:rPr lang="en-US" dirty="0">
                <a:ea typeface="Calibri" panose="020F0502020204030204"/>
                <a:cs typeface="Calibri" panose="020F0502020204030204"/>
              </a:rPr>
              <a:t>– although there is a SIRS response during a sepsis event, a SIRS response is not specific to sepsis and can occur in other conditions, for example pancreatitis, post trauma and post-operatively. A SIRS response from other causes is not due to a systemic infection, potentially presenting the opportunity to recognized the severity of the clinical condition and altering treatment actions.</a:t>
            </a:r>
          </a:p>
          <a:p>
            <a:pPr marL="171450" indent="-171450">
              <a:buFont typeface="Arial"/>
              <a:buChar char="•"/>
            </a:pPr>
            <a:r>
              <a:rPr lang="en-US" b="1" dirty="0">
                <a:ea typeface="Calibri" panose="020F0502020204030204"/>
                <a:cs typeface="Calibri" panose="020F0502020204030204"/>
              </a:rPr>
              <a:t>Septic shower</a:t>
            </a:r>
            <a:r>
              <a:rPr lang="en-US" dirty="0">
                <a:ea typeface="Calibri" panose="020F0502020204030204"/>
                <a:cs typeface="Calibri" panose="020F0502020204030204"/>
              </a:rPr>
              <a:t> – although a SIRS response is part of the sepsis syndrome other conditions can cause a SIRS response e.g. trauma, post surgery. The SIRS response in sepsis is driven by an underlying infection, this is a key difference. The continuum of the sepsis syndrome does not self terminate without treatment, a SIRS response from other causes can. </a:t>
            </a:r>
          </a:p>
        </p:txBody>
      </p:sp>
      <p:sp>
        <p:nvSpPr>
          <p:cNvPr id="4" name="Slide Number Placeholder 3"/>
          <p:cNvSpPr>
            <a:spLocks noGrp="1"/>
          </p:cNvSpPr>
          <p:nvPr>
            <p:ph type="sldNum" sz="quarter" idx="5"/>
          </p:nvPr>
        </p:nvSpPr>
        <p:spPr/>
        <p:txBody>
          <a:bodyPr/>
          <a:lstStyle/>
          <a:p>
            <a:fld id="{463C5CE9-28AB-48F8-BB0E-19E4E81BAC9F}" type="slidenum">
              <a:t>5</a:t>
            </a:fld>
            <a:endParaRPr lang="en-GB"/>
          </a:p>
        </p:txBody>
      </p:sp>
    </p:spTree>
    <p:extLst>
      <p:ext uri="{BB962C8B-B14F-4D97-AF65-F5344CB8AC3E}">
        <p14:creationId xmlns:p14="http://schemas.microsoft.com/office/powerpoint/2010/main" val="3791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Immune system components – this discussion will focus on physical and chemical</a:t>
            </a:r>
          </a:p>
          <a:p>
            <a:pPr marL="171450" indent="-171450">
              <a:buFont typeface="Arial"/>
              <a:buChar char="•"/>
            </a:pPr>
            <a:endParaRPr lang="en-US" dirty="0">
              <a:ea typeface="Calibri"/>
              <a:cs typeface="Calibri"/>
            </a:endParaRPr>
          </a:p>
          <a:p>
            <a:pPr marL="171450" indent="-171450">
              <a:buFont typeface="Arial,Sans-Serif"/>
              <a:buChar char="•"/>
            </a:pPr>
            <a:endParaRPr lang="en-US" dirty="0">
              <a:ea typeface="Calibri"/>
              <a:cs typeface="Calibri"/>
            </a:endParaRPr>
          </a:p>
          <a:p>
            <a:pPr marL="171450" indent="-171450">
              <a:buFont typeface="Arial,Sans-Serif"/>
              <a:buChar char="•"/>
            </a:pPr>
            <a:endParaRPr lang="en-US" dirty="0"/>
          </a:p>
          <a:p>
            <a:endParaRPr lang="en-US" dirty="0">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7</a:t>
            </a:fld>
            <a:endParaRPr lang="en-GB"/>
          </a:p>
        </p:txBody>
      </p:sp>
    </p:spTree>
    <p:extLst>
      <p:ext uri="{BB962C8B-B14F-4D97-AF65-F5344CB8AC3E}">
        <p14:creationId xmlns:p14="http://schemas.microsoft.com/office/powerpoint/2010/main" val="126358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Many of the characteristics of sepsis result from the endothelium being compromised, affecting other organs. </a:t>
            </a:r>
            <a:r>
              <a:rPr lang="en-GB" sz="1200" dirty="0">
                <a:solidFill>
                  <a:srgbClr val="000000"/>
                </a:solidFill>
                <a:cs typeface="Calibri"/>
              </a:rPr>
              <a:t>This can l</a:t>
            </a:r>
            <a:r>
              <a:rPr lang="en-GB" sz="1200" dirty="0">
                <a:solidFill>
                  <a:srgbClr val="000000"/>
                </a:solidFill>
                <a:ea typeface="Calibri"/>
                <a:cs typeface="Calibri"/>
              </a:rPr>
              <a:t>ead circulatory and endothelial failure, resulting in the recognisable characteristics of sepsis. Eventually it will lead to multi-organ failure.  </a:t>
            </a:r>
            <a:endParaRPr lang="mi-NZ" dirty="0"/>
          </a:p>
          <a:p>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b="1" dirty="0"/>
              <a:t>BRAIN: </a:t>
            </a:r>
            <a:r>
              <a:rPr lang="mi-NZ" dirty="0"/>
              <a:t>Sepsis can compromise the blood brain barrier, </a:t>
            </a:r>
            <a:r>
              <a:rPr lang="en-US" dirty="0"/>
              <a:t>which allows inflammatory cytokines and cells to enter the brain. Vascular injury, clotting and septic encephalopathy lead to  clinical changes, eg altered level of consciousness. Sepsis can cause encephalopathy which may range from mild impairment to coma. Delirium is common and associated with worse long-term outcomes and long-term cognitive deficits.</a:t>
            </a:r>
            <a:endParaRPr lang="mi-NZ" dirty="0"/>
          </a:p>
          <a:p>
            <a:r>
              <a:rPr lang="en-US" b="1" dirty="0"/>
              <a:t>ENCEPHALOPATHY: </a:t>
            </a:r>
            <a:r>
              <a:rPr lang="en-US" dirty="0"/>
              <a:t>signs -&gt; mild impairment to coma. </a:t>
            </a:r>
            <a:endParaRPr lang="en-US" dirty="0">
              <a:ea typeface="Calibri"/>
              <a:cs typeface="Calibri"/>
            </a:endParaRPr>
          </a:p>
          <a:p>
            <a:r>
              <a:rPr lang="en-US" b="1" dirty="0"/>
              <a:t>NERVOUS SYSTEM: r</a:t>
            </a:r>
            <a:r>
              <a:rPr lang="en-US" dirty="0"/>
              <a:t>esponds to local and systemic cytokines -&gt; vagal stimulation -&gt; altering the immune response</a:t>
            </a:r>
            <a:endParaRPr lang="en-US" dirty="0">
              <a:ea typeface="Calibri"/>
              <a:cs typeface="Calibri"/>
            </a:endParaRPr>
          </a:p>
          <a:p>
            <a:r>
              <a:rPr lang="en-US" b="1" dirty="0"/>
              <a:t>DELERIUM:</a:t>
            </a:r>
            <a:r>
              <a:rPr lang="en-US" dirty="0"/>
              <a:t> common and associated with worse long-term outcomes and long-term cognitive deficits</a:t>
            </a:r>
            <a:endParaRPr lang="en-US" dirty="0">
              <a:ea typeface="Calibri"/>
              <a:cs typeface="Calibri"/>
            </a:endParaRPr>
          </a:p>
          <a:p>
            <a:endParaRPr lang="en-US" dirty="0">
              <a:ea typeface="Calibri"/>
              <a:cs typeface="Calibri"/>
            </a:endParaRPr>
          </a:p>
          <a:p>
            <a:r>
              <a:rPr lang="mi-NZ" b="1" dirty="0"/>
              <a:t>LUNGS: </a:t>
            </a:r>
            <a:r>
              <a:rPr lang="en-US" dirty="0"/>
              <a:t>capillaries in the lungs will become more permeable and edematous and the fluid can flood the alveoli. This impairs gas exchange, leading to the increased respiratory rate and new oxygen requirement that you see in sepsis. </a:t>
            </a:r>
            <a:endParaRPr lang="mi-NZ" dirty="0"/>
          </a:p>
          <a:p>
            <a:r>
              <a:rPr lang="en-US" b="1" dirty="0"/>
              <a:t>GUT: </a:t>
            </a:r>
            <a:r>
              <a:rPr lang="en-US" dirty="0"/>
              <a:t>the lining will become permeable in the setting of a hyper-</a:t>
            </a:r>
            <a:r>
              <a:rPr lang="en-US" dirty="0" err="1"/>
              <a:t>cytokinemia</a:t>
            </a:r>
            <a:r>
              <a:rPr lang="en-US" dirty="0"/>
              <a:t> -&gt; bacterial translocation -&gt; gut injury and activate pancreatic enzymes -&gt; worsening systemic inflammation</a:t>
            </a:r>
            <a:endParaRPr lang="en-US" dirty="0">
              <a:ea typeface="Calibri"/>
              <a:cs typeface="Calibri"/>
            </a:endParaRPr>
          </a:p>
          <a:p>
            <a:r>
              <a:rPr lang="en-US" b="1" dirty="0"/>
              <a:t>LIVER</a:t>
            </a:r>
            <a:r>
              <a:rPr lang="en-US" dirty="0"/>
              <a:t>: sepsis impairs hepatocyte clearance which causes cholestasis and interrupts other liver function</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KIDNEYS</a:t>
            </a:r>
            <a:r>
              <a:rPr lang="en-US" dirty="0"/>
              <a:t>: Acute kidney injury can result from cytokine and immune mediated microvascular and tubular dysfunction. A significant reduction in urine output is a red flag for sepsis.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COAGULOPATHY: </a:t>
            </a:r>
            <a:r>
              <a:rPr lang="en-US" dirty="0"/>
              <a:t>impaired blood flow -&gt; coagulopathy and ischemia</a:t>
            </a:r>
            <a:endParaRPr lang="en-US" dirty="0">
              <a:ea typeface="Calibri"/>
              <a:cs typeface="Calibri"/>
            </a:endParaRPr>
          </a:p>
          <a:p>
            <a:endParaRPr lang="en-NZ" dirty="0"/>
          </a:p>
        </p:txBody>
      </p:sp>
      <p:sp>
        <p:nvSpPr>
          <p:cNvPr id="4" name="Slide Number Placeholder 3"/>
          <p:cNvSpPr>
            <a:spLocks noGrp="1"/>
          </p:cNvSpPr>
          <p:nvPr>
            <p:ph type="sldNum" sz="quarter" idx="5"/>
          </p:nvPr>
        </p:nvSpPr>
        <p:spPr/>
        <p:txBody>
          <a:bodyPr/>
          <a:lstStyle/>
          <a:p>
            <a:fld id="{463C5CE9-28AB-48F8-BB0E-19E4E81BAC9F}" type="slidenum">
              <a:rPr lang="en-NZ" smtClean="0"/>
              <a:t>9</a:t>
            </a:fld>
            <a:endParaRPr lang="en-NZ"/>
          </a:p>
        </p:txBody>
      </p:sp>
    </p:spTree>
    <p:extLst>
      <p:ext uri="{BB962C8B-B14F-4D97-AF65-F5344CB8AC3E}">
        <p14:creationId xmlns:p14="http://schemas.microsoft.com/office/powerpoint/2010/main" val="319578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cascade of doom:</a:t>
            </a:r>
          </a:p>
          <a:p>
            <a:endParaRPr lang="en-US" dirty="0">
              <a:ea typeface="Calibri"/>
              <a:cs typeface="Calibri"/>
            </a:endParaRPr>
          </a:p>
          <a:p>
            <a:r>
              <a:rPr lang="en-US" b="1" dirty="0">
                <a:ea typeface="Calibri"/>
                <a:cs typeface="Calibri"/>
              </a:rPr>
              <a:t>Dot 1 &amp; 2</a:t>
            </a:r>
            <a:r>
              <a:rPr lang="en-US" dirty="0">
                <a:ea typeface="Calibri"/>
                <a:cs typeface="Calibri"/>
              </a:rPr>
              <a:t> - Indicate progression of an infection at a local point, to a systemic infection, for example a bacteremia or viremia (pre-sepsis)</a:t>
            </a:r>
          </a:p>
          <a:p>
            <a:endParaRPr lang="en-US" dirty="0">
              <a:ea typeface="Calibri"/>
              <a:cs typeface="Calibri"/>
            </a:endParaRPr>
          </a:p>
          <a:p>
            <a:r>
              <a:rPr lang="en-US" b="1" dirty="0">
                <a:ea typeface="Calibri"/>
                <a:cs typeface="Calibri"/>
              </a:rPr>
              <a:t>Dot 3</a:t>
            </a:r>
            <a:r>
              <a:rPr lang="en-US" dirty="0">
                <a:ea typeface="Calibri"/>
                <a:cs typeface="Calibri"/>
              </a:rPr>
              <a:t> - The onset on sepsis – a dysregulated immune response and excessive release of pro-inflammatory mediators (Increased cytokine (e.g. TNF</a:t>
            </a:r>
            <a:r>
              <a:rPr lang="el-GR" dirty="0">
                <a:ea typeface="Calibri"/>
                <a:cs typeface="Calibri"/>
              </a:rPr>
              <a:t>α</a:t>
            </a:r>
            <a:r>
              <a:rPr lang="en-US" dirty="0">
                <a:ea typeface="Calibri"/>
                <a:cs typeface="Calibri"/>
              </a:rPr>
              <a:t>, Interleukin 6) and DAMP release, oxidative stress and endothelial dysfunction, primarily from the degradation of the glycocalyx protein in the endothelium. </a:t>
            </a:r>
          </a:p>
          <a:p>
            <a:endParaRPr lang="en-US" dirty="0">
              <a:ea typeface="Calibri"/>
              <a:cs typeface="Calibri"/>
            </a:endParaRPr>
          </a:p>
          <a:p>
            <a:r>
              <a:rPr lang="en-US" dirty="0">
                <a:ea typeface="Calibri"/>
                <a:cs typeface="Calibri"/>
              </a:rPr>
              <a:t>The Glycocalyx protein matrix at the site of the endothelium, act as a gatekeeper preventing circulatory pro-inflammatory mediators (cytokines) and other immune cells from being imposed on the endothelium. </a:t>
            </a:r>
          </a:p>
          <a:p>
            <a:r>
              <a:rPr lang="en-US" dirty="0">
                <a:ea typeface="Calibri"/>
                <a:cs typeface="Calibri"/>
              </a:rPr>
              <a:t>Therefore, degradation of the glycocalyx matrix leads to endothelial inflammation and damage (inflamed, dilated &amp; porous vessels -&gt; interstitial oedema -&gt; organ damage)</a:t>
            </a:r>
          </a:p>
          <a:p>
            <a:endParaRPr lang="en-US" dirty="0">
              <a:ea typeface="Calibri"/>
              <a:cs typeface="Calibri"/>
            </a:endParaRPr>
          </a:p>
          <a:p>
            <a:r>
              <a:rPr lang="en-US" dirty="0">
                <a:ea typeface="Calibri"/>
                <a:cs typeface="Calibri"/>
              </a:rPr>
              <a:t>As a compensatory mechanism, this phase will be met with immuno-suppression response including lymphocyte apoptosis (death of a cell), cellular reprogramming and an expression of T cell and MDSC (myeloid derived suppressor cells). The effective combination of the acute inflammatory phase and compensatory mechanisms = immunoparesis. </a:t>
            </a:r>
          </a:p>
          <a:p>
            <a:endParaRPr lang="en-US" dirty="0">
              <a:ea typeface="Calibri"/>
              <a:cs typeface="Calibri"/>
            </a:endParaRPr>
          </a:p>
          <a:p>
            <a:r>
              <a:rPr lang="en-US" b="1" dirty="0">
                <a:ea typeface="Calibri"/>
                <a:cs typeface="Calibri"/>
              </a:rPr>
              <a:t>Dot 4 &amp; 5 – </a:t>
            </a:r>
            <a:r>
              <a:rPr lang="en-US" dirty="0">
                <a:ea typeface="Calibri"/>
                <a:cs typeface="Calibri"/>
              </a:rPr>
              <a:t>Systemic inflammation and coagulation. </a:t>
            </a:r>
          </a:p>
          <a:p>
            <a:endParaRPr lang="en-US" dirty="0">
              <a:ea typeface="Calibri"/>
              <a:cs typeface="Calibri"/>
            </a:endParaRPr>
          </a:p>
          <a:p>
            <a:r>
              <a:rPr lang="en-US" dirty="0">
                <a:ea typeface="Calibri"/>
                <a:cs typeface="Calibri"/>
              </a:rPr>
              <a:t>In response to the endothelial damage there will be an increased leukocyte adhesion and a shift to a procoagulant state. If there is exhaustion of the clotting DIC will ensue. Widespread tissue factor expression, fibrin deposition and impaired anticoagulation will lead to disseminated intravascular coagulopathy (DIC).</a:t>
            </a:r>
          </a:p>
          <a:p>
            <a:r>
              <a:rPr lang="en-US" dirty="0">
                <a:ea typeface="Calibri"/>
                <a:cs typeface="Calibri"/>
              </a:rPr>
              <a:t>Depleted endothelial integrity will also lead to a compromised Blood Brain Barrier function and oedema of the interstitial space of the lung and alveolar dysfunction. It is also responsible for other organ dysfunction and death.</a:t>
            </a:r>
          </a:p>
          <a:p>
            <a:endParaRPr lang="en-US" dirty="0">
              <a:ea typeface="Calibri"/>
              <a:cs typeface="Calibri"/>
            </a:endParaRPr>
          </a:p>
          <a:p>
            <a:r>
              <a:rPr lang="en-US" b="1" dirty="0">
                <a:ea typeface="Calibri"/>
                <a:cs typeface="Calibri"/>
              </a:rPr>
              <a:t>Dot 6 – </a:t>
            </a:r>
            <a:r>
              <a:rPr lang="en-US" dirty="0">
                <a:ea typeface="Calibri"/>
                <a:cs typeface="Calibri"/>
              </a:rPr>
              <a:t>This stage is an exacerbation of Dots 4 &amp; 5. From the bedside this represents late clinical finding of sepsis + (now) shock, for example hemodynamic instability and signs of circulatory failure + a hyperlactatemia (high serum lactate). These signs would translate to Red Flag Sepsis criteria on the sepsis pathway. There would likely be other findings on further investigation e.g. high bilirubin &amp; a coagulopathy + evidence  of (or multi) organ failure.</a:t>
            </a:r>
          </a:p>
          <a:p>
            <a:endParaRPr lang="en-US" dirty="0">
              <a:ea typeface="Calibri"/>
              <a:cs typeface="Calibri"/>
            </a:endParaRPr>
          </a:p>
          <a:p>
            <a:endParaRPr lang="en-US" dirty="0">
              <a:ea typeface="Calibri"/>
              <a:cs typeface="Calibri"/>
            </a:endParaRPr>
          </a:p>
          <a:p>
            <a:r>
              <a:rPr lang="en-US" b="1" dirty="0">
                <a:ea typeface="Calibri"/>
                <a:cs typeface="Calibri"/>
              </a:rPr>
              <a:t>IN SHORT</a:t>
            </a:r>
            <a:r>
              <a:rPr lang="en-US" dirty="0">
                <a:ea typeface="Calibri"/>
                <a:cs typeface="Calibri"/>
              </a:rPr>
              <a:t> -&gt; Sepsis is a pro-inflammatory, endothelial dysfunction syndrome.</a:t>
            </a:r>
          </a:p>
        </p:txBody>
      </p:sp>
      <p:sp>
        <p:nvSpPr>
          <p:cNvPr id="4" name="Slide Number Placeholder 3"/>
          <p:cNvSpPr>
            <a:spLocks noGrp="1"/>
          </p:cNvSpPr>
          <p:nvPr>
            <p:ph type="sldNum" sz="quarter" idx="5"/>
          </p:nvPr>
        </p:nvSpPr>
        <p:spPr/>
        <p:txBody>
          <a:bodyPr/>
          <a:lstStyle/>
          <a:p>
            <a:fld id="{463C5CE9-28AB-48F8-BB0E-19E4E81BAC9F}" type="slidenum">
              <a:rPr lang="en-GB"/>
              <a:t>10</a:t>
            </a:fld>
            <a:endParaRPr lang="en-GB"/>
          </a:p>
        </p:txBody>
      </p:sp>
    </p:spTree>
    <p:extLst>
      <p:ext uri="{BB962C8B-B14F-4D97-AF65-F5344CB8AC3E}">
        <p14:creationId xmlns:p14="http://schemas.microsoft.com/office/powerpoint/2010/main" val="360222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Demonstration of the previous slide and stages of the sepsis cascade &amp; highlights the longevity of consequences of an acute event (&amp; PSS)</a:t>
            </a:r>
          </a:p>
          <a:p>
            <a:endParaRPr lang="en-US" dirty="0">
              <a:ea typeface="Calibri"/>
              <a:cs typeface="Calibri"/>
            </a:endParaRPr>
          </a:p>
          <a:p>
            <a:pPr marL="228600" indent="-228600">
              <a:buAutoNum type="romanUcPeriod"/>
            </a:pPr>
            <a:r>
              <a:rPr lang="en-US" dirty="0">
                <a:ea typeface="Calibri"/>
                <a:cs typeface="Calibri"/>
              </a:rPr>
              <a:t>Acute onset inflammatory phase – dysregulation of the inflammatory process -&gt; endothelial dysfunction and damage -&gt; systemic inflammation and further tissue damage</a:t>
            </a:r>
          </a:p>
          <a:p>
            <a:pPr marL="228600" indent="-228600">
              <a:buAutoNum type="romanUcPeriod"/>
            </a:pPr>
            <a:r>
              <a:rPr lang="en-US" dirty="0">
                <a:ea typeface="Calibri"/>
                <a:cs typeface="Calibri"/>
              </a:rPr>
              <a:t>Compensatory phase – early immunosuppression, in an effort to halt the dysregulated immune response. </a:t>
            </a:r>
            <a:r>
              <a:rPr lang="en-US" b="1" dirty="0">
                <a:ea typeface="Calibri"/>
                <a:cs typeface="Calibri"/>
              </a:rPr>
              <a:t>This shift to compensation creates a phase of immuno-paresis</a:t>
            </a:r>
          </a:p>
          <a:p>
            <a:pPr marL="228600" indent="-228600">
              <a:buAutoNum type="romanUcPeriod"/>
            </a:pPr>
            <a:r>
              <a:rPr lang="en-US" dirty="0">
                <a:ea typeface="Calibri"/>
                <a:cs typeface="Calibri"/>
              </a:rPr>
              <a:t>Prolonged immunosuppression OR immune homeostasis</a:t>
            </a:r>
          </a:p>
          <a:p>
            <a:pPr marL="228600" indent="-228600">
              <a:buAutoNum type="romanUcPeriod"/>
            </a:pPr>
            <a:endParaRPr lang="en-US" dirty="0">
              <a:ea typeface="Calibri"/>
              <a:cs typeface="Calibri"/>
            </a:endParaRPr>
          </a:p>
          <a:p>
            <a:r>
              <a:rPr lang="en-US" dirty="0"/>
              <a:t>The prolonged immunosuppression phase that follow the acute onset or pro-inflammatory phase and immunoparesis, is responsible for morbidities and late stage mortality resulting from the index sepsis event.</a:t>
            </a:r>
            <a:endParaRPr lang="en-US" dirty="0">
              <a:ea typeface="Calibri"/>
              <a:cs typeface="Calibri"/>
            </a:endParaRPr>
          </a:p>
          <a:p>
            <a:r>
              <a:rPr lang="en-US" dirty="0">
                <a:ea typeface="Calibri"/>
                <a:cs typeface="Calibri"/>
              </a:rPr>
              <a:t>This late phase can be attributed to the underlying aetiologias of Post Sepsis Syndrome</a:t>
            </a:r>
          </a:p>
          <a:p>
            <a:endParaRPr lang="en-US" dirty="0">
              <a:ea typeface="Calibri"/>
              <a:cs typeface="Calibri"/>
            </a:endParaRPr>
          </a:p>
          <a:p>
            <a:r>
              <a:rPr lang="en-US" b="1" dirty="0">
                <a:ea typeface="Calibri" panose="020F0502020204030204"/>
                <a:cs typeface="Calibri" panose="020F0502020204030204"/>
              </a:rPr>
              <a:t>Resulting from this systems can be affected:</a:t>
            </a:r>
          </a:p>
          <a:p>
            <a:endParaRPr lang="en-US" dirty="0"/>
          </a:p>
          <a:p>
            <a:pPr marL="171450" indent="-171450">
              <a:buFont typeface="Arial,Sans-Serif"/>
              <a:buChar char="•"/>
            </a:pPr>
            <a:r>
              <a:rPr lang="en-US" dirty="0"/>
              <a:t>Pathways:</a:t>
            </a:r>
            <a:endParaRPr lang="en-US" dirty="0">
              <a:cs typeface="Calibri"/>
            </a:endParaRPr>
          </a:p>
          <a:p>
            <a:r>
              <a:rPr lang="en-US" dirty="0"/>
              <a:t>damage to cell proteins, lipids, DNA, impair mitochondrial function</a:t>
            </a:r>
            <a:endParaRPr lang="en-US" dirty="0">
              <a:cs typeface="Calibri"/>
            </a:endParaRPr>
          </a:p>
          <a:p>
            <a:r>
              <a:rPr lang="en-US" dirty="0"/>
              <a:t>Widespread thrombosis -&gt; DIC</a:t>
            </a:r>
            <a:endParaRPr lang="en-US" dirty="0">
              <a:cs typeface="Calibri"/>
            </a:endParaRPr>
          </a:p>
          <a:p>
            <a:endParaRPr lang="en-US" dirty="0"/>
          </a:p>
          <a:p>
            <a:pPr marL="171450" indent="-171450">
              <a:buFont typeface="Arial,Sans-Serif"/>
              <a:buChar char="•"/>
            </a:pPr>
            <a:r>
              <a:rPr lang="en-US" dirty="0"/>
              <a:t>Metabolic:</a:t>
            </a:r>
            <a:endParaRPr lang="en-US" dirty="0">
              <a:cs typeface="Calibri"/>
            </a:endParaRPr>
          </a:p>
          <a:p>
            <a:r>
              <a:rPr lang="en-US" dirty="0"/>
              <a:t>Damaged mitochondria</a:t>
            </a:r>
            <a:endParaRPr lang="en-US" dirty="0">
              <a:cs typeface="Calibri"/>
            </a:endParaRPr>
          </a:p>
          <a:p>
            <a:r>
              <a:rPr lang="en-US" dirty="0"/>
              <a:t>ATP levels drop</a:t>
            </a:r>
            <a:endParaRPr lang="en-US" dirty="0">
              <a:cs typeface="Calibri"/>
            </a:endParaRPr>
          </a:p>
          <a:p>
            <a:r>
              <a:rPr lang="en-US" dirty="0"/>
              <a:t>A generalized reduction in cellular energy -&gt; retained tissue oxygen tension -&gt; exacerbated organ dysfunction -&gt; more kidney &amp; hepatic dysfunction, encephalopathy, lung injury and epithelial permeability</a:t>
            </a:r>
            <a:endParaRPr lang="en-US" dirty="0">
              <a:cs typeface="Calibri"/>
            </a:endParaRPr>
          </a:p>
          <a:p>
            <a:r>
              <a:rPr lang="en-US" dirty="0"/>
              <a:t>Catabolism -&gt; muscle mass loss (apoptosis)</a:t>
            </a:r>
            <a:endParaRPr lang="en-US" dirty="0">
              <a:cs typeface="Calibri"/>
            </a:endParaRPr>
          </a:p>
          <a:p>
            <a:endParaRPr lang="en-US" dirty="0"/>
          </a:p>
          <a:p>
            <a:pPr marL="171450" indent="-171450">
              <a:buFont typeface="Arial,Sans-Serif"/>
              <a:buChar char="•"/>
            </a:pPr>
            <a:r>
              <a:rPr lang="en-US" dirty="0"/>
              <a:t>Compensatory phase</a:t>
            </a:r>
            <a:endParaRPr lang="en-US" dirty="0">
              <a:cs typeface="Calibri"/>
            </a:endParaRPr>
          </a:p>
          <a:p>
            <a:r>
              <a:rPr lang="en-US" dirty="0"/>
              <a:t>Is not passive</a:t>
            </a:r>
            <a:endParaRPr lang="en-US" dirty="0">
              <a:cs typeface="Calibri"/>
            </a:endParaRPr>
          </a:p>
          <a:p>
            <a:endParaRPr lang="en-US" dirty="0"/>
          </a:p>
          <a:p>
            <a:endParaRPr lang="en-US" dirty="0"/>
          </a:p>
          <a:p>
            <a:endParaRPr lang="en-US" dirty="0"/>
          </a:p>
          <a:p>
            <a:pPr marL="171450" indent="-171450">
              <a:buFont typeface="Arial,Sans-Serif"/>
              <a:buChar char="•"/>
            </a:pPr>
            <a:endParaRPr lang="en-US" dirty="0"/>
          </a:p>
          <a:p>
            <a:pPr marL="171450" indent="-171450">
              <a:buFont typeface="Arial,Sans-Serif"/>
              <a:buChar char="•"/>
            </a:pPr>
            <a:endParaRPr lang="en-US" dirty="0"/>
          </a:p>
          <a:p>
            <a:pPr marL="171450" indent="-171450">
              <a:buFont typeface="Arial,Sans-Serif"/>
              <a:buChar char="•"/>
            </a:pPr>
            <a:endParaRPr lang="en-US" dirty="0"/>
          </a:p>
          <a:p>
            <a:endParaRPr lang="en-US" dirty="0"/>
          </a:p>
          <a:p>
            <a:pPr marL="171450" indent="-171450">
              <a:buFont typeface="Arial,Sans-Serif"/>
              <a:buChar char="•"/>
            </a:pPr>
            <a:endParaRPr lang="en-US" dirty="0"/>
          </a:p>
          <a:p>
            <a:endParaRPr lang="en-US" dirty="0"/>
          </a:p>
          <a:p>
            <a:endParaRPr lang="en-US" dirty="0">
              <a:ea typeface="Calibri"/>
              <a:cs typeface="Calibri"/>
            </a:endParaRPr>
          </a:p>
          <a:p>
            <a:pPr marL="228600" indent="-228600">
              <a:buAutoNum type="romanU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11</a:t>
            </a:fld>
            <a:endParaRPr lang="en-GB"/>
          </a:p>
        </p:txBody>
      </p:sp>
    </p:spTree>
    <p:extLst>
      <p:ext uri="{BB962C8B-B14F-4D97-AF65-F5344CB8AC3E}">
        <p14:creationId xmlns:p14="http://schemas.microsoft.com/office/powerpoint/2010/main" val="150543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TEMPERATURE – in the context of sepsis is associated with higher mortality rates &amp; can be a </a:t>
            </a:r>
            <a:r>
              <a:rPr lang="en-US" b="1" dirty="0"/>
              <a:t>maladaptive or adaptive </a:t>
            </a:r>
            <a:r>
              <a:rPr lang="en-US" dirty="0"/>
              <a:t>response </a:t>
            </a:r>
          </a:p>
          <a:p>
            <a:endParaRPr lang="en-US" dirty="0"/>
          </a:p>
          <a:p>
            <a:r>
              <a:rPr lang="en-US" dirty="0"/>
              <a:t>Not everyone will have a raised temperature with sepsis or infection. Temperature can also be augmented by the use of common medications e.g. Paracetamol.</a:t>
            </a:r>
          </a:p>
          <a:p>
            <a:endParaRPr lang="en-US" dirty="0">
              <a:ea typeface="Calibri"/>
              <a:cs typeface="Calibri"/>
            </a:endParaRPr>
          </a:p>
          <a:p>
            <a:endParaRPr lang="en-US" dirty="0">
              <a:ea typeface="Calibri"/>
              <a:cs typeface="Calibri"/>
            </a:endParaRPr>
          </a:p>
          <a:p>
            <a:r>
              <a:rPr lang="en-US" dirty="0">
                <a:ea typeface="Calibri"/>
                <a:cs typeface="Calibri"/>
              </a:rPr>
              <a:t>Further detail in slides of the Sepsis Pathways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12</a:t>
            </a:fld>
            <a:endParaRPr lang="en-GB"/>
          </a:p>
        </p:txBody>
      </p:sp>
    </p:spTree>
    <p:extLst>
      <p:ext uri="{BB962C8B-B14F-4D97-AF65-F5344CB8AC3E}">
        <p14:creationId xmlns:p14="http://schemas.microsoft.com/office/powerpoint/2010/main" val="302057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Diagnosis of sepsis requires recognition of a deteriorating state in the context of suspected or confirmed infection (see Pathways) and critical thinking. .</a:t>
            </a:r>
          </a:p>
          <a:p>
            <a:endParaRPr lang="en-US" dirty="0">
              <a:ea typeface="Calibri"/>
              <a:cs typeface="Calibri"/>
            </a:endParaRPr>
          </a:p>
          <a:p>
            <a:r>
              <a:rPr lang="en-US" b="1" dirty="0">
                <a:ea typeface="Calibri"/>
                <a:cs typeface="Calibri"/>
              </a:rPr>
              <a:t>Number augmentation;</a:t>
            </a:r>
          </a:p>
          <a:p>
            <a:endParaRPr lang="en-US" b="1" dirty="0">
              <a:ea typeface="Calibri"/>
              <a:cs typeface="Calibri"/>
            </a:endParaRPr>
          </a:p>
          <a:p>
            <a:r>
              <a:rPr lang="en-US" dirty="0">
                <a:ea typeface="Calibri"/>
                <a:cs typeface="Calibri"/>
              </a:rPr>
              <a:t>The Pathways require some objective information from taking vital signs, however, are not dependent on EWS scoring alone. There are other clinical indicators or trends that can be present in a septic patient, even with 'relatively normal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a typeface="Calibri"/>
                <a:cs typeface="Calibri"/>
              </a:rPr>
              <a:t>for example, anti pyretic drugs (e.g. Paracetamol) can cause a normothermia, Beta-blocker drugs can mask a tachycardia</a:t>
            </a:r>
          </a:p>
          <a:p>
            <a:endParaRPr lang="en-US" dirty="0"/>
          </a:p>
          <a:p>
            <a:r>
              <a:rPr lang="en-US" dirty="0">
                <a:ea typeface="Calibri"/>
                <a:cs typeface="Calibri"/>
              </a:rPr>
              <a:t>For example, the effect of medications or treatments received, or normal physiological compensation.</a:t>
            </a:r>
            <a:endParaRPr lang="en-US" dirty="0"/>
          </a:p>
          <a:p>
            <a:r>
              <a:rPr lang="en-US" dirty="0">
                <a:ea typeface="Calibri"/>
                <a:cs typeface="Calibri"/>
              </a:rPr>
              <a:t>For example, observing an initial response to IVF administration by way of an increased systolic BP. This intervention might provide some temporary  resolution, e.g. look at, what are the trends doing form the next four hours? You do not have to wait for an EWS trigger to observe the need for further IVF.</a:t>
            </a:r>
          </a:p>
          <a:p>
            <a:endParaRPr lang="en-US" dirty="0">
              <a:ea typeface="Calibri"/>
              <a:cs typeface="Calibri"/>
            </a:endParaRPr>
          </a:p>
          <a:p>
            <a:r>
              <a:rPr lang="en-US" b="1" dirty="0">
                <a:ea typeface="Calibri"/>
                <a:cs typeface="Calibri"/>
              </a:rPr>
              <a:t>Serum lactates – in both venous and arterial samples;</a:t>
            </a:r>
          </a:p>
          <a:p>
            <a:endParaRPr lang="en-US" b="1" dirty="0">
              <a:ea typeface="Calibri"/>
              <a:cs typeface="Calibri"/>
            </a:endParaRPr>
          </a:p>
          <a:p>
            <a:pPr marL="171450" indent="-171450">
              <a:buFont typeface="Arial"/>
              <a:buChar char="•"/>
            </a:pPr>
            <a:r>
              <a:rPr lang="en-US" dirty="0">
                <a:ea typeface="Calibri"/>
                <a:cs typeface="Calibri"/>
              </a:rPr>
              <a:t>A normal lactate is less then 1.0 mmol/L.</a:t>
            </a:r>
          </a:p>
          <a:p>
            <a:endParaRPr lang="en-US" dirty="0">
              <a:ea typeface="Calibri"/>
              <a:cs typeface="Calibri"/>
            </a:endParaRPr>
          </a:p>
          <a:p>
            <a:pPr marL="171450" indent="-171450">
              <a:buFont typeface="Arial"/>
              <a:buChar char="•"/>
            </a:pPr>
            <a:r>
              <a:rPr lang="en-US" dirty="0">
                <a:ea typeface="Calibri"/>
                <a:cs typeface="Calibri"/>
              </a:rPr>
              <a:t>A lactate of 2-3.9 indicates a state of shock – is associated with a mortality of 7%. In children a high lactate is a late sign of sepsis. Children with a lactate of 4 or more need immediate review by a senior clinician / SMO</a:t>
            </a:r>
          </a:p>
          <a:p>
            <a:endParaRPr lang="en-US" dirty="0">
              <a:ea typeface="Calibri"/>
              <a:cs typeface="Calibri"/>
            </a:endParaRPr>
          </a:p>
          <a:p>
            <a:pPr marL="171450" indent="-171450">
              <a:buFont typeface="Arial"/>
              <a:buChar char="•"/>
            </a:pPr>
            <a:r>
              <a:rPr lang="en-US" dirty="0">
                <a:ea typeface="Calibri"/>
                <a:cs typeface="Calibri"/>
              </a:rPr>
              <a:t>A lactate of 4 or more indicates – is associated with a mortality of 27%. Any adult with a lactate of 4 or more should receive aggressive resuscitation regardless of their BP. These patients should be treated in the ICU unless there are limitations in treatment.</a:t>
            </a:r>
          </a:p>
          <a:p>
            <a:endParaRPr lang="en-US" dirty="0">
              <a:ea typeface="Calibri"/>
              <a:cs typeface="Calibri"/>
            </a:endParaRPr>
          </a:p>
          <a:p>
            <a:r>
              <a:rPr lang="en-US" dirty="0">
                <a:ea typeface="Calibri"/>
                <a:cs typeface="Calibri"/>
              </a:rPr>
              <a:t>There are some other causes of a hyperlactaemia or inadequate oxygen delivery to tissue –  trauma, seizures, an adrenalin infusion, some medications such as metformin. In the context of suspected serious infection or sepsis a hyperlactatemia should be attributed to the sepsis appose to other causes.</a:t>
            </a:r>
          </a:p>
          <a:p>
            <a:endParaRPr lang="en-US" dirty="0">
              <a:ea typeface="Calibri"/>
              <a:cs typeface="Calibri"/>
            </a:endParaRPr>
          </a:p>
          <a:p>
            <a:r>
              <a:rPr lang="en-US" dirty="0">
                <a:ea typeface="Calibri"/>
                <a:cs typeface="Calibri"/>
              </a:rPr>
              <a:t>Lactate clearance – lactate clearance of at least 10% at a minimum of 2 hours after resuscitation initiation is a valid way of monitoring response to treatment</a:t>
            </a:r>
          </a:p>
          <a:p>
            <a:endParaRPr lang="en-US" dirty="0">
              <a:ea typeface="Calibri"/>
              <a:cs typeface="Calibri"/>
            </a:endParaRPr>
          </a:p>
          <a:p>
            <a:r>
              <a:rPr lang="en-US" b="1" dirty="0">
                <a:ea typeface="Calibri"/>
                <a:cs typeface="Calibri"/>
              </a:rPr>
              <a:t>Cryptic shock;</a:t>
            </a:r>
          </a:p>
          <a:p>
            <a:endParaRPr lang="en-US" dirty="0">
              <a:ea typeface="Calibri"/>
              <a:cs typeface="Calibri"/>
            </a:endParaRPr>
          </a:p>
          <a:p>
            <a:pPr marL="171450" indent="-171450">
              <a:buFont typeface="Arial"/>
              <a:buChar char="•"/>
            </a:pPr>
            <a:r>
              <a:rPr lang="en-US" dirty="0">
                <a:ea typeface="Calibri"/>
                <a:cs typeface="Calibri"/>
              </a:rPr>
              <a:t>Seen in people who will typically compensate physiologically for longer – children, young, healthy individuals</a:t>
            </a:r>
          </a:p>
          <a:p>
            <a:endParaRPr lang="en-US" dirty="0">
              <a:ea typeface="Calibri"/>
              <a:cs typeface="Calibri"/>
            </a:endParaRPr>
          </a:p>
          <a:p>
            <a:r>
              <a:rPr lang="en-US" b="1" dirty="0">
                <a:ea typeface="Calibri"/>
                <a:cs typeface="Calibri"/>
              </a:rPr>
              <a:t>Pre-hospital or Pre-area treatment;</a:t>
            </a:r>
          </a:p>
          <a:p>
            <a:endParaRPr lang="en-US" dirty="0">
              <a:ea typeface="Calibri"/>
              <a:cs typeface="Calibri"/>
            </a:endParaRPr>
          </a:p>
          <a:p>
            <a:pPr marL="171450" indent="-171450">
              <a:buFont typeface="Arial"/>
              <a:buChar char="•"/>
            </a:pPr>
            <a:r>
              <a:rPr lang="en-US" dirty="0">
                <a:ea typeface="Calibri"/>
                <a:cs typeface="Calibri"/>
              </a:rPr>
              <a:t>The use of critical language helps clinicians handover relevant details of a patient and help receiving clinicians understand what specific treatment (and clinical concerns) are relevant. </a:t>
            </a:r>
          </a:p>
          <a:p>
            <a:endParaRPr lang="en-US" dirty="0">
              <a:ea typeface="Calibri"/>
              <a:cs typeface="Calibri"/>
            </a:endParaRPr>
          </a:p>
          <a:p>
            <a:pPr marL="171450" indent="-171450">
              <a:buFont typeface="Arial"/>
              <a:buChar char="•"/>
            </a:pPr>
            <a:r>
              <a:rPr lang="en-US" dirty="0">
                <a:ea typeface="Calibri"/>
                <a:cs typeface="Calibri"/>
              </a:rPr>
              <a:t>For example – '</a:t>
            </a:r>
          </a:p>
          <a:p>
            <a:r>
              <a:rPr lang="en-US" dirty="0">
                <a:ea typeface="Calibri"/>
                <a:cs typeface="Calibri"/>
              </a:rPr>
              <a:t>'patient A has received 2L IVF &amp; antibiotics on route to the hospital for suspected sepsis'</a:t>
            </a:r>
          </a:p>
          <a:p>
            <a:r>
              <a:rPr lang="en-US" dirty="0">
                <a:ea typeface="Calibri"/>
                <a:cs typeface="Calibri"/>
              </a:rPr>
              <a:t>'patient B being handed over to the ward from ED – patient B has received the Sepsis 6 with a total of 3L IVF + ** antibiotics for a presentation of sepsis secondary to....'</a:t>
            </a:r>
          </a:p>
          <a:p>
            <a:pPr marL="171450" indent="-17145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3C5CE9-28AB-48F8-BB0E-19E4E81BAC9F}" type="slidenum">
              <a:rPr lang="en-GB"/>
              <a:t>13</a:t>
            </a:fld>
            <a:endParaRPr lang="en-GB"/>
          </a:p>
        </p:txBody>
      </p:sp>
    </p:spTree>
    <p:extLst>
      <p:ext uri="{BB962C8B-B14F-4D97-AF65-F5344CB8AC3E}">
        <p14:creationId xmlns:p14="http://schemas.microsoft.com/office/powerpoint/2010/main" val="2729172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F06780AE-56C5-F307-6B0D-BD0E67976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926092-F2AC-BBCE-EABB-D063D5F6802B}"/>
              </a:ext>
            </a:extLst>
          </p:cNvPr>
          <p:cNvSpPr>
            <a:spLocks noGrp="1"/>
          </p:cNvSpPr>
          <p:nvPr>
            <p:ph type="title"/>
          </p:nvPr>
        </p:nvSpPr>
        <p:spPr>
          <a:xfrm>
            <a:off x="4561952" y="1709738"/>
            <a:ext cx="5898381" cy="2240939"/>
          </a:xfrm>
        </p:spPr>
        <p:txBody>
          <a:bodyPr anchor="b">
            <a:noAutofit/>
          </a:bodyPr>
          <a:lstStyle>
            <a:lvl1pPr>
              <a:defRPr sz="6000" b="1">
                <a:solidFill>
                  <a:srgbClr val="2B286F"/>
                </a:solidFill>
                <a:latin typeface="+mn-lt"/>
              </a:defRPr>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168E943-31B2-B848-8A5A-51AAD60AD5A9}"/>
              </a:ext>
            </a:extLst>
          </p:cNvPr>
          <p:cNvSpPr>
            <a:spLocks noGrp="1"/>
          </p:cNvSpPr>
          <p:nvPr>
            <p:ph type="body" idx="1"/>
          </p:nvPr>
        </p:nvSpPr>
        <p:spPr>
          <a:xfrm>
            <a:off x="4561951" y="4232032"/>
            <a:ext cx="5898382" cy="1043354"/>
          </a:xfrm>
        </p:spPr>
        <p:txBody>
          <a:bodyPr/>
          <a:lstStyle>
            <a:lvl1pPr marL="0" indent="0">
              <a:buNone/>
              <a:defRPr sz="2400">
                <a:solidFill>
                  <a:srgbClr val="2B286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Placeholder 2">
            <a:extLst>
              <a:ext uri="{FF2B5EF4-FFF2-40B4-BE49-F238E27FC236}">
                <a16:creationId xmlns:a16="http://schemas.microsoft.com/office/drawing/2014/main" id="{3C8EC160-8230-98D2-BE88-3D59A5434851}"/>
              </a:ext>
            </a:extLst>
          </p:cNvPr>
          <p:cNvSpPr>
            <a:spLocks noGrp="1"/>
          </p:cNvSpPr>
          <p:nvPr>
            <p:ph type="body" idx="10" hasCustomPrompt="1"/>
          </p:nvPr>
        </p:nvSpPr>
        <p:spPr>
          <a:xfrm>
            <a:off x="4561951" y="5698672"/>
            <a:ext cx="3557116" cy="736041"/>
          </a:xfrm>
        </p:spPr>
        <p:txBody>
          <a:bodyPr anchor="b" anchorCtr="0">
            <a:noAutofit/>
          </a:bodyPr>
          <a:lstStyle>
            <a:lvl1pPr marL="0" indent="0">
              <a:buNone/>
              <a:defRPr sz="1800">
                <a:solidFill>
                  <a:srgbClr val="2B286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date</a:t>
            </a:r>
          </a:p>
        </p:txBody>
      </p:sp>
    </p:spTree>
    <p:extLst>
      <p:ext uri="{BB962C8B-B14F-4D97-AF65-F5344CB8AC3E}">
        <p14:creationId xmlns:p14="http://schemas.microsoft.com/office/powerpoint/2010/main" val="37315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E57C4B8-A308-8AB3-FF41-11AD7EBD4D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926092-F2AC-BBCE-EABB-D063D5F6802B}"/>
              </a:ext>
            </a:extLst>
          </p:cNvPr>
          <p:cNvSpPr>
            <a:spLocks noGrp="1"/>
          </p:cNvSpPr>
          <p:nvPr>
            <p:ph type="title" hasCustomPrompt="1"/>
          </p:nvPr>
        </p:nvSpPr>
        <p:spPr>
          <a:xfrm>
            <a:off x="4541854" y="1709738"/>
            <a:ext cx="5928527" cy="2240939"/>
          </a:xfrm>
        </p:spPr>
        <p:txBody>
          <a:bodyPr anchor="b">
            <a:noAutofit/>
          </a:bodyPr>
          <a:lstStyle>
            <a:lvl1pPr>
              <a:defRPr sz="6000" b="1">
                <a:solidFill>
                  <a:srgbClr val="2B286F"/>
                </a:solidFill>
                <a:latin typeface="+mn-lt"/>
              </a:defRPr>
            </a:lvl1pPr>
          </a:lstStyle>
          <a:p>
            <a:r>
              <a:rPr lang="en-US"/>
              <a:t>Click to edit section break</a:t>
            </a:r>
            <a:endParaRPr lang="en-NZ"/>
          </a:p>
        </p:txBody>
      </p:sp>
      <p:sp>
        <p:nvSpPr>
          <p:cNvPr id="3" name="Text Placeholder 4">
            <a:extLst>
              <a:ext uri="{FF2B5EF4-FFF2-40B4-BE49-F238E27FC236}">
                <a16:creationId xmlns:a16="http://schemas.microsoft.com/office/drawing/2014/main" id="{C6A188BF-048A-9A8B-D117-066DBF4AD0B0}"/>
              </a:ext>
            </a:extLst>
          </p:cNvPr>
          <p:cNvSpPr>
            <a:spLocks noGrp="1"/>
          </p:cNvSpPr>
          <p:nvPr>
            <p:ph type="body" sz="quarter" idx="10" hasCustomPrompt="1"/>
          </p:nvPr>
        </p:nvSpPr>
        <p:spPr>
          <a:xfrm>
            <a:off x="4568998" y="4236554"/>
            <a:ext cx="5901384" cy="769938"/>
          </a:xfrm>
        </p:spPr>
        <p:txBody>
          <a:bodyPr/>
          <a:lstStyle>
            <a:lvl1pPr marL="0" indent="0">
              <a:buNone/>
              <a:defRPr sz="2400">
                <a:solidFill>
                  <a:srgbClr val="2B286F"/>
                </a:solidFill>
              </a:defRPr>
            </a:lvl1pPr>
          </a:lstStyle>
          <a:p>
            <a:pPr lvl="0"/>
            <a:r>
              <a:rPr lang="en-NZ"/>
              <a:t>Click to edit section break subtitle</a:t>
            </a:r>
          </a:p>
        </p:txBody>
      </p:sp>
    </p:spTree>
    <p:extLst>
      <p:ext uri="{BB962C8B-B14F-4D97-AF65-F5344CB8AC3E}">
        <p14:creationId xmlns:p14="http://schemas.microsoft.com/office/powerpoint/2010/main" val="40438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0" name="Picture 9" descr="A screenshot of a video game&#10;&#10;Description automatically generated with medium confidence">
            <a:extLst>
              <a:ext uri="{FF2B5EF4-FFF2-40B4-BE49-F238E27FC236}">
                <a16:creationId xmlns:a16="http://schemas.microsoft.com/office/drawing/2014/main" id="{DDECC70E-C9CC-B459-BA94-2551DFC04E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3D2F96-CEE2-343D-D44C-10483064790A}"/>
              </a:ext>
            </a:extLst>
          </p:cNvPr>
          <p:cNvSpPr>
            <a:spLocks noGrp="1"/>
          </p:cNvSpPr>
          <p:nvPr>
            <p:ph type="title"/>
          </p:nvPr>
        </p:nvSpPr>
        <p:spPr>
          <a:xfrm>
            <a:off x="1959430" y="681038"/>
            <a:ext cx="7640093" cy="1325563"/>
          </a:xfrm>
        </p:spPr>
        <p:txBody>
          <a:bodyPr anchor="t" anchorCtr="0">
            <a:noAutofit/>
          </a:bodyPr>
          <a:lstStyle>
            <a:lvl1pPr>
              <a:defRPr sz="3200" b="1">
                <a:solidFill>
                  <a:srgbClr val="2B286F"/>
                </a:solidFill>
                <a:latin typeface="+mn-lt"/>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870914-1E13-9D57-3809-CDA05707C5FC}"/>
              </a:ext>
            </a:extLst>
          </p:cNvPr>
          <p:cNvSpPr>
            <a:spLocks noGrp="1" noRot="1" noMove="1" noResize="1" noEditPoints="1" noAdjustHandles="1" noChangeArrowheads="1" noChangeShapeType="1"/>
          </p:cNvSpPr>
          <p:nvPr>
            <p:ph idx="1"/>
          </p:nvPr>
        </p:nvSpPr>
        <p:spPr>
          <a:xfrm>
            <a:off x="1959430" y="2180491"/>
            <a:ext cx="7640093" cy="3996471"/>
          </a:xfrm>
        </p:spPr>
        <p:txBody>
          <a:bodyPr>
            <a:noAutofit/>
          </a:bodyPr>
          <a:lstStyle>
            <a:lvl1pPr>
              <a:defRPr sz="2400">
                <a:solidFill>
                  <a:srgbClr val="2B286F"/>
                </a:solidFill>
              </a:defRPr>
            </a:lvl1pPr>
            <a:lvl2pPr marL="685800" indent="-228600">
              <a:buSzPct val="84000"/>
              <a:buFont typeface="Courier New" panose="02070309020205020404" pitchFamily="49" charset="0"/>
              <a:buChar char="o"/>
              <a:defRPr sz="2000">
                <a:solidFill>
                  <a:srgbClr val="2B286F"/>
                </a:solidFill>
              </a:defRPr>
            </a:lvl2pPr>
            <a:lvl3pPr marL="1143000" indent="-228600">
              <a:buFont typeface="Calibri" panose="020F0502020204030204" pitchFamily="34" charset="0"/>
              <a:buChar char="−"/>
              <a:defRPr sz="1800">
                <a:solidFill>
                  <a:srgbClr val="2B286F"/>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Text Placeholder 16">
            <a:extLst>
              <a:ext uri="{FF2B5EF4-FFF2-40B4-BE49-F238E27FC236}">
                <a16:creationId xmlns:a16="http://schemas.microsoft.com/office/drawing/2014/main" id="{55EA6717-7FCD-2215-F7EE-C740E950EC53}"/>
              </a:ext>
            </a:extLst>
          </p:cNvPr>
          <p:cNvSpPr>
            <a:spLocks noGrp="1"/>
          </p:cNvSpPr>
          <p:nvPr>
            <p:ph type="body" sz="quarter" idx="10" hasCustomPrompt="1"/>
          </p:nvPr>
        </p:nvSpPr>
        <p:spPr>
          <a:xfrm>
            <a:off x="1958975" y="6410325"/>
            <a:ext cx="10233025" cy="447675"/>
          </a:xfrm>
        </p:spPr>
        <p:txBody>
          <a:bodyPr bIns="108000" anchor="b" anchorCtr="0"/>
          <a:lstStyle>
            <a:lvl1pPr marL="0" indent="0">
              <a:buNone/>
              <a:defRPr sz="1200">
                <a:solidFill>
                  <a:srgbClr val="2B286F"/>
                </a:solidFill>
              </a:defRPr>
            </a:lvl1pPr>
          </a:lstStyle>
          <a:p>
            <a:pPr lvl="0"/>
            <a:r>
              <a:rPr lang="en-NZ" sz="1200"/>
              <a:t>Click to add references and abbreviations</a:t>
            </a:r>
            <a:endParaRPr lang="en-NZ"/>
          </a:p>
        </p:txBody>
      </p:sp>
    </p:spTree>
    <p:extLst>
      <p:ext uri="{BB962C8B-B14F-4D97-AF65-F5344CB8AC3E}">
        <p14:creationId xmlns:p14="http://schemas.microsoft.com/office/powerpoint/2010/main" val="22780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0718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4722E-4D11-32A9-2393-3D8DA592C21B}"/>
              </a:ext>
            </a:extLst>
          </p:cNvPr>
          <p:cNvSpPr>
            <a:spLocks noGrp="1"/>
          </p:cNvSpPr>
          <p:nvPr>
            <p:ph type="title"/>
          </p:nvPr>
        </p:nvSpPr>
        <p:spPr>
          <a:xfrm>
            <a:off x="838200" y="677041"/>
            <a:ext cx="10515600" cy="701731"/>
          </a:xfrm>
          <a:prstGeom prst="rect">
            <a:avLst/>
          </a:prstGeom>
        </p:spPr>
        <p:txBody>
          <a:bodyPr vert="horz" lIns="91440" tIns="45720" rIns="91440" bIns="45720" rtlCol="0" anchor="ctr">
            <a:no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B5E2116-4801-2118-1234-697D8CFF5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04F63DD-0F2A-E59B-D397-258BF47F9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E16D8-FA73-435A-AC7C-D27AE87D894E}" type="datetimeFigureOut">
              <a:rPr lang="en-NZ" smtClean="0"/>
              <a:t>9/09/2025</a:t>
            </a:fld>
            <a:endParaRPr lang="en-NZ"/>
          </a:p>
        </p:txBody>
      </p:sp>
      <p:sp>
        <p:nvSpPr>
          <p:cNvPr id="5" name="Footer Placeholder 4">
            <a:extLst>
              <a:ext uri="{FF2B5EF4-FFF2-40B4-BE49-F238E27FC236}">
                <a16:creationId xmlns:a16="http://schemas.microsoft.com/office/drawing/2014/main" id="{5E3F79B6-9F5D-B659-9BAB-05D644537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E54772A-9EDB-8506-3AA7-14AE29A68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089FF-F1EB-45B0-8EFE-EF15FD1D343B}" type="slidenum">
              <a:rPr lang="en-NZ" smtClean="0"/>
              <a:t>‹#›</a:t>
            </a:fld>
            <a:endParaRPr lang="en-NZ"/>
          </a:p>
        </p:txBody>
      </p:sp>
    </p:spTree>
    <p:extLst>
      <p:ext uri="{BB962C8B-B14F-4D97-AF65-F5344CB8AC3E}">
        <p14:creationId xmlns:p14="http://schemas.microsoft.com/office/powerpoint/2010/main" val="275787307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5112724/#CR13" TargetMode="External"/><Relationship Id="rId2" Type="http://schemas.openxmlformats.org/officeDocument/2006/relationships/hyperlink" Target="https://www.ncbi.nlm.nih.gov/pmc/articles/PMC5112724/#CR11" TargetMode="External"/><Relationship Id="rId1" Type="http://schemas.openxmlformats.org/officeDocument/2006/relationships/slideLayout" Target="../slideLayouts/slideLayout3.xml"/><Relationship Id="rId4" Type="http://schemas.openxmlformats.org/officeDocument/2006/relationships/hyperlink" Target="https://www.ncbi.nlm.nih.gov/pmc/articles/PMC511272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sepsis.org/sepsis-basics/what-is-sepsis/" TargetMode="External"/><Relationship Id="rId3" Type="http://schemas.openxmlformats.org/officeDocument/2006/relationships/hyperlink" Target="https://doi.org/10.2119/molmed.2010.00001.commentary" TargetMode="External"/><Relationship Id="rId7" Type="http://schemas.openxmlformats.org/officeDocument/2006/relationships/hyperlink" Target="https://www.sepsis.org/sepsis-basics/post-sepsis-syndrome/" TargetMode="External"/><Relationship Id="rId2" Type="http://schemas.openxmlformats.org/officeDocument/2006/relationships/hyperlink" Target="https://bpac.org.nz/guidelines/4/" TargetMode="External"/><Relationship Id="rId1" Type="http://schemas.openxmlformats.org/officeDocument/2006/relationships/slideLayout" Target="../slideLayouts/slideLayout3.xml"/><Relationship Id="rId6" Type="http://schemas.openxmlformats.org/officeDocument/2006/relationships/hyperlink" Target="https://doi.org/10.22514/SV81.052013.1" TargetMode="External"/><Relationship Id="rId5" Type="http://schemas.openxmlformats.org/officeDocument/2006/relationships/hyperlink" Target="https://pubmed.ncbi.nlm.nih.gov/33444303/" TargetMode="External"/><Relationship Id="rId4" Type="http://schemas.openxmlformats.org/officeDocument/2006/relationships/hyperlink" Target="https://doi.org/10.1007/s00134-020-06106-2"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26635/6965.6311" TargetMode="External"/><Relationship Id="rId3" Type="http://schemas.openxmlformats.org/officeDocument/2006/relationships/hyperlink" Target="https://doi.org/10.1001/jama.2016.0287" TargetMode="External"/><Relationship Id="rId7" Type="http://schemas.openxmlformats.org/officeDocument/2006/relationships/hyperlink" Target="https://doi.org/10.2147/IDR.S39094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doi.org/10.1016/j.ebiom.2020.103044" TargetMode="External"/><Relationship Id="rId5" Type="http://schemas.openxmlformats.org/officeDocument/2006/relationships/hyperlink" Target="https://doi.org/10.1111/imj.14199" TargetMode="External"/><Relationship Id="rId4" Type="http://schemas.openxmlformats.org/officeDocument/2006/relationships/hyperlink" Target="https://www.news-medical.net/health/Sepsis-History.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595CD-8E68-FFCA-EF5F-F79FAF68AEE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4BB1F75-B1C1-F187-4E08-8C62CFE0AA37}"/>
              </a:ext>
            </a:extLst>
          </p:cNvPr>
          <p:cNvSpPr>
            <a:spLocks noGrp="1"/>
          </p:cNvSpPr>
          <p:nvPr>
            <p:ph type="title"/>
          </p:nvPr>
        </p:nvSpPr>
        <p:spPr>
          <a:xfrm>
            <a:off x="4561951" y="2394408"/>
            <a:ext cx="7127286" cy="1248378"/>
          </a:xfrm>
        </p:spPr>
        <p:txBody>
          <a:bodyPr/>
          <a:lstStyle/>
          <a:p>
            <a:r>
              <a:rPr lang="en-NZ" sz="4800" dirty="0">
                <a:cs typeface="Calibri"/>
              </a:rPr>
              <a:t>Sepsis / Mata Whakatoake Raise the Flag</a:t>
            </a:r>
            <a:endParaRPr lang="en-NZ" sz="4800" dirty="0">
              <a:ea typeface="Calibri"/>
              <a:cs typeface="Calibri"/>
            </a:endParaRPr>
          </a:p>
        </p:txBody>
      </p:sp>
      <p:sp>
        <p:nvSpPr>
          <p:cNvPr id="10" name="Text Placeholder 2">
            <a:extLst>
              <a:ext uri="{FF2B5EF4-FFF2-40B4-BE49-F238E27FC236}">
                <a16:creationId xmlns:a16="http://schemas.microsoft.com/office/drawing/2014/main" id="{61D04301-6134-41C0-79B0-E9D781DF955B}"/>
              </a:ext>
            </a:extLst>
          </p:cNvPr>
          <p:cNvSpPr txBox="1">
            <a:spLocks/>
          </p:cNvSpPr>
          <p:nvPr/>
        </p:nvSpPr>
        <p:spPr>
          <a:xfrm>
            <a:off x="4561951" y="3857044"/>
            <a:ext cx="5898382" cy="1043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i-NZ"/>
              <a:t>Sepsis education for staff</a:t>
            </a:r>
            <a:endParaRPr lang="en-NZ" dirty="0"/>
          </a:p>
        </p:txBody>
      </p:sp>
      <p:pic>
        <p:nvPicPr>
          <p:cNvPr id="11" name="Picture 10" descr="Sepsis Trust NZ logo">
            <a:extLst>
              <a:ext uri="{FF2B5EF4-FFF2-40B4-BE49-F238E27FC236}">
                <a16:creationId xmlns:a16="http://schemas.microsoft.com/office/drawing/2014/main" id="{91D82BBD-C2A5-3C5A-2DFB-4CA200CBD465}"/>
              </a:ext>
            </a:extLst>
          </p:cNvPr>
          <p:cNvPicPr>
            <a:picLocks noChangeAspect="1"/>
          </p:cNvPicPr>
          <p:nvPr/>
        </p:nvPicPr>
        <p:blipFill>
          <a:blip r:embed="rId2"/>
          <a:stretch>
            <a:fillRect/>
          </a:stretch>
        </p:blipFill>
        <p:spPr>
          <a:xfrm>
            <a:off x="4265048" y="519710"/>
            <a:ext cx="2081777" cy="782199"/>
          </a:xfrm>
          <a:prstGeom prst="rect">
            <a:avLst/>
          </a:prstGeom>
        </p:spPr>
      </p:pic>
      <p:pic>
        <p:nvPicPr>
          <p:cNvPr id="13" name="Picture 12" descr="The Health Quality &amp; Safety Commission Te Tāhū Hauora logo is made up of the words Health Quality &amp; Safety Commission with the words Te Tāhū Hauora underneath. Above is a stylised version of a wharenui in a triangle shape, with the tāhū (ridgepole), heke (rafters) and niho taniwha (triangle pattern) beneath.">
            <a:extLst>
              <a:ext uri="{FF2B5EF4-FFF2-40B4-BE49-F238E27FC236}">
                <a16:creationId xmlns:a16="http://schemas.microsoft.com/office/drawing/2014/main" id="{49DE87A9-18BE-2347-005A-C5A934945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247" y="358615"/>
            <a:ext cx="1792990" cy="1524776"/>
          </a:xfrm>
          <a:prstGeom prst="rect">
            <a:avLst/>
          </a:prstGeom>
        </p:spPr>
      </p:pic>
    </p:spTree>
    <p:extLst>
      <p:ext uri="{BB962C8B-B14F-4D97-AF65-F5344CB8AC3E}">
        <p14:creationId xmlns:p14="http://schemas.microsoft.com/office/powerpoint/2010/main" val="266402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4C8F87-7B4B-6A70-9C97-F70DAD5568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015" y="1343819"/>
            <a:ext cx="7130555" cy="4856769"/>
          </a:xfrm>
          <a:prstGeom prst="rect">
            <a:avLst/>
          </a:prstGeom>
        </p:spPr>
      </p:pic>
      <p:sp>
        <p:nvSpPr>
          <p:cNvPr id="4" name="Text Placeholder 3">
            <a:extLst>
              <a:ext uri="{FF2B5EF4-FFF2-40B4-BE49-F238E27FC236}">
                <a16:creationId xmlns:a16="http://schemas.microsoft.com/office/drawing/2014/main" id="{7C7CAC17-065F-A313-DA24-033F7FAC7E5B}"/>
              </a:ext>
            </a:extLst>
          </p:cNvPr>
          <p:cNvSpPr>
            <a:spLocks noGrp="1"/>
          </p:cNvSpPr>
          <p:nvPr>
            <p:ph type="body" sz="quarter" idx="10"/>
          </p:nvPr>
        </p:nvSpPr>
        <p:spPr/>
        <p:txBody>
          <a:bodyPr/>
          <a:lstStyle/>
          <a:p>
            <a:r>
              <a:rPr lang="en-NZ"/>
              <a:t>Reproduced with permission from </a:t>
            </a:r>
            <a:r>
              <a:rPr lang="en-NZ" err="1"/>
              <a:t>Sardinha</a:t>
            </a:r>
            <a:r>
              <a:rPr lang="en-NZ"/>
              <a:t> et al 2013</a:t>
            </a:r>
            <a:endParaRPr lang="en-GB"/>
          </a:p>
        </p:txBody>
      </p:sp>
      <p:sp>
        <p:nvSpPr>
          <p:cNvPr id="5" name="Title 4">
            <a:extLst>
              <a:ext uri="{FF2B5EF4-FFF2-40B4-BE49-F238E27FC236}">
                <a16:creationId xmlns:a16="http://schemas.microsoft.com/office/drawing/2014/main" id="{034BAE0E-58F0-3908-F858-63035F79B7D5}"/>
              </a:ext>
            </a:extLst>
          </p:cNvPr>
          <p:cNvSpPr>
            <a:spLocks noGrp="1"/>
          </p:cNvSpPr>
          <p:nvPr>
            <p:ph type="title"/>
          </p:nvPr>
        </p:nvSpPr>
        <p:spPr/>
        <p:txBody>
          <a:bodyPr/>
          <a:lstStyle/>
          <a:p>
            <a:r>
              <a:rPr lang="mi-NZ" sz="4000"/>
              <a:t>Pathway from infection to sepsis</a:t>
            </a:r>
            <a:endParaRPr lang="en-NZ" sz="4000"/>
          </a:p>
        </p:txBody>
      </p:sp>
    </p:spTree>
    <p:extLst>
      <p:ext uri="{BB962C8B-B14F-4D97-AF65-F5344CB8AC3E}">
        <p14:creationId xmlns:p14="http://schemas.microsoft.com/office/powerpoint/2010/main" val="35471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complex timeline chart ">
            <a:extLst>
              <a:ext uri="{FF2B5EF4-FFF2-40B4-BE49-F238E27FC236}">
                <a16:creationId xmlns:a16="http://schemas.microsoft.com/office/drawing/2014/main" id="{2E2D138E-C793-49AB-9A8E-2CFE3059CD91}"/>
              </a:ext>
            </a:extLst>
          </p:cNvPr>
          <p:cNvPicPr>
            <a:picLocks noGrp="1" noChangeAspect="1"/>
          </p:cNvPicPr>
          <p:nvPr>
            <p:ph idx="1"/>
          </p:nvPr>
        </p:nvPicPr>
        <p:blipFill>
          <a:blip r:embed="rId3"/>
          <a:stretch>
            <a:fillRect/>
          </a:stretch>
        </p:blipFill>
        <p:spPr>
          <a:xfrm>
            <a:off x="1251594" y="643466"/>
            <a:ext cx="9688811" cy="5571067"/>
          </a:xfrm>
          <a:prstGeom prst="rect">
            <a:avLst/>
          </a:prstGeom>
        </p:spPr>
      </p:pic>
      <p:sp>
        <p:nvSpPr>
          <p:cNvPr id="2" name="Text Placeholder 3">
            <a:extLst>
              <a:ext uri="{FF2B5EF4-FFF2-40B4-BE49-F238E27FC236}">
                <a16:creationId xmlns:a16="http://schemas.microsoft.com/office/drawing/2014/main" id="{1A62585B-7BC0-1835-3682-D315419A49D2}"/>
              </a:ext>
            </a:extLst>
          </p:cNvPr>
          <p:cNvSpPr txBox="1">
            <a:spLocks/>
          </p:cNvSpPr>
          <p:nvPr/>
        </p:nvSpPr>
        <p:spPr>
          <a:xfrm>
            <a:off x="1251594" y="6410325"/>
            <a:ext cx="10233025" cy="447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2B286F"/>
                </a:solidFill>
              </a:rPr>
              <a:t>Image from van der </a:t>
            </a:r>
            <a:r>
              <a:rPr lang="en-GB" err="1">
                <a:solidFill>
                  <a:srgbClr val="2B286F"/>
                </a:solidFill>
              </a:rPr>
              <a:t>Slikke</a:t>
            </a:r>
            <a:r>
              <a:rPr lang="en-GB">
                <a:solidFill>
                  <a:srgbClr val="2B286F"/>
                </a:solidFill>
              </a:rPr>
              <a:t> et al (2020), used under the CC BY license http://creativecommons.org/licenses/by/4.0/  </a:t>
            </a:r>
            <a:r>
              <a:rPr lang="en-GB"/>
              <a:t> </a:t>
            </a:r>
          </a:p>
        </p:txBody>
      </p:sp>
    </p:spTree>
    <p:extLst>
      <p:ext uri="{BB962C8B-B14F-4D97-AF65-F5344CB8AC3E}">
        <p14:creationId xmlns:p14="http://schemas.microsoft.com/office/powerpoint/2010/main" val="42244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18D09AA-0A2F-B109-CFAD-279B80C9BF81}"/>
              </a:ext>
              <a:ext uri="{C183D7F6-B498-43B3-948B-1728B52AA6E4}">
                <adec:decorative xmlns:adec="http://schemas.microsoft.com/office/drawing/2017/decorative" val="1"/>
              </a:ext>
            </a:extLst>
          </p:cNvPr>
          <p:cNvSpPr/>
          <p:nvPr/>
        </p:nvSpPr>
        <p:spPr>
          <a:xfrm>
            <a:off x="7006728" y="4636988"/>
            <a:ext cx="5185272" cy="2076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6">
            <a:extLst>
              <a:ext uri="{FF2B5EF4-FFF2-40B4-BE49-F238E27FC236}">
                <a16:creationId xmlns:a16="http://schemas.microsoft.com/office/drawing/2014/main" id="{FC9DA4D0-D07A-74C1-F705-82AF4D0EB2DE}"/>
              </a:ext>
            </a:extLst>
          </p:cNvPr>
          <p:cNvSpPr>
            <a:spLocks noGrp="1"/>
          </p:cNvSpPr>
          <p:nvPr>
            <p:ph type="title"/>
          </p:nvPr>
        </p:nvSpPr>
        <p:spPr/>
        <p:txBody>
          <a:bodyPr/>
          <a:lstStyle/>
          <a:p>
            <a:r>
              <a:rPr lang="mi-NZ" sz="4000"/>
              <a:t>Sepsis from the bedside</a:t>
            </a:r>
            <a:endParaRPr lang="en-NZ" sz="4000"/>
          </a:p>
        </p:txBody>
      </p:sp>
      <p:sp>
        <p:nvSpPr>
          <p:cNvPr id="9" name="Content Placeholder 8">
            <a:extLst>
              <a:ext uri="{FF2B5EF4-FFF2-40B4-BE49-F238E27FC236}">
                <a16:creationId xmlns:a16="http://schemas.microsoft.com/office/drawing/2014/main" id="{299D2480-E47D-0A0F-684D-2909B4107C0C}"/>
              </a:ext>
            </a:extLst>
          </p:cNvPr>
          <p:cNvSpPr>
            <a:spLocks noGrp="1"/>
          </p:cNvSpPr>
          <p:nvPr>
            <p:ph idx="1"/>
          </p:nvPr>
        </p:nvSpPr>
        <p:spPr>
          <a:xfrm>
            <a:off x="1959430" y="1534524"/>
            <a:ext cx="7640093" cy="3996471"/>
          </a:xfrm>
        </p:spPr>
        <p:txBody>
          <a:bodyPr/>
          <a:lstStyle/>
          <a:p>
            <a:pPr marL="0" indent="0">
              <a:buNone/>
            </a:pPr>
            <a:r>
              <a:rPr lang="mi-NZ"/>
              <a:t>Red and amber flags on the sepsis pathway can indicate acute deterioration</a:t>
            </a:r>
            <a:endParaRPr lang="en-NZ"/>
          </a:p>
        </p:txBody>
      </p:sp>
      <p:graphicFrame>
        <p:nvGraphicFramePr>
          <p:cNvPr id="10" name="Table 9">
            <a:extLst>
              <a:ext uri="{FF2B5EF4-FFF2-40B4-BE49-F238E27FC236}">
                <a16:creationId xmlns:a16="http://schemas.microsoft.com/office/drawing/2014/main" id="{9F5C4446-3303-8DEC-424C-E2DA20B00844}"/>
              </a:ext>
            </a:extLst>
          </p:cNvPr>
          <p:cNvGraphicFramePr>
            <a:graphicFrameLocks noGrp="1"/>
          </p:cNvGraphicFramePr>
          <p:nvPr>
            <p:extLst>
              <p:ext uri="{D42A27DB-BD31-4B8C-83A1-F6EECF244321}">
                <p14:modId xmlns:p14="http://schemas.microsoft.com/office/powerpoint/2010/main" val="1788226449"/>
              </p:ext>
            </p:extLst>
          </p:nvPr>
        </p:nvGraphicFramePr>
        <p:xfrm>
          <a:off x="2064318" y="2389760"/>
          <a:ext cx="9338140" cy="3840480"/>
        </p:xfrm>
        <a:graphic>
          <a:graphicData uri="http://schemas.openxmlformats.org/drawingml/2006/table">
            <a:tbl>
              <a:tblPr firstRow="1" bandRow="1">
                <a:tableStyleId>{5C22544A-7EE6-4342-B048-85BDC9FD1C3A}</a:tableStyleId>
              </a:tblPr>
              <a:tblGrid>
                <a:gridCol w="4116145">
                  <a:extLst>
                    <a:ext uri="{9D8B030D-6E8A-4147-A177-3AD203B41FA5}">
                      <a16:colId xmlns:a16="http://schemas.microsoft.com/office/drawing/2014/main" val="2975502110"/>
                    </a:ext>
                  </a:extLst>
                </a:gridCol>
                <a:gridCol w="5221995">
                  <a:extLst>
                    <a:ext uri="{9D8B030D-6E8A-4147-A177-3AD203B41FA5}">
                      <a16:colId xmlns:a16="http://schemas.microsoft.com/office/drawing/2014/main" val="2209104680"/>
                    </a:ext>
                  </a:extLst>
                </a:gridCol>
              </a:tblGrid>
              <a:tr h="370840">
                <a:tc>
                  <a:txBody>
                    <a:bodyPr/>
                    <a:lstStyle/>
                    <a:p>
                      <a:r>
                        <a:rPr lang="mi-NZ" sz="2400" dirty="0" err="1">
                          <a:solidFill>
                            <a:srgbClr val="2B286F"/>
                          </a:solidFill>
                        </a:rPr>
                        <a:t>Observation</a:t>
                      </a:r>
                      <a:endParaRPr lang="en-NZ" sz="2400" dirty="0">
                        <a:solidFill>
                          <a:srgbClr val="2B286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i-NZ" sz="2400" dirty="0" err="1">
                          <a:solidFill>
                            <a:srgbClr val="2B286F"/>
                          </a:solidFill>
                        </a:rPr>
                        <a:t>Indication</a:t>
                      </a:r>
                      <a:endParaRPr lang="en-NZ" sz="2400" dirty="0">
                        <a:solidFill>
                          <a:srgbClr val="2B286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014870"/>
                  </a:ext>
                </a:extLst>
              </a:tr>
              <a:tr h="370840">
                <a:tc>
                  <a:txBody>
                    <a:bodyPr/>
                    <a:lstStyle/>
                    <a:p>
                      <a:pPr marL="45212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a typeface="Calibri"/>
                          <a:cs typeface="Calibri"/>
                        </a:rPr>
                        <a:t>A systolic blood pressure at or below 90 mmHg or down 40mmHg below patient’s normal </a:t>
                      </a:r>
                      <a:endParaRPr lang="en-NZ"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rgbClr val="000000"/>
                          </a:solidFill>
                          <a:ea typeface="Calibri"/>
                          <a:cs typeface="Calibri"/>
                        </a:rPr>
                        <a:t>A loss of endothelial integrity</a:t>
                      </a:r>
                      <a:endParaRPr lang="en-NZ" dirty="0">
                        <a:solidFill>
                          <a:srgbClr val="2B286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466124"/>
                  </a:ext>
                </a:extLst>
              </a:tr>
              <a:tr h="370840">
                <a:tc>
                  <a:txBody>
                    <a:bodyPr/>
                    <a:lstStyle/>
                    <a:p>
                      <a:pPr marL="45212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a typeface="Calibri"/>
                          <a:cs typeface="Calibri"/>
                        </a:rPr>
                        <a:t>Responds to voice only or unresponsive</a:t>
                      </a:r>
                      <a:endParaRPr lang="en-NZ"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dirty="0">
                          <a:solidFill>
                            <a:srgbClr val="000000"/>
                          </a:solidFill>
                          <a:ea typeface="Calibri"/>
                          <a:cs typeface="Calibri"/>
                        </a:rPr>
                        <a:t>Compromise of the blood brain barrier and is affected by cytokines and fluid (early septic encephalopathy)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382286"/>
                  </a:ext>
                </a:extLst>
              </a:tr>
              <a:tr h="370840">
                <a:tc>
                  <a:txBody>
                    <a:bodyPr/>
                    <a:lstStyle/>
                    <a:p>
                      <a:pPr marL="45212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a typeface="Calibri"/>
                          <a:cs typeface="Calibri"/>
                        </a:rPr>
                        <a:t>C</a:t>
                      </a:r>
                      <a:r>
                        <a:rPr lang="en-GB" sz="1800" dirty="0">
                          <a:solidFill>
                            <a:srgbClr val="000000"/>
                          </a:solidFill>
                          <a:ea typeface="Calibri"/>
                          <a:cs typeface="Calibri"/>
                        </a:rPr>
                        <a:t>ool and mottled skin</a:t>
                      </a:r>
                      <a:endParaRPr lang="en-NZ"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cap="none" spc="0" normalizeH="0" baseline="0" noProof="0" dirty="0">
                          <a:ln>
                            <a:noFill/>
                          </a:ln>
                          <a:solidFill>
                            <a:srgbClr val="000000"/>
                          </a:solidFill>
                          <a:effectLst/>
                          <a:uLnTx/>
                          <a:uFillTx/>
                          <a:latin typeface="+mn-lt"/>
                          <a:ea typeface="Calibri"/>
                          <a:cs typeface="Calibri"/>
                        </a:rPr>
                        <a:t>Compromise of peripheral vasculature and impending loss of cardiac function</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389968"/>
                  </a:ext>
                </a:extLst>
              </a:tr>
              <a:tr h="370840">
                <a:tc>
                  <a:txBody>
                    <a:bodyPr/>
                    <a:lstStyle/>
                    <a:p>
                      <a:pPr marL="452120" marR="0" lvl="0" indent="0" algn="l" defTabSz="914400" rtl="0" eaLnBrk="1" fontAlgn="auto" latinLnBrk="0" hangingPunct="1">
                        <a:lnSpc>
                          <a:spcPct val="100000"/>
                        </a:lnSpc>
                        <a:spcBef>
                          <a:spcPts val="0"/>
                        </a:spcBef>
                        <a:spcAft>
                          <a:spcPts val="0"/>
                        </a:spcAft>
                        <a:buClrTx/>
                        <a:buSzTx/>
                        <a:buFontTx/>
                        <a:buNone/>
                        <a:tabLst/>
                        <a:defRPr/>
                      </a:pPr>
                      <a:r>
                        <a:rPr lang="mi-NZ" sz="1800" dirty="0" err="1"/>
                        <a:t>Temperature</a:t>
                      </a:r>
                      <a:r>
                        <a:rPr lang="mi-NZ" sz="1800" dirty="0"/>
                        <a:t> </a:t>
                      </a:r>
                      <a:r>
                        <a:rPr lang="mi-NZ" sz="1800" dirty="0" err="1"/>
                        <a:t>less</a:t>
                      </a:r>
                      <a:r>
                        <a:rPr lang="mi-NZ" sz="1800" dirty="0"/>
                        <a:t> </a:t>
                      </a:r>
                      <a:r>
                        <a:rPr lang="mi-NZ" sz="1800" dirty="0" err="1"/>
                        <a:t>than</a:t>
                      </a:r>
                      <a:r>
                        <a:rPr lang="mi-NZ" sz="1800" dirty="0"/>
                        <a:t> 36</a:t>
                      </a:r>
                      <a:r>
                        <a:rPr lang="mi-NZ" sz="1800" baseline="30000" dirty="0"/>
                        <a:t>o</a:t>
                      </a:r>
                      <a:r>
                        <a:rPr lang="mi-NZ" sz="1800" baseline="0" dirty="0"/>
                        <a:t>C</a:t>
                      </a:r>
                      <a:endParaRPr lang="en-NZ"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800" dirty="0" err="1"/>
                        <a:t>Temperature</a:t>
                      </a:r>
                      <a:r>
                        <a:rPr lang="mi-NZ" sz="1800" dirty="0"/>
                        <a:t> </a:t>
                      </a:r>
                      <a:r>
                        <a:rPr lang="mi-NZ" sz="1800" dirty="0" err="1"/>
                        <a:t>changes</a:t>
                      </a:r>
                      <a:r>
                        <a:rPr lang="mi-NZ" sz="1800" dirty="0"/>
                        <a:t> </a:t>
                      </a:r>
                      <a:r>
                        <a:rPr lang="mi-NZ" sz="1800" dirty="0" err="1"/>
                        <a:t>can</a:t>
                      </a:r>
                      <a:r>
                        <a:rPr lang="mi-NZ" sz="1800" dirty="0"/>
                        <a:t> </a:t>
                      </a:r>
                      <a:r>
                        <a:rPr lang="mi-NZ" sz="1800" dirty="0" err="1"/>
                        <a:t>be</a:t>
                      </a:r>
                      <a:r>
                        <a:rPr lang="mi-NZ" sz="1800" dirty="0"/>
                        <a:t> </a:t>
                      </a:r>
                      <a:r>
                        <a:rPr lang="mi-NZ" sz="1800" dirty="0" err="1"/>
                        <a:t>an</a:t>
                      </a:r>
                      <a:r>
                        <a:rPr lang="mi-NZ" sz="1800" dirty="0"/>
                        <a:t> </a:t>
                      </a:r>
                      <a:r>
                        <a:rPr lang="mi-NZ" sz="1800" dirty="0" err="1"/>
                        <a:t>adaptive</a:t>
                      </a:r>
                      <a:r>
                        <a:rPr lang="mi-NZ" sz="1800" dirty="0"/>
                        <a:t> or </a:t>
                      </a:r>
                      <a:r>
                        <a:rPr lang="mi-NZ" sz="1800" dirty="0" err="1"/>
                        <a:t>maladaptive</a:t>
                      </a:r>
                      <a:r>
                        <a:rPr lang="mi-NZ" sz="1800" dirty="0"/>
                        <a:t> </a:t>
                      </a:r>
                      <a:r>
                        <a:rPr lang="mi-NZ" sz="1800" dirty="0" err="1"/>
                        <a:t>response</a:t>
                      </a:r>
                      <a:r>
                        <a:rPr lang="mi-NZ" sz="1800" dirty="0"/>
                        <a:t>. </a:t>
                      </a:r>
                      <a:r>
                        <a:rPr lang="mi-NZ" sz="1800" dirty="0" err="1"/>
                        <a:t>Not</a:t>
                      </a:r>
                      <a:r>
                        <a:rPr lang="mi-NZ" sz="1800" dirty="0"/>
                        <a:t> </a:t>
                      </a:r>
                      <a:r>
                        <a:rPr lang="mi-NZ" sz="1800" dirty="0" err="1"/>
                        <a:t>everyone</a:t>
                      </a:r>
                      <a:r>
                        <a:rPr lang="mi-NZ" sz="1800" dirty="0"/>
                        <a:t> </a:t>
                      </a:r>
                      <a:r>
                        <a:rPr lang="mi-NZ" sz="1800" dirty="0" err="1"/>
                        <a:t>will</a:t>
                      </a:r>
                      <a:r>
                        <a:rPr lang="mi-NZ" sz="1800" dirty="0"/>
                        <a:t> </a:t>
                      </a:r>
                      <a:r>
                        <a:rPr lang="mi-NZ" sz="1800" dirty="0" err="1"/>
                        <a:t>have</a:t>
                      </a:r>
                      <a:r>
                        <a:rPr lang="mi-NZ" sz="1800" dirty="0"/>
                        <a:t> a </a:t>
                      </a:r>
                      <a:r>
                        <a:rPr lang="mi-NZ" sz="1800" dirty="0" err="1"/>
                        <a:t>high</a:t>
                      </a:r>
                      <a:r>
                        <a:rPr lang="mi-NZ" sz="1800" dirty="0"/>
                        <a:t> </a:t>
                      </a:r>
                      <a:r>
                        <a:rPr lang="mi-NZ" sz="1800" dirty="0" err="1"/>
                        <a:t>temperature</a:t>
                      </a:r>
                      <a:r>
                        <a:rPr lang="mi-NZ" sz="1800" dirty="0"/>
                        <a:t> </a:t>
                      </a:r>
                      <a:r>
                        <a:rPr lang="mi-NZ" sz="1800" dirty="0" err="1"/>
                        <a:t>with</a:t>
                      </a:r>
                      <a:r>
                        <a:rPr lang="mi-NZ" sz="1800" dirty="0"/>
                        <a:t> </a:t>
                      </a:r>
                      <a:r>
                        <a:rPr lang="mi-NZ" sz="1800" dirty="0" err="1"/>
                        <a:t>an</a:t>
                      </a:r>
                      <a:r>
                        <a:rPr lang="mi-NZ" sz="1800" dirty="0"/>
                        <a:t> </a:t>
                      </a:r>
                      <a:r>
                        <a:rPr lang="mi-NZ" sz="1800" dirty="0" err="1"/>
                        <a:t>infection</a:t>
                      </a:r>
                      <a:r>
                        <a:rPr lang="mi-NZ" sz="1800" dirty="0"/>
                        <a:t> or </a:t>
                      </a:r>
                      <a:r>
                        <a:rPr lang="mi-NZ" sz="1800" dirty="0" err="1"/>
                        <a:t>sepsis</a:t>
                      </a:r>
                      <a:r>
                        <a:rPr lang="mi-NZ" sz="18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014469"/>
                  </a:ext>
                </a:extLst>
              </a:tr>
            </a:tbl>
          </a:graphicData>
        </a:graphic>
      </p:graphicFrame>
      <p:pic>
        <p:nvPicPr>
          <p:cNvPr id="14" name="Graphic 13" descr="Flag with solid fill">
            <a:extLst>
              <a:ext uri="{FF2B5EF4-FFF2-40B4-BE49-F238E27FC236}">
                <a16:creationId xmlns:a16="http://schemas.microsoft.com/office/drawing/2014/main" id="{2031A708-9704-05C8-7FA0-02E477337F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318" y="2929686"/>
            <a:ext cx="457200" cy="457200"/>
          </a:xfrm>
          <a:prstGeom prst="rect">
            <a:avLst/>
          </a:prstGeom>
        </p:spPr>
      </p:pic>
      <p:pic>
        <p:nvPicPr>
          <p:cNvPr id="17" name="Graphic 16" descr="Flag with solid fill">
            <a:extLst>
              <a:ext uri="{FF2B5EF4-FFF2-40B4-BE49-F238E27FC236}">
                <a16:creationId xmlns:a16="http://schemas.microsoft.com/office/drawing/2014/main" id="{DA707610-D07A-96B2-9BB5-9CB2CE8875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318" y="3854707"/>
            <a:ext cx="457200" cy="457200"/>
          </a:xfrm>
          <a:prstGeom prst="rect">
            <a:avLst/>
          </a:prstGeom>
        </p:spPr>
      </p:pic>
      <p:pic>
        <p:nvPicPr>
          <p:cNvPr id="18" name="Graphic 17" descr="Flag with solid fill">
            <a:extLst>
              <a:ext uri="{FF2B5EF4-FFF2-40B4-BE49-F238E27FC236}">
                <a16:creationId xmlns:a16="http://schemas.microsoft.com/office/drawing/2014/main" id="{26F2E252-9F27-2C40-40B0-73F357FAD2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318" y="4779728"/>
            <a:ext cx="457200" cy="457200"/>
          </a:xfrm>
          <a:prstGeom prst="rect">
            <a:avLst/>
          </a:prstGeom>
        </p:spPr>
      </p:pic>
      <p:pic>
        <p:nvPicPr>
          <p:cNvPr id="20" name="Graphic 19" descr="Flag with solid fill">
            <a:extLst>
              <a:ext uri="{FF2B5EF4-FFF2-40B4-BE49-F238E27FC236}">
                <a16:creationId xmlns:a16="http://schemas.microsoft.com/office/drawing/2014/main" id="{071BAFE1-FBCB-C63D-8328-06A94483CC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4318" y="5362460"/>
            <a:ext cx="457200" cy="457200"/>
          </a:xfrm>
          <a:prstGeom prst="rect">
            <a:avLst/>
          </a:prstGeom>
        </p:spPr>
      </p:pic>
    </p:spTree>
    <p:extLst>
      <p:ext uri="{BB962C8B-B14F-4D97-AF65-F5344CB8AC3E}">
        <p14:creationId xmlns:p14="http://schemas.microsoft.com/office/powerpoint/2010/main" val="27168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1F37-C0AD-DB7F-6596-E530B87CD9DE}"/>
              </a:ext>
            </a:extLst>
          </p:cNvPr>
          <p:cNvSpPr>
            <a:spLocks noGrp="1"/>
          </p:cNvSpPr>
          <p:nvPr>
            <p:ph type="title"/>
          </p:nvPr>
        </p:nvSpPr>
        <p:spPr>
          <a:xfrm>
            <a:off x="1959430" y="681038"/>
            <a:ext cx="7640093" cy="1325563"/>
          </a:xfrm>
        </p:spPr>
        <p:txBody>
          <a:bodyPr/>
          <a:lstStyle/>
          <a:p>
            <a:r>
              <a:rPr lang="en-GB" sz="4000"/>
              <a:t>Special considerations</a:t>
            </a:r>
          </a:p>
        </p:txBody>
      </p:sp>
      <p:sp>
        <p:nvSpPr>
          <p:cNvPr id="3" name="Content Placeholder 2">
            <a:extLst>
              <a:ext uri="{FF2B5EF4-FFF2-40B4-BE49-F238E27FC236}">
                <a16:creationId xmlns:a16="http://schemas.microsoft.com/office/drawing/2014/main" id="{59C27702-654D-0A5F-B7A7-02CC8C256DAA}"/>
              </a:ext>
            </a:extLst>
          </p:cNvPr>
          <p:cNvSpPr>
            <a:spLocks noGrp="1"/>
          </p:cNvSpPr>
          <p:nvPr>
            <p:ph idx="1"/>
          </p:nvPr>
        </p:nvSpPr>
        <p:spPr>
          <a:xfrm>
            <a:off x="1958975" y="1751442"/>
            <a:ext cx="9740938" cy="4924779"/>
          </a:xfrm>
        </p:spPr>
        <p:txBody>
          <a:bodyPr vert="horz" lIns="91440" tIns="45720" rIns="91440" bIns="45720" rtlCol="0" anchor="t">
            <a:noAutofit/>
          </a:bodyPr>
          <a:lstStyle/>
          <a:p>
            <a:r>
              <a:rPr lang="en-GB" dirty="0"/>
              <a:t>Number augmentation </a:t>
            </a:r>
          </a:p>
          <a:p>
            <a:r>
              <a:rPr lang="en-GB" dirty="0"/>
              <a:t>Some common medications can normalise vital sign numbers and potentially mask signs of deterioration</a:t>
            </a:r>
          </a:p>
          <a:p>
            <a:r>
              <a:rPr lang="en-GB" dirty="0"/>
              <a:t>Serum lactates </a:t>
            </a:r>
          </a:p>
          <a:p>
            <a:r>
              <a:rPr lang="en-GB" dirty="0"/>
              <a:t>A raised serum lactate in the context of serious infection or sepsis has both statistical and clinical significance</a:t>
            </a:r>
          </a:p>
          <a:p>
            <a:r>
              <a:rPr lang="en-GB" dirty="0"/>
              <a:t>Cryptic sepsis shock </a:t>
            </a:r>
          </a:p>
          <a:p>
            <a:r>
              <a:rPr lang="en-GB" dirty="0"/>
              <a:t>A state of shock where the lactate is 4 or more with relative haemodynamic stability (SBP 90mmHg or more)</a:t>
            </a:r>
          </a:p>
          <a:p>
            <a:r>
              <a:rPr lang="en-GB" dirty="0"/>
              <a:t>Pre-hospital treatment or treatments in another area of the hospital</a:t>
            </a:r>
          </a:p>
          <a:p>
            <a:r>
              <a:rPr lang="en-GB" dirty="0"/>
              <a:t>If the person received IV fluids in PACU or the ambulance</a:t>
            </a:r>
          </a:p>
        </p:txBody>
      </p:sp>
    </p:spTree>
    <p:extLst>
      <p:ext uri="{BB962C8B-B14F-4D97-AF65-F5344CB8AC3E}">
        <p14:creationId xmlns:p14="http://schemas.microsoft.com/office/powerpoint/2010/main" val="393705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34D36-A20E-29A2-0BBF-B97DB947CD01}"/>
              </a:ext>
              <a:ext uri="{C183D7F6-B498-43B3-948B-1728B52AA6E4}">
                <adec:decorative xmlns:adec="http://schemas.microsoft.com/office/drawing/2017/decorative" val="1"/>
              </a:ext>
            </a:extLst>
          </p:cNvPr>
          <p:cNvSpPr/>
          <p:nvPr/>
        </p:nvSpPr>
        <p:spPr>
          <a:xfrm>
            <a:off x="7006728" y="4781320"/>
            <a:ext cx="5185272" cy="2076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2CCD46B-8651-D933-739A-93A4D6B588E5}"/>
              </a:ext>
            </a:extLst>
          </p:cNvPr>
          <p:cNvSpPr>
            <a:spLocks noGrp="1"/>
          </p:cNvSpPr>
          <p:nvPr>
            <p:ph type="title"/>
          </p:nvPr>
        </p:nvSpPr>
        <p:spPr/>
        <p:txBody>
          <a:bodyPr/>
          <a:lstStyle/>
          <a:p>
            <a:r>
              <a:rPr lang="en-GB" sz="4000">
                <a:cs typeface="Calibri"/>
              </a:rPr>
              <a:t>Critical language</a:t>
            </a:r>
            <a:endParaRPr lang="en-GB" sz="4000"/>
          </a:p>
        </p:txBody>
      </p:sp>
      <p:sp>
        <p:nvSpPr>
          <p:cNvPr id="3" name="Content Placeholder 2">
            <a:extLst>
              <a:ext uri="{FF2B5EF4-FFF2-40B4-BE49-F238E27FC236}">
                <a16:creationId xmlns:a16="http://schemas.microsoft.com/office/drawing/2014/main" id="{3545E87B-97E0-F34F-BB16-26D7815E934A}"/>
              </a:ext>
            </a:extLst>
          </p:cNvPr>
          <p:cNvSpPr>
            <a:spLocks noGrp="1"/>
          </p:cNvSpPr>
          <p:nvPr>
            <p:ph idx="1"/>
          </p:nvPr>
        </p:nvSpPr>
        <p:spPr>
          <a:xfrm>
            <a:off x="1984977" y="1618051"/>
            <a:ext cx="7401394" cy="4463260"/>
          </a:xfrm>
        </p:spPr>
        <p:txBody>
          <a:bodyPr vert="horz" lIns="91440" tIns="45720" rIns="91440" bIns="45720" rtlCol="0" anchor="t">
            <a:noAutofit/>
          </a:bodyPr>
          <a:lstStyle/>
          <a:p>
            <a:pPr marL="0" indent="0">
              <a:buNone/>
            </a:pPr>
            <a:r>
              <a:rPr lang="en-GB" dirty="0">
                <a:solidFill>
                  <a:srgbClr val="002060"/>
                </a:solidFill>
                <a:cs typeface="Calibri"/>
              </a:rPr>
              <a:t>Critical language ensures all clinicians are thinking along the same lines in terms of potential diagnoses</a:t>
            </a:r>
          </a:p>
          <a:p>
            <a:pPr marL="0" indent="0">
              <a:buNone/>
            </a:pPr>
            <a:r>
              <a:rPr lang="en-GB" dirty="0">
                <a:solidFill>
                  <a:srgbClr val="002060"/>
                </a:solidFill>
                <a:cs typeface="Calibri"/>
              </a:rPr>
              <a:t>During handovers, refer to a resolved sepsis event as </a:t>
            </a:r>
            <a:r>
              <a:rPr lang="en-GB" b="1" dirty="0">
                <a:solidFill>
                  <a:srgbClr val="002060"/>
                </a:solidFill>
                <a:cs typeface="Calibri"/>
              </a:rPr>
              <a:t>resolved sepsis</a:t>
            </a:r>
            <a:r>
              <a:rPr lang="en-GB" dirty="0">
                <a:solidFill>
                  <a:srgbClr val="002060"/>
                </a:solidFill>
                <a:cs typeface="Calibri"/>
              </a:rPr>
              <a:t> to ensure the event is detailed in all relevant clinical information</a:t>
            </a:r>
            <a:endParaRPr lang="en-GB" dirty="0">
              <a:solidFill>
                <a:srgbClr val="002060"/>
              </a:solidFill>
              <a:ea typeface="Calibri"/>
              <a:cs typeface="Calibri"/>
            </a:endParaRPr>
          </a:p>
          <a:p>
            <a:pPr marL="0" indent="0">
              <a:buNone/>
            </a:pPr>
            <a:r>
              <a:rPr lang="en-GB" dirty="0">
                <a:solidFill>
                  <a:srgbClr val="002060"/>
                </a:solidFill>
                <a:cs typeface="Calibri"/>
              </a:rPr>
              <a:t>The diagnosis of </a:t>
            </a:r>
            <a:r>
              <a:rPr lang="en-GB" b="1" dirty="0">
                <a:solidFill>
                  <a:srgbClr val="002060"/>
                </a:solidFill>
                <a:cs typeface="Calibri"/>
              </a:rPr>
              <a:t>sepsis </a:t>
            </a:r>
            <a:r>
              <a:rPr lang="en-GB" dirty="0">
                <a:solidFill>
                  <a:srgbClr val="002060"/>
                </a:solidFill>
                <a:cs typeface="Calibri"/>
              </a:rPr>
              <a:t>or </a:t>
            </a:r>
            <a:r>
              <a:rPr lang="en-GB" b="1" dirty="0">
                <a:solidFill>
                  <a:srgbClr val="002060"/>
                </a:solidFill>
                <a:cs typeface="Calibri"/>
              </a:rPr>
              <a:t>suspected sepsis </a:t>
            </a:r>
            <a:r>
              <a:rPr lang="en-GB" dirty="0">
                <a:solidFill>
                  <a:srgbClr val="002060"/>
                </a:solidFill>
                <a:cs typeface="Calibri"/>
              </a:rPr>
              <a:t>should be carried through the entire admission and included in discharge summaries</a:t>
            </a:r>
            <a:endParaRPr lang="en-US" dirty="0">
              <a:solidFill>
                <a:srgbClr val="002060"/>
              </a:solidFill>
              <a:cs typeface="Calibri"/>
            </a:endParaRPr>
          </a:p>
          <a:p>
            <a:endParaRPr lang="en-GB">
              <a:solidFill>
                <a:srgbClr val="002060"/>
              </a:solidFill>
              <a:cs typeface="Calibri"/>
            </a:endParaRPr>
          </a:p>
          <a:p>
            <a:pPr marL="0" indent="0">
              <a:buNone/>
            </a:pPr>
            <a:endParaRPr lang="en-GB">
              <a:solidFill>
                <a:srgbClr val="002060"/>
              </a:solidFill>
              <a:cs typeface="Calibri"/>
            </a:endParaRPr>
          </a:p>
        </p:txBody>
      </p:sp>
      <p:sp>
        <p:nvSpPr>
          <p:cNvPr id="5" name="TextBox 4">
            <a:extLst>
              <a:ext uri="{FF2B5EF4-FFF2-40B4-BE49-F238E27FC236}">
                <a16:creationId xmlns:a16="http://schemas.microsoft.com/office/drawing/2014/main" id="{F3D221C5-361A-A8FD-7956-43B2A849DDD0}"/>
              </a:ext>
            </a:extLst>
          </p:cNvPr>
          <p:cNvSpPr txBox="1"/>
          <p:nvPr/>
        </p:nvSpPr>
        <p:spPr>
          <a:xfrm>
            <a:off x="8571123" y="4781321"/>
            <a:ext cx="3149390" cy="1337836"/>
          </a:xfrm>
          <a:prstGeom prst="rect">
            <a:avLst/>
          </a:prstGeom>
          <a:noFill/>
        </p:spPr>
        <p:txBody>
          <a:bodyPr wrap="square" lIns="91440" tIns="45720" rIns="91440" bIns="45720" rtlCol="0" anchor="t">
            <a:spAutoFit/>
          </a:bodyPr>
          <a:lstStyle/>
          <a:p>
            <a:r>
              <a:rPr lang="en-GB" sz="2000" i="1" dirty="0">
                <a:solidFill>
                  <a:schemeClr val="accent1"/>
                </a:solidFill>
                <a:cs typeface="Calibri"/>
              </a:rPr>
              <a:t>‘Mr M is looking very unwell and we suspect an infection. He has signs of </a:t>
            </a:r>
            <a:r>
              <a:rPr lang="en-GB" sz="2000" b="1" i="1" dirty="0">
                <a:solidFill>
                  <a:schemeClr val="accent1"/>
                </a:solidFill>
                <a:cs typeface="Calibri"/>
              </a:rPr>
              <a:t>red flag sepsis</a:t>
            </a:r>
            <a:r>
              <a:rPr lang="en-GB" sz="2000" i="1" dirty="0">
                <a:solidFill>
                  <a:schemeClr val="accent1"/>
                </a:solidFill>
                <a:cs typeface="Calibri"/>
              </a:rPr>
              <a:t>’</a:t>
            </a:r>
          </a:p>
        </p:txBody>
      </p:sp>
    </p:spTree>
    <p:extLst>
      <p:ext uri="{BB962C8B-B14F-4D97-AF65-F5344CB8AC3E}">
        <p14:creationId xmlns:p14="http://schemas.microsoft.com/office/powerpoint/2010/main" val="270744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49DE-0099-FA3A-5B8E-B415CF94FFB9}"/>
              </a:ext>
            </a:extLst>
          </p:cNvPr>
          <p:cNvSpPr>
            <a:spLocks noGrp="1"/>
          </p:cNvSpPr>
          <p:nvPr>
            <p:ph type="title"/>
          </p:nvPr>
        </p:nvSpPr>
        <p:spPr/>
        <p:txBody>
          <a:bodyPr/>
          <a:lstStyle/>
          <a:p>
            <a:r>
              <a:rPr lang="mi-NZ" sz="4000"/>
              <a:t>Using critical language</a:t>
            </a:r>
            <a:endParaRPr lang="en-NZ" sz="4000"/>
          </a:p>
        </p:txBody>
      </p:sp>
      <p:sp>
        <p:nvSpPr>
          <p:cNvPr id="3" name="Content Placeholder 2">
            <a:extLst>
              <a:ext uri="{FF2B5EF4-FFF2-40B4-BE49-F238E27FC236}">
                <a16:creationId xmlns:a16="http://schemas.microsoft.com/office/drawing/2014/main" id="{28E313C2-39F8-67CB-653F-34CCBF76EA06}"/>
              </a:ext>
            </a:extLst>
          </p:cNvPr>
          <p:cNvSpPr>
            <a:spLocks noGrp="1"/>
          </p:cNvSpPr>
          <p:nvPr>
            <p:ph idx="1"/>
          </p:nvPr>
        </p:nvSpPr>
        <p:spPr>
          <a:xfrm>
            <a:off x="1959429" y="3606540"/>
            <a:ext cx="9784895" cy="2049986"/>
          </a:xfrm>
        </p:spPr>
        <p:txBody>
          <a:bodyPr vert="horz" lIns="91440" tIns="45720" rIns="91440" bIns="45720" rtlCol="0" anchor="t">
            <a:noAutofit/>
          </a:bodyPr>
          <a:lstStyle/>
          <a:p>
            <a:pPr marL="0" indent="0">
              <a:buNone/>
            </a:pPr>
            <a:r>
              <a:rPr lang="en-NZ" sz="2800" i="1" dirty="0"/>
              <a:t>“Mrs A has sepsis secondary to a Group A Strep (GAS) bacteraemia from a cellulitis”</a:t>
            </a:r>
          </a:p>
          <a:p>
            <a:endParaRPr lang="en-NZ" dirty="0"/>
          </a:p>
          <a:p>
            <a:pPr marL="0" indent="0">
              <a:buNone/>
            </a:pPr>
            <a:endParaRPr lang="en-NZ" dirty="0"/>
          </a:p>
          <a:p>
            <a:endParaRPr lang="en-NZ" dirty="0"/>
          </a:p>
          <a:p>
            <a:endParaRPr lang="en-NZ" dirty="0"/>
          </a:p>
        </p:txBody>
      </p:sp>
      <p:sp>
        <p:nvSpPr>
          <p:cNvPr id="5" name="TextBox 4">
            <a:extLst>
              <a:ext uri="{FF2B5EF4-FFF2-40B4-BE49-F238E27FC236}">
                <a16:creationId xmlns:a16="http://schemas.microsoft.com/office/drawing/2014/main" id="{46BF5863-3C29-4E6E-807B-439B3BDD543C}"/>
              </a:ext>
            </a:extLst>
          </p:cNvPr>
          <p:cNvSpPr txBox="1"/>
          <p:nvPr/>
        </p:nvSpPr>
        <p:spPr>
          <a:xfrm>
            <a:off x="1959430" y="2021740"/>
            <a:ext cx="4594034" cy="523220"/>
          </a:xfrm>
          <a:prstGeom prst="rect">
            <a:avLst/>
          </a:prstGeom>
          <a:noFill/>
        </p:spPr>
        <p:txBody>
          <a:bodyPr wrap="square" rtlCol="0">
            <a:spAutoFit/>
          </a:bodyPr>
          <a:lstStyle/>
          <a:p>
            <a:r>
              <a:rPr lang="en-NZ" sz="2800" i="1" dirty="0">
                <a:solidFill>
                  <a:schemeClr val="accent1"/>
                </a:solidFill>
              </a:rPr>
              <a:t>“Mrs A has a cellulitis”</a:t>
            </a:r>
          </a:p>
        </p:txBody>
      </p:sp>
    </p:spTree>
    <p:extLst>
      <p:ext uri="{BB962C8B-B14F-4D97-AF65-F5344CB8AC3E}">
        <p14:creationId xmlns:p14="http://schemas.microsoft.com/office/powerpoint/2010/main" val="28900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1567-5D0C-3EE9-0191-9B4D214708EA}"/>
              </a:ext>
            </a:extLst>
          </p:cNvPr>
          <p:cNvSpPr>
            <a:spLocks noGrp="1"/>
          </p:cNvSpPr>
          <p:nvPr>
            <p:ph type="title"/>
          </p:nvPr>
        </p:nvSpPr>
        <p:spPr>
          <a:xfrm>
            <a:off x="4541854" y="1709738"/>
            <a:ext cx="6574165" cy="2240939"/>
          </a:xfrm>
        </p:spPr>
        <p:txBody>
          <a:bodyPr/>
          <a:lstStyle/>
          <a:p>
            <a:r>
              <a:rPr lang="en-GB">
                <a:ea typeface="Calibri"/>
                <a:cs typeface="Calibri"/>
              </a:rPr>
              <a:t>Risk factors and burden</a:t>
            </a:r>
            <a:endParaRPr lang="en-GB"/>
          </a:p>
        </p:txBody>
      </p:sp>
    </p:spTree>
    <p:extLst>
      <p:ext uri="{BB962C8B-B14F-4D97-AF65-F5344CB8AC3E}">
        <p14:creationId xmlns:p14="http://schemas.microsoft.com/office/powerpoint/2010/main" val="48025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FDB4-421E-F863-94B2-2B9D0A76B295}"/>
              </a:ext>
            </a:extLst>
          </p:cNvPr>
          <p:cNvSpPr>
            <a:spLocks noGrp="1"/>
          </p:cNvSpPr>
          <p:nvPr>
            <p:ph type="title"/>
          </p:nvPr>
        </p:nvSpPr>
        <p:spPr>
          <a:xfrm>
            <a:off x="1959430" y="681038"/>
            <a:ext cx="7640093" cy="550501"/>
          </a:xfrm>
        </p:spPr>
        <p:txBody>
          <a:bodyPr/>
          <a:lstStyle/>
          <a:p>
            <a:r>
              <a:rPr lang="en-GB" sz="4000">
                <a:cs typeface="Calibri"/>
              </a:rPr>
              <a:t>Risk factors</a:t>
            </a:r>
            <a:endParaRPr lang="en-GB" sz="4000"/>
          </a:p>
        </p:txBody>
      </p:sp>
      <p:sp>
        <p:nvSpPr>
          <p:cNvPr id="3" name="Content Placeholder 2">
            <a:extLst>
              <a:ext uri="{FF2B5EF4-FFF2-40B4-BE49-F238E27FC236}">
                <a16:creationId xmlns:a16="http://schemas.microsoft.com/office/drawing/2014/main" id="{41530B2B-660F-042D-7950-C9EB9E7B9F2B}"/>
              </a:ext>
            </a:extLst>
          </p:cNvPr>
          <p:cNvSpPr>
            <a:spLocks noGrp="1"/>
          </p:cNvSpPr>
          <p:nvPr>
            <p:ph idx="1"/>
          </p:nvPr>
        </p:nvSpPr>
        <p:spPr>
          <a:xfrm>
            <a:off x="1958975" y="1649370"/>
            <a:ext cx="8922876" cy="4527591"/>
          </a:xfrm>
        </p:spPr>
        <p:txBody>
          <a:bodyPr vert="horz" lIns="91440" tIns="45720" rIns="91440" bIns="45720" rtlCol="0" anchor="t">
            <a:noAutofit/>
          </a:bodyPr>
          <a:lstStyle/>
          <a:p>
            <a:r>
              <a:rPr lang="en-US" dirty="0">
                <a:solidFill>
                  <a:srgbClr val="002060"/>
                </a:solidFill>
                <a:cs typeface="Calibri"/>
              </a:rPr>
              <a:t>Children and neonates</a:t>
            </a:r>
          </a:p>
          <a:p>
            <a:r>
              <a:rPr lang="en-US" dirty="0">
                <a:solidFill>
                  <a:srgbClr val="002060"/>
                </a:solidFill>
                <a:cs typeface="Calibri"/>
              </a:rPr>
              <a:t>Adults older than 60 years</a:t>
            </a:r>
            <a:endParaRPr lang="en-US" dirty="0">
              <a:solidFill>
                <a:srgbClr val="002060"/>
              </a:solidFill>
              <a:ea typeface="Calibri"/>
              <a:cs typeface="Calibri"/>
            </a:endParaRPr>
          </a:p>
          <a:p>
            <a:r>
              <a:rPr lang="en-US" dirty="0">
                <a:solidFill>
                  <a:srgbClr val="002060"/>
                </a:solidFill>
                <a:cs typeface="Calibri"/>
              </a:rPr>
              <a:t>Pregnant or recently pregnant (up to 42 days after pregnancy)</a:t>
            </a:r>
            <a:endParaRPr lang="en-US" dirty="0">
              <a:solidFill>
                <a:srgbClr val="002060"/>
              </a:solidFill>
              <a:ea typeface="Calibri"/>
              <a:cs typeface="Calibri"/>
            </a:endParaRPr>
          </a:p>
          <a:p>
            <a:r>
              <a:rPr lang="en-US" dirty="0">
                <a:solidFill>
                  <a:srgbClr val="002060"/>
                </a:solidFill>
                <a:cs typeface="Calibri"/>
              </a:rPr>
              <a:t>Māori or Pacific ethnicity</a:t>
            </a:r>
            <a:endParaRPr lang="en-US" dirty="0">
              <a:solidFill>
                <a:srgbClr val="002060"/>
              </a:solidFill>
              <a:ea typeface="Calibri"/>
              <a:cs typeface="Calibri"/>
            </a:endParaRPr>
          </a:p>
          <a:p>
            <a:r>
              <a:rPr lang="en-US" dirty="0">
                <a:solidFill>
                  <a:srgbClr val="002060"/>
                </a:solidFill>
                <a:cs typeface="Calibri"/>
              </a:rPr>
              <a:t>Socio-economic disadvantage</a:t>
            </a:r>
            <a:endParaRPr lang="en-US" dirty="0">
              <a:solidFill>
                <a:srgbClr val="002060"/>
              </a:solidFill>
            </a:endParaRPr>
          </a:p>
          <a:p>
            <a:r>
              <a:rPr lang="en-US" dirty="0">
                <a:solidFill>
                  <a:srgbClr val="002060"/>
                </a:solidFill>
                <a:cs typeface="Calibri"/>
              </a:rPr>
              <a:t>Previous sepsis event</a:t>
            </a:r>
          </a:p>
          <a:p>
            <a:r>
              <a:rPr lang="en-US" dirty="0">
                <a:solidFill>
                  <a:srgbClr val="002060"/>
                </a:solidFill>
                <a:cs typeface="Calibri"/>
              </a:rPr>
              <a:t>Recent trauma, surgery or hospital admission </a:t>
            </a:r>
            <a:endParaRPr lang="en-US" dirty="0">
              <a:solidFill>
                <a:srgbClr val="002060"/>
              </a:solidFill>
              <a:ea typeface="Calibri"/>
              <a:cs typeface="Calibri"/>
            </a:endParaRPr>
          </a:p>
          <a:p>
            <a:r>
              <a:rPr lang="en-US" dirty="0">
                <a:solidFill>
                  <a:srgbClr val="002060"/>
                </a:solidFill>
                <a:cs typeface="Calibri"/>
              </a:rPr>
              <a:t>Immunosuppressed people </a:t>
            </a:r>
            <a:endParaRPr lang="en-US" dirty="0">
              <a:solidFill>
                <a:srgbClr val="002060"/>
              </a:solidFill>
              <a:ea typeface="Calibri"/>
              <a:cs typeface="Calibri"/>
            </a:endParaRPr>
          </a:p>
          <a:p>
            <a:r>
              <a:rPr lang="en-US" dirty="0">
                <a:solidFill>
                  <a:srgbClr val="002060"/>
                </a:solidFill>
                <a:cs typeface="Calibri"/>
              </a:rPr>
              <a:t>Chronic medical conditions</a:t>
            </a:r>
            <a:endParaRPr lang="en-US" dirty="0">
              <a:solidFill>
                <a:srgbClr val="002060"/>
              </a:solidFill>
              <a:ea typeface="Calibri"/>
              <a:cs typeface="Calibri"/>
            </a:endParaRPr>
          </a:p>
          <a:p>
            <a:endParaRPr lang="en-US" dirty="0">
              <a:solidFill>
                <a:srgbClr val="002060"/>
              </a:solidFill>
              <a:ea typeface="Calibri"/>
              <a:cs typeface="Calibri"/>
            </a:endParaRPr>
          </a:p>
          <a:p>
            <a:pPr marL="0" indent="0">
              <a:buNone/>
            </a:pPr>
            <a:endParaRPr lang="en-US" dirty="0">
              <a:solidFill>
                <a:srgbClr val="002060"/>
              </a:solidFill>
              <a:ea typeface="Calibri"/>
              <a:cs typeface="Calibri"/>
            </a:endParaRPr>
          </a:p>
          <a:p>
            <a:endParaRPr lang="en-US" dirty="0">
              <a:solidFill>
                <a:srgbClr val="002060"/>
              </a:solidFill>
              <a:ea typeface="Calibri"/>
              <a:cs typeface="Calibri"/>
            </a:endParaRPr>
          </a:p>
          <a:p>
            <a:pPr marL="0" indent="0">
              <a:buNone/>
            </a:pPr>
            <a:endParaRPr lang="en-US" dirty="0">
              <a:solidFill>
                <a:srgbClr val="002060"/>
              </a:solidFill>
              <a:cs typeface="Calibri"/>
            </a:endParaRPr>
          </a:p>
          <a:p>
            <a:pPr marL="0" indent="0">
              <a:buNone/>
            </a:pPr>
            <a:endParaRPr lang="en-US" b="1" i="1" dirty="0">
              <a:solidFill>
                <a:srgbClr val="002060"/>
              </a:solidFill>
              <a:cs typeface="Calibri"/>
            </a:endParaRPr>
          </a:p>
          <a:p>
            <a:pPr marL="0" indent="0">
              <a:buNone/>
            </a:pPr>
            <a:endParaRPr lang="en-US" b="1" i="1" dirty="0">
              <a:solidFill>
                <a:srgbClr val="002060"/>
              </a:solidFill>
              <a:ea typeface="Calibri"/>
              <a:cs typeface="Calibri"/>
            </a:endParaRPr>
          </a:p>
          <a:p>
            <a:endParaRPr lang="en-GB" dirty="0">
              <a:solidFill>
                <a:srgbClr val="002060"/>
              </a:solidFill>
              <a:cs typeface="Calibri"/>
            </a:endParaRPr>
          </a:p>
        </p:txBody>
      </p:sp>
      <p:sp>
        <p:nvSpPr>
          <p:cNvPr id="4" name="Text Placeholder 3">
            <a:extLst>
              <a:ext uri="{FF2B5EF4-FFF2-40B4-BE49-F238E27FC236}">
                <a16:creationId xmlns:a16="http://schemas.microsoft.com/office/drawing/2014/main" id="{9250E6DC-22A1-7072-7D6F-7C71B6456E69}"/>
              </a:ext>
              <a:ext uri="{C183D7F6-B498-43B3-948B-1728B52AA6E4}">
                <adec:decorative xmlns:adec="http://schemas.microsoft.com/office/drawing/2017/decorative" val="1"/>
              </a:ext>
            </a:extLst>
          </p:cNvPr>
          <p:cNvSpPr>
            <a:spLocks noGrp="1"/>
          </p:cNvSpPr>
          <p:nvPr>
            <p:ph type="body" sz="quarter" idx="10"/>
          </p:nvPr>
        </p:nvSpPr>
        <p:spPr>
          <a:xfrm>
            <a:off x="1958975" y="5958635"/>
            <a:ext cx="10233025" cy="899365"/>
          </a:xfrm>
        </p:spPr>
        <p:txBody>
          <a:bodyPr/>
          <a:lstStyle/>
          <a:p>
            <a:endParaRPr lang="en-GB"/>
          </a:p>
          <a:p>
            <a:endParaRPr lang="en-GB">
              <a:ea typeface="Calibri"/>
              <a:cs typeface="Calibri"/>
            </a:endParaRPr>
          </a:p>
        </p:txBody>
      </p:sp>
    </p:spTree>
    <p:extLst>
      <p:ext uri="{BB962C8B-B14F-4D97-AF65-F5344CB8AC3E}">
        <p14:creationId xmlns:p14="http://schemas.microsoft.com/office/powerpoint/2010/main" val="155543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7E94-6557-0D68-640E-73719F070980}"/>
              </a:ext>
            </a:extLst>
          </p:cNvPr>
          <p:cNvSpPr>
            <a:spLocks noGrp="1"/>
          </p:cNvSpPr>
          <p:nvPr>
            <p:ph type="title"/>
          </p:nvPr>
        </p:nvSpPr>
        <p:spPr>
          <a:xfrm>
            <a:off x="2183548" y="681038"/>
            <a:ext cx="7640093" cy="675622"/>
          </a:xfrm>
        </p:spPr>
        <p:txBody>
          <a:bodyPr/>
          <a:lstStyle/>
          <a:p>
            <a:r>
              <a:rPr lang="en-GB" sz="4000">
                <a:cs typeface="Calibri"/>
              </a:rPr>
              <a:t>Burden</a:t>
            </a:r>
            <a:endParaRPr lang="en-GB" sz="4000"/>
          </a:p>
        </p:txBody>
      </p:sp>
      <p:sp>
        <p:nvSpPr>
          <p:cNvPr id="3" name="Content Placeholder 2">
            <a:extLst>
              <a:ext uri="{FF2B5EF4-FFF2-40B4-BE49-F238E27FC236}">
                <a16:creationId xmlns:a16="http://schemas.microsoft.com/office/drawing/2014/main" id="{1800F462-66F9-3CDD-4F6F-AF02B04A6F16}"/>
              </a:ext>
            </a:extLst>
          </p:cNvPr>
          <p:cNvSpPr>
            <a:spLocks noGrp="1"/>
          </p:cNvSpPr>
          <p:nvPr>
            <p:ph idx="1"/>
          </p:nvPr>
        </p:nvSpPr>
        <p:spPr>
          <a:xfrm>
            <a:off x="2183548" y="1472133"/>
            <a:ext cx="8526605" cy="4510276"/>
          </a:xfrm>
        </p:spPr>
        <p:txBody>
          <a:bodyPr vert="horz" lIns="91440" tIns="45720" rIns="91440" bIns="45720" rtlCol="0" anchor="t">
            <a:noAutofit/>
          </a:bodyPr>
          <a:lstStyle/>
          <a:p>
            <a:pPr>
              <a:lnSpc>
                <a:spcPct val="100000"/>
              </a:lnSpc>
              <a:buFont typeface="Arial"/>
              <a:buChar char="•"/>
            </a:pPr>
            <a:endParaRPr lang="en-GB" dirty="0">
              <a:solidFill>
                <a:srgbClr val="002060"/>
              </a:solidFill>
              <a:ea typeface="Calibri" panose="020F0502020204030204"/>
              <a:cs typeface="Calibri"/>
            </a:endParaRPr>
          </a:p>
          <a:p>
            <a:pPr>
              <a:lnSpc>
                <a:spcPct val="100000"/>
              </a:lnSpc>
              <a:buFont typeface="Arial"/>
              <a:buChar char="•"/>
            </a:pPr>
            <a:r>
              <a:rPr lang="en-GB" dirty="0">
                <a:solidFill>
                  <a:srgbClr val="002060"/>
                </a:solidFill>
                <a:ea typeface="Calibri" panose="020F0502020204030204"/>
                <a:cs typeface="Calibri"/>
              </a:rPr>
              <a:t>Sepsis (directly and indirectly) accounts for 20 percent of global deaths in the health care setting (8)</a:t>
            </a:r>
            <a:endParaRPr lang="en-US" dirty="0">
              <a:solidFill>
                <a:srgbClr val="002060"/>
              </a:solidFill>
              <a:ea typeface="Calibri" panose="020F0502020204030204"/>
              <a:cs typeface="Calibri"/>
            </a:endParaRPr>
          </a:p>
          <a:p>
            <a:pPr>
              <a:lnSpc>
                <a:spcPct val="100000"/>
              </a:lnSpc>
              <a:buFont typeface="Arial"/>
              <a:buChar char="•"/>
            </a:pPr>
            <a:r>
              <a:rPr lang="en-NZ" dirty="0">
                <a:solidFill>
                  <a:srgbClr val="002060"/>
                </a:solidFill>
                <a:ea typeface="Calibri" panose="020F0502020204030204"/>
                <a:cs typeface="Calibri"/>
              </a:rPr>
              <a:t>Sepsis is the leading preventable cause of maternal death </a:t>
            </a:r>
          </a:p>
          <a:p>
            <a:pPr>
              <a:lnSpc>
                <a:spcPct val="100000"/>
              </a:lnSpc>
              <a:buFont typeface="Arial"/>
              <a:buChar char="•"/>
            </a:pPr>
            <a:r>
              <a:rPr lang="en-NZ" dirty="0">
                <a:solidFill>
                  <a:srgbClr val="002060"/>
                </a:solidFill>
                <a:ea typeface="Calibri" panose="020F0502020204030204"/>
                <a:cs typeface="Calibri"/>
              </a:rPr>
              <a:t>75 – 80 percent of people with sepsis present to hospital via the emergency department (8)</a:t>
            </a:r>
            <a:endParaRPr lang="en-US" dirty="0">
              <a:solidFill>
                <a:srgbClr val="002060"/>
              </a:solidFill>
              <a:ea typeface="Calibri" panose="020F0502020204030204"/>
              <a:cs typeface="Calibri"/>
            </a:endParaRPr>
          </a:p>
          <a:p>
            <a:pPr>
              <a:lnSpc>
                <a:spcPct val="100000"/>
              </a:lnSpc>
              <a:buFont typeface="Arial"/>
              <a:buChar char="•"/>
            </a:pPr>
            <a:endParaRPr lang="en-GB" dirty="0">
              <a:solidFill>
                <a:srgbClr val="002060"/>
              </a:solidFill>
              <a:ea typeface="Calibri" panose="020F0502020204030204"/>
              <a:cs typeface="Calibri"/>
            </a:endParaRPr>
          </a:p>
          <a:p>
            <a:pPr marL="0" indent="0">
              <a:lnSpc>
                <a:spcPct val="100000"/>
              </a:lnSpc>
              <a:buNone/>
            </a:pPr>
            <a:endParaRPr lang="en-NZ" dirty="0">
              <a:solidFill>
                <a:srgbClr val="002060"/>
              </a:solidFill>
              <a:highlight>
                <a:srgbClr val="FFFF00"/>
              </a:highlight>
              <a:ea typeface="Calibri" panose="020F0502020204030204"/>
              <a:cs typeface="Calibri"/>
            </a:endParaRPr>
          </a:p>
        </p:txBody>
      </p:sp>
    </p:spTree>
    <p:extLst>
      <p:ext uri="{BB962C8B-B14F-4D97-AF65-F5344CB8AC3E}">
        <p14:creationId xmlns:p14="http://schemas.microsoft.com/office/powerpoint/2010/main" val="93582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BDFB-4366-397A-0559-D4505902D0C7}"/>
              </a:ext>
            </a:extLst>
          </p:cNvPr>
          <p:cNvSpPr>
            <a:spLocks noGrp="1"/>
          </p:cNvSpPr>
          <p:nvPr>
            <p:ph type="title"/>
          </p:nvPr>
        </p:nvSpPr>
        <p:spPr/>
        <p:txBody>
          <a:bodyPr/>
          <a:lstStyle/>
          <a:p>
            <a:r>
              <a:rPr lang="en-GB" sz="4000">
                <a:ea typeface="Calibri"/>
                <a:cs typeface="Calibri"/>
              </a:rPr>
              <a:t>Burden</a:t>
            </a:r>
            <a:endParaRPr lang="en-GB" sz="4000"/>
          </a:p>
        </p:txBody>
      </p:sp>
      <p:sp>
        <p:nvSpPr>
          <p:cNvPr id="3" name="Content Placeholder 2">
            <a:extLst>
              <a:ext uri="{FF2B5EF4-FFF2-40B4-BE49-F238E27FC236}">
                <a16:creationId xmlns:a16="http://schemas.microsoft.com/office/drawing/2014/main" id="{535AC68A-A57D-8165-434B-EC369D0CEED2}"/>
              </a:ext>
            </a:extLst>
          </p:cNvPr>
          <p:cNvSpPr>
            <a:spLocks noGrp="1"/>
          </p:cNvSpPr>
          <p:nvPr>
            <p:ph idx="1"/>
          </p:nvPr>
        </p:nvSpPr>
        <p:spPr>
          <a:xfrm>
            <a:off x="1958975" y="1828066"/>
            <a:ext cx="7640093" cy="3996471"/>
          </a:xfrm>
        </p:spPr>
        <p:txBody>
          <a:bodyPr vert="horz" lIns="91440" tIns="45720" rIns="91440" bIns="45720" rtlCol="0" anchor="t">
            <a:noAutofit/>
          </a:bodyPr>
          <a:lstStyle/>
          <a:p>
            <a:pPr>
              <a:lnSpc>
                <a:spcPct val="100000"/>
              </a:lnSpc>
              <a:buFont typeface="Arial"/>
              <a:buChar char="•"/>
            </a:pPr>
            <a:r>
              <a:rPr lang="en-NZ" sz="2400" dirty="0">
                <a:solidFill>
                  <a:srgbClr val="002060"/>
                </a:solidFill>
                <a:ea typeface="Calibri" panose="020F0502020204030204"/>
                <a:cs typeface="Calibri"/>
              </a:rPr>
              <a:t>Hospital acquired sepsis has a mortality rate of greater than 40 percent and increases length of stay (10)</a:t>
            </a:r>
          </a:p>
          <a:p>
            <a:pPr>
              <a:lnSpc>
                <a:spcPct val="100000"/>
              </a:lnSpc>
              <a:buFont typeface="Arial"/>
              <a:buChar char="•"/>
            </a:pPr>
            <a:r>
              <a:rPr lang="en-US" sz="2400" dirty="0">
                <a:solidFill>
                  <a:srgbClr val="002060"/>
                </a:solidFill>
                <a:ea typeface="Calibri" panose="020F0502020204030204"/>
                <a:cs typeface="Calibri"/>
              </a:rPr>
              <a:t>The average cost of a hospital admission for sepsis is $10,000 (9)</a:t>
            </a:r>
          </a:p>
          <a:p>
            <a:pPr>
              <a:lnSpc>
                <a:spcPct val="100000"/>
              </a:lnSpc>
              <a:buFont typeface="Arial"/>
              <a:buChar char="•"/>
            </a:pPr>
            <a:r>
              <a:rPr lang="en-NZ" sz="2400" dirty="0">
                <a:solidFill>
                  <a:srgbClr val="002060"/>
                </a:solidFill>
                <a:ea typeface="Calibri" panose="020F0502020204030204"/>
                <a:cs typeface="Calibri"/>
              </a:rPr>
              <a:t>Approximately 50 percent of people who survive sepsis will develop post-sepsis sequelae / post-sepsis syndrome (PSS) (11) (12)</a:t>
            </a:r>
            <a:endParaRPr lang="en-GB" sz="2400" dirty="0">
              <a:solidFill>
                <a:srgbClr val="002060"/>
              </a:solidFill>
              <a:ea typeface="Calibri" panose="020F0502020204030204"/>
              <a:cs typeface="Calibri"/>
            </a:endParaRPr>
          </a:p>
          <a:p>
            <a:pPr>
              <a:lnSpc>
                <a:spcPct val="100000"/>
              </a:lnSpc>
              <a:buFont typeface="Arial"/>
            </a:pPr>
            <a:r>
              <a:rPr lang="en-NZ" dirty="0">
                <a:solidFill>
                  <a:srgbClr val="002060"/>
                </a:solidFill>
                <a:ea typeface="Calibri"/>
                <a:cs typeface="Calibri"/>
              </a:rPr>
              <a:t>Readmission rates increase over time after an index sepsis event</a:t>
            </a:r>
          </a:p>
          <a:p>
            <a:endParaRPr lang="en-GB" dirty="0">
              <a:solidFill>
                <a:srgbClr val="002060"/>
              </a:solidFill>
              <a:ea typeface="Calibri"/>
              <a:cs typeface="Calibri"/>
            </a:endParaRPr>
          </a:p>
        </p:txBody>
      </p:sp>
    </p:spTree>
    <p:extLst>
      <p:ext uri="{BB962C8B-B14F-4D97-AF65-F5344CB8AC3E}">
        <p14:creationId xmlns:p14="http://schemas.microsoft.com/office/powerpoint/2010/main" val="343663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D0A7-6922-C8CD-A2A2-66AF21876855}"/>
              </a:ext>
            </a:extLst>
          </p:cNvPr>
          <p:cNvSpPr>
            <a:spLocks noGrp="1"/>
          </p:cNvSpPr>
          <p:nvPr>
            <p:ph type="title"/>
          </p:nvPr>
        </p:nvSpPr>
        <p:spPr>
          <a:xfrm>
            <a:off x="1958975" y="1095707"/>
            <a:ext cx="7640093" cy="1325563"/>
          </a:xfrm>
        </p:spPr>
        <p:txBody>
          <a:bodyPr/>
          <a:lstStyle/>
          <a:p>
            <a:r>
              <a:rPr lang="en-NZ">
                <a:ea typeface="Calibri"/>
                <a:cs typeface="Calibri"/>
              </a:rPr>
              <a:t>Learning outcomes</a:t>
            </a:r>
            <a:endParaRPr lang="en-NZ"/>
          </a:p>
        </p:txBody>
      </p:sp>
      <p:sp>
        <p:nvSpPr>
          <p:cNvPr id="3" name="Content Placeholder 2">
            <a:extLst>
              <a:ext uri="{FF2B5EF4-FFF2-40B4-BE49-F238E27FC236}">
                <a16:creationId xmlns:a16="http://schemas.microsoft.com/office/drawing/2014/main" id="{1F88D50C-D210-D915-A6F6-91F4F1A77608}"/>
              </a:ext>
            </a:extLst>
          </p:cNvPr>
          <p:cNvSpPr>
            <a:spLocks noGrp="1"/>
          </p:cNvSpPr>
          <p:nvPr>
            <p:ph idx="1"/>
          </p:nvPr>
        </p:nvSpPr>
        <p:spPr/>
        <p:txBody>
          <a:bodyPr vert="horz" lIns="91440" tIns="45720" rIns="91440" bIns="45720" rtlCol="0" anchor="t">
            <a:noAutofit/>
          </a:bodyPr>
          <a:lstStyle/>
          <a:p>
            <a:r>
              <a:rPr lang="mi-NZ">
                <a:solidFill>
                  <a:srgbClr val="002060"/>
                </a:solidFill>
              </a:rPr>
              <a:t>Define sepsis and septic shock </a:t>
            </a:r>
          </a:p>
          <a:p>
            <a:r>
              <a:rPr lang="mi-NZ">
                <a:solidFill>
                  <a:srgbClr val="002060"/>
                </a:solidFill>
              </a:rPr>
              <a:t>Discuss the pathophysiology of sepsis</a:t>
            </a:r>
          </a:p>
          <a:p>
            <a:r>
              <a:rPr lang="en-NZ">
                <a:solidFill>
                  <a:srgbClr val="002060"/>
                </a:solidFill>
              </a:rPr>
              <a:t>List the risk factors for developing sepsis</a:t>
            </a:r>
          </a:p>
          <a:p>
            <a:r>
              <a:rPr lang="en-NZ">
                <a:solidFill>
                  <a:srgbClr val="002060"/>
                </a:solidFill>
              </a:rPr>
              <a:t>Discuss the ‘sepsis six’ resuscitation bundle</a:t>
            </a:r>
          </a:p>
          <a:p>
            <a:r>
              <a:rPr lang="en-NZ">
                <a:solidFill>
                  <a:srgbClr val="002060"/>
                </a:solidFill>
              </a:rPr>
              <a:t>Demonstrate the use of the sepsis pathways</a:t>
            </a:r>
          </a:p>
          <a:p>
            <a:r>
              <a:rPr lang="en-NZ">
                <a:solidFill>
                  <a:srgbClr val="002060"/>
                </a:solidFill>
                <a:ea typeface="Calibri" panose="020F0502020204030204"/>
                <a:cs typeface="Calibri" panose="020F0502020204030204"/>
              </a:rPr>
              <a:t>Discuss post-sepsis syndrome and recovery from sepsis</a:t>
            </a:r>
          </a:p>
        </p:txBody>
      </p:sp>
    </p:spTree>
    <p:extLst>
      <p:ext uri="{BB962C8B-B14F-4D97-AF65-F5344CB8AC3E}">
        <p14:creationId xmlns:p14="http://schemas.microsoft.com/office/powerpoint/2010/main" val="4228433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7D4E-1D17-3807-4B8D-F7A3917F31F3}"/>
              </a:ext>
            </a:extLst>
          </p:cNvPr>
          <p:cNvSpPr>
            <a:spLocks noGrp="1"/>
          </p:cNvSpPr>
          <p:nvPr>
            <p:ph type="title"/>
          </p:nvPr>
        </p:nvSpPr>
        <p:spPr/>
        <p:txBody>
          <a:bodyPr/>
          <a:lstStyle/>
          <a:p>
            <a:r>
              <a:rPr lang="en-GB">
                <a:ea typeface="Calibri"/>
                <a:cs typeface="Calibri"/>
              </a:rPr>
              <a:t>Pathways</a:t>
            </a:r>
          </a:p>
        </p:txBody>
      </p:sp>
    </p:spTree>
    <p:extLst>
      <p:ext uri="{BB962C8B-B14F-4D97-AF65-F5344CB8AC3E}">
        <p14:creationId xmlns:p14="http://schemas.microsoft.com/office/powerpoint/2010/main" val="150603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2CB8-F347-86BE-E9EE-5879146E0268}"/>
              </a:ext>
            </a:extLst>
          </p:cNvPr>
          <p:cNvSpPr>
            <a:spLocks noGrp="1"/>
          </p:cNvSpPr>
          <p:nvPr>
            <p:ph type="title"/>
          </p:nvPr>
        </p:nvSpPr>
        <p:spPr/>
        <p:txBody>
          <a:bodyPr/>
          <a:lstStyle/>
          <a:p>
            <a:r>
              <a:rPr lang="mi-NZ" sz="4000"/>
              <a:t>Early recognition and treatment</a:t>
            </a:r>
            <a:endParaRPr lang="en-NZ" sz="4000"/>
          </a:p>
        </p:txBody>
      </p:sp>
      <p:sp>
        <p:nvSpPr>
          <p:cNvPr id="3" name="Content Placeholder 2">
            <a:extLst>
              <a:ext uri="{FF2B5EF4-FFF2-40B4-BE49-F238E27FC236}">
                <a16:creationId xmlns:a16="http://schemas.microsoft.com/office/drawing/2014/main" id="{BD51FF6B-2484-3624-882F-6CF7E2248DB0}"/>
              </a:ext>
            </a:extLst>
          </p:cNvPr>
          <p:cNvSpPr>
            <a:spLocks noGrp="1"/>
          </p:cNvSpPr>
          <p:nvPr>
            <p:ph idx="1"/>
          </p:nvPr>
        </p:nvSpPr>
        <p:spPr>
          <a:xfrm>
            <a:off x="1959430" y="1856641"/>
            <a:ext cx="8577435" cy="3996471"/>
          </a:xfrm>
        </p:spPr>
        <p:txBody>
          <a:bodyPr/>
          <a:lstStyle/>
          <a:p>
            <a:pPr marL="0" indent="0">
              <a:buNone/>
            </a:pPr>
            <a:r>
              <a:rPr lang="en-NZ" dirty="0">
                <a:solidFill>
                  <a:srgbClr val="002060"/>
                </a:solidFill>
              </a:rPr>
              <a:t>Studies in the United Kingdom have shown that people who received resuscitation within one hour of sepsis being recognised had a 20 percent mortality rate, compared with 44 percent for those who did not (8)</a:t>
            </a:r>
          </a:p>
          <a:p>
            <a:pPr marL="0" indent="0">
              <a:buNone/>
            </a:pPr>
            <a:r>
              <a:rPr lang="en-GB" sz="2400" dirty="0">
                <a:solidFill>
                  <a:srgbClr val="002060"/>
                </a:solidFill>
                <a:ea typeface="Cambria"/>
                <a:cs typeface="Calibri" panose="020F0502020204030204" pitchFamily="34" charset="0"/>
              </a:rPr>
              <a:t>Best practice includes the timely administration of broad-spectrum antimicrobials within one hour of presentation (</a:t>
            </a:r>
            <a:r>
              <a:rPr lang="en-GB" sz="2400" u="sng" dirty="0">
                <a:solidFill>
                  <a:srgbClr val="002060"/>
                </a:solidFill>
                <a:ea typeface="Cambria"/>
                <a:cs typeface="Calibri" panose="020F0502020204030204" pitchFamily="34" charset="0"/>
                <a:hlinkClick r:id="rId2">
                  <a:extLst>
                    <a:ext uri="{A12FA001-AC4F-418D-AE19-62706E023703}">
                      <ahyp:hlinkClr xmlns:ahyp="http://schemas.microsoft.com/office/drawing/2018/hyperlinkcolor" val="tx"/>
                    </a:ext>
                  </a:extLst>
                </a:hlinkClick>
              </a:rPr>
              <a:t>11</a:t>
            </a:r>
            <a:r>
              <a:rPr lang="en-GB" sz="2400" dirty="0">
                <a:solidFill>
                  <a:srgbClr val="002060"/>
                </a:solidFill>
                <a:ea typeface="Cambria"/>
                <a:cs typeface="Calibri" panose="020F0502020204030204" pitchFamily="34" charset="0"/>
              </a:rPr>
              <a:t>–</a:t>
            </a:r>
            <a:r>
              <a:rPr lang="en-GB" sz="2400" u="sng" dirty="0">
                <a:solidFill>
                  <a:srgbClr val="002060"/>
                </a:solidFill>
                <a:ea typeface="Cambria"/>
                <a:cs typeface="Calibri" panose="020F0502020204030204" pitchFamily="34" charset="0"/>
                <a:hlinkClick r:id="rId3">
                  <a:extLst>
                    <a:ext uri="{A12FA001-AC4F-418D-AE19-62706E023703}">
                      <ahyp:hlinkClr xmlns:ahyp="http://schemas.microsoft.com/office/drawing/2018/hyperlinkcolor" val="tx"/>
                    </a:ext>
                  </a:extLst>
                </a:hlinkClick>
              </a:rPr>
              <a:t>13</a:t>
            </a:r>
            <a:r>
              <a:rPr lang="en-GB" sz="2400" u="sng" dirty="0">
                <a:solidFill>
                  <a:srgbClr val="002060"/>
                </a:solidFill>
                <a:ea typeface="Cambria"/>
                <a:cs typeface="Calibri" panose="020F0502020204030204" pitchFamily="34" charset="0"/>
              </a:rPr>
              <a:t>)</a:t>
            </a:r>
            <a:r>
              <a:rPr lang="en-GB" sz="2400" dirty="0">
                <a:solidFill>
                  <a:srgbClr val="002060"/>
                </a:solidFill>
                <a:ea typeface="Cambria"/>
                <a:cs typeface="Calibri" panose="020F0502020204030204" pitchFamily="34" charset="0"/>
              </a:rPr>
              <a:t>, based on evidence of a 7.6 percent decrease in survival rate with every hour’s delay in administering antibiotics</a:t>
            </a:r>
          </a:p>
          <a:p>
            <a:pPr marL="0" indent="0">
              <a:buNone/>
            </a:pPr>
            <a:endParaRPr lang="en-NZ" dirty="0">
              <a:solidFill>
                <a:srgbClr val="002060"/>
              </a:solidFill>
            </a:endParaRPr>
          </a:p>
        </p:txBody>
      </p:sp>
      <p:sp>
        <p:nvSpPr>
          <p:cNvPr id="4" name="Text Placeholder 3">
            <a:extLst>
              <a:ext uri="{FF2B5EF4-FFF2-40B4-BE49-F238E27FC236}">
                <a16:creationId xmlns:a16="http://schemas.microsoft.com/office/drawing/2014/main" id="{891E24DE-9A4D-2B63-D967-8D3CA9B5E99A}"/>
              </a:ext>
            </a:extLst>
          </p:cNvPr>
          <p:cNvSpPr>
            <a:spLocks noGrp="1"/>
          </p:cNvSpPr>
          <p:nvPr>
            <p:ph type="body" sz="quarter" idx="10"/>
          </p:nvPr>
        </p:nvSpPr>
        <p:spPr/>
        <p:txBody>
          <a:bodyPr/>
          <a:lstStyle/>
          <a:p>
            <a:r>
              <a:rPr lang="en-GB" sz="1200">
                <a:solidFill>
                  <a:srgbClr val="212121"/>
                </a:solidFill>
                <a:latin typeface="Calibri" panose="020F0502020204030204" pitchFamily="34" charset="0"/>
                <a:ea typeface="+mn-lt"/>
                <a:cs typeface="Calibri" panose="020F0502020204030204" pitchFamily="34" charset="0"/>
                <a:hlinkClick r:id="rId4"/>
              </a:rPr>
              <a:t>https://www.ncbi.nlm.nih.gov/pmc/articles/PMC5112724/</a:t>
            </a:r>
            <a:endParaRPr lang="en-GB">
              <a:latin typeface="Calibri" panose="020F0502020204030204" pitchFamily="34" charset="0"/>
              <a:ea typeface="+mn-lt"/>
              <a:cs typeface="Calibri" panose="020F0502020204030204" pitchFamily="34" charset="0"/>
            </a:endParaRPr>
          </a:p>
          <a:p>
            <a:endParaRPr lang="en-NZ"/>
          </a:p>
        </p:txBody>
      </p:sp>
    </p:spTree>
    <p:extLst>
      <p:ext uri="{BB962C8B-B14F-4D97-AF65-F5344CB8AC3E}">
        <p14:creationId xmlns:p14="http://schemas.microsoft.com/office/powerpoint/2010/main" val="3884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2665-B736-1543-21EE-7089705372B4}"/>
              </a:ext>
            </a:extLst>
          </p:cNvPr>
          <p:cNvSpPr>
            <a:spLocks noGrp="1"/>
          </p:cNvSpPr>
          <p:nvPr>
            <p:ph type="title"/>
          </p:nvPr>
        </p:nvSpPr>
        <p:spPr/>
        <p:txBody>
          <a:bodyPr/>
          <a:lstStyle/>
          <a:p>
            <a:r>
              <a:rPr lang="mi-NZ" sz="4000"/>
              <a:t>Sepsis is a medical emergency</a:t>
            </a:r>
            <a:endParaRPr lang="en-NZ" sz="4000"/>
          </a:p>
        </p:txBody>
      </p:sp>
      <p:sp>
        <p:nvSpPr>
          <p:cNvPr id="3" name="Content Placeholder 2">
            <a:extLst>
              <a:ext uri="{FF2B5EF4-FFF2-40B4-BE49-F238E27FC236}">
                <a16:creationId xmlns:a16="http://schemas.microsoft.com/office/drawing/2014/main" id="{514D2D79-A41C-7013-88CF-B9FE7ED04CD7}"/>
              </a:ext>
            </a:extLst>
          </p:cNvPr>
          <p:cNvSpPr>
            <a:spLocks noGrp="1"/>
          </p:cNvSpPr>
          <p:nvPr>
            <p:ph idx="1"/>
          </p:nvPr>
        </p:nvSpPr>
        <p:spPr>
          <a:xfrm>
            <a:off x="1959430" y="1430764"/>
            <a:ext cx="7559143" cy="3996471"/>
          </a:xfrm>
        </p:spPr>
        <p:txBody>
          <a:bodyPr vert="horz" lIns="91440" tIns="45720" rIns="91440" bIns="45720" rtlCol="0" anchor="t">
            <a:noAutofit/>
          </a:bodyPr>
          <a:lstStyle/>
          <a:p>
            <a:endParaRPr lang="en-NZ">
              <a:solidFill>
                <a:srgbClr val="002060"/>
              </a:solidFill>
            </a:endParaRPr>
          </a:p>
          <a:p>
            <a:r>
              <a:rPr lang="en-NZ">
                <a:solidFill>
                  <a:srgbClr val="002060"/>
                </a:solidFill>
              </a:rPr>
              <a:t>Sepsis is a medical emergency that requires a timely co-ordinated, interdisciplinary approach to minimise harm</a:t>
            </a:r>
          </a:p>
          <a:p>
            <a:r>
              <a:rPr lang="en-NZ">
                <a:solidFill>
                  <a:srgbClr val="002060"/>
                </a:solidFill>
              </a:rPr>
              <a:t>It requires a shift in mental model and approach</a:t>
            </a:r>
          </a:p>
          <a:p>
            <a:r>
              <a:rPr lang="en-NZ">
                <a:solidFill>
                  <a:srgbClr val="002060"/>
                </a:solidFill>
              </a:rPr>
              <a:t>Sepsis should be a differential diagnosis when treating a patient with an infection that is not improving or deteriorating</a:t>
            </a:r>
          </a:p>
          <a:p>
            <a:pPr marL="0" indent="0">
              <a:buNone/>
            </a:pPr>
            <a:endParaRPr lang="en-NZ">
              <a:solidFill>
                <a:srgbClr val="002060"/>
              </a:solidFill>
              <a:ea typeface="Calibri"/>
              <a:cs typeface="Calibri"/>
            </a:endParaRPr>
          </a:p>
        </p:txBody>
      </p:sp>
    </p:spTree>
    <p:extLst>
      <p:ext uri="{BB962C8B-B14F-4D97-AF65-F5344CB8AC3E}">
        <p14:creationId xmlns:p14="http://schemas.microsoft.com/office/powerpoint/2010/main" val="292020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EE87-47D8-B340-1D62-781D05435C5B}"/>
              </a:ext>
            </a:extLst>
          </p:cNvPr>
          <p:cNvSpPr>
            <a:spLocks noGrp="1"/>
          </p:cNvSpPr>
          <p:nvPr>
            <p:ph type="title"/>
          </p:nvPr>
        </p:nvSpPr>
        <p:spPr/>
        <p:txBody>
          <a:bodyPr/>
          <a:lstStyle/>
          <a:p>
            <a:r>
              <a:rPr lang="mi-NZ" sz="4000"/>
              <a:t>Sepsis is a medical emergency</a:t>
            </a:r>
            <a:endParaRPr lang="en-NZ" sz="4000"/>
          </a:p>
        </p:txBody>
      </p:sp>
      <p:sp>
        <p:nvSpPr>
          <p:cNvPr id="3" name="Content Placeholder 2">
            <a:extLst>
              <a:ext uri="{FF2B5EF4-FFF2-40B4-BE49-F238E27FC236}">
                <a16:creationId xmlns:a16="http://schemas.microsoft.com/office/drawing/2014/main" id="{AB5BE427-8E97-52E1-A53D-0FBB90B37166}"/>
              </a:ext>
            </a:extLst>
          </p:cNvPr>
          <p:cNvSpPr>
            <a:spLocks noGrp="1"/>
          </p:cNvSpPr>
          <p:nvPr>
            <p:ph idx="1"/>
          </p:nvPr>
        </p:nvSpPr>
        <p:spPr>
          <a:xfrm>
            <a:off x="1959429" y="1706880"/>
            <a:ext cx="8756195" cy="4229834"/>
          </a:xfrm>
        </p:spPr>
        <p:txBody>
          <a:bodyPr/>
          <a:lstStyle/>
          <a:p>
            <a:pPr marL="0" indent="0">
              <a:buNone/>
            </a:pPr>
            <a:r>
              <a:rPr lang="en-NZ">
                <a:solidFill>
                  <a:srgbClr val="002060"/>
                </a:solidFill>
              </a:rPr>
              <a:t>If a person has suspected or confirmed infection and is not improving or deteriorating </a:t>
            </a:r>
          </a:p>
          <a:p>
            <a:pPr marL="0" indent="0">
              <a:buNone/>
            </a:pPr>
            <a:endParaRPr lang="en-NZ">
              <a:solidFill>
                <a:srgbClr val="002060"/>
              </a:solidFill>
            </a:endParaRPr>
          </a:p>
          <a:p>
            <a:pPr marL="0" indent="0">
              <a:buNone/>
            </a:pPr>
            <a:endParaRPr lang="en-NZ">
              <a:solidFill>
                <a:srgbClr val="002060"/>
              </a:solidFill>
            </a:endParaRPr>
          </a:p>
          <a:p>
            <a:pPr marL="0" indent="0">
              <a:buNone/>
            </a:pPr>
            <a:endParaRPr lang="en-NZ">
              <a:solidFill>
                <a:srgbClr val="002060"/>
              </a:solidFill>
            </a:endParaRPr>
          </a:p>
          <a:p>
            <a:pPr marL="0" indent="0">
              <a:buNone/>
            </a:pPr>
            <a:endParaRPr lang="en-NZ">
              <a:solidFill>
                <a:srgbClr val="002060"/>
              </a:solidFill>
            </a:endParaRPr>
          </a:p>
          <a:p>
            <a:pPr marL="0" indent="0">
              <a:buNone/>
            </a:pPr>
            <a:endParaRPr lang="en-NZ">
              <a:solidFill>
                <a:srgbClr val="002060"/>
              </a:solidFill>
            </a:endParaRPr>
          </a:p>
          <a:p>
            <a:pPr marL="0" indent="0">
              <a:buNone/>
            </a:pPr>
            <a:endParaRPr lang="en-NZ">
              <a:solidFill>
                <a:srgbClr val="002060"/>
              </a:solidFill>
            </a:endParaRPr>
          </a:p>
          <a:p>
            <a:pPr marL="0" indent="0">
              <a:buNone/>
            </a:pPr>
            <a:r>
              <a:rPr lang="en-NZ">
                <a:solidFill>
                  <a:srgbClr val="002060"/>
                </a:solidFill>
              </a:rPr>
              <a:t>until they respond positively to treatment</a:t>
            </a:r>
          </a:p>
          <a:p>
            <a:endParaRPr lang="en-NZ">
              <a:solidFill>
                <a:srgbClr val="002060"/>
              </a:solidFill>
            </a:endParaRPr>
          </a:p>
        </p:txBody>
      </p:sp>
      <p:graphicFrame>
        <p:nvGraphicFramePr>
          <p:cNvPr id="5" name="Diagram 4" descr="A flow chart">
            <a:extLst>
              <a:ext uri="{FF2B5EF4-FFF2-40B4-BE49-F238E27FC236}">
                <a16:creationId xmlns:a16="http://schemas.microsoft.com/office/drawing/2014/main" id="{9E13EE26-E07E-298D-65BB-5257F69F1160}"/>
              </a:ext>
            </a:extLst>
          </p:cNvPr>
          <p:cNvGraphicFramePr/>
          <p:nvPr>
            <p:extLst>
              <p:ext uri="{D42A27DB-BD31-4B8C-83A1-F6EECF244321}">
                <p14:modId xmlns:p14="http://schemas.microsoft.com/office/powerpoint/2010/main" val="2437539795"/>
              </p:ext>
            </p:extLst>
          </p:nvPr>
        </p:nvGraphicFramePr>
        <p:xfrm>
          <a:off x="3087076" y="2581430"/>
          <a:ext cx="5384800" cy="248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52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D7C5-6E72-CDB8-F6AB-45086FBDC6A7}"/>
              </a:ext>
            </a:extLst>
          </p:cNvPr>
          <p:cNvSpPr>
            <a:spLocks noGrp="1"/>
          </p:cNvSpPr>
          <p:nvPr>
            <p:ph type="title"/>
          </p:nvPr>
        </p:nvSpPr>
        <p:spPr/>
        <p:txBody>
          <a:bodyPr/>
          <a:lstStyle/>
          <a:p>
            <a:r>
              <a:rPr lang="mi-NZ" sz="4000"/>
              <a:t>Sepsis pathway: Recognise</a:t>
            </a:r>
            <a:endParaRPr lang="en-NZ" sz="4000"/>
          </a:p>
        </p:txBody>
      </p:sp>
      <p:sp>
        <p:nvSpPr>
          <p:cNvPr id="3" name="Content Placeholder 2">
            <a:extLst>
              <a:ext uri="{FF2B5EF4-FFF2-40B4-BE49-F238E27FC236}">
                <a16:creationId xmlns:a16="http://schemas.microsoft.com/office/drawing/2014/main" id="{4A0275DE-3833-2D94-8354-0801EEEA6BF0}"/>
              </a:ext>
            </a:extLst>
          </p:cNvPr>
          <p:cNvSpPr>
            <a:spLocks noGrp="1"/>
          </p:cNvSpPr>
          <p:nvPr>
            <p:ph idx="1"/>
          </p:nvPr>
        </p:nvSpPr>
        <p:spPr>
          <a:xfrm>
            <a:off x="1959430" y="1717782"/>
            <a:ext cx="9266758" cy="3996471"/>
          </a:xfrm>
        </p:spPr>
        <p:txBody>
          <a:bodyPr vert="horz" lIns="91440" tIns="45720" rIns="91440" bIns="45720" rtlCol="0" anchor="t">
            <a:noAutofit/>
          </a:bodyPr>
          <a:lstStyle/>
          <a:p>
            <a:pPr marL="0" indent="0">
              <a:buNone/>
            </a:pPr>
            <a:r>
              <a:rPr lang="mi-NZ" sz="2800" b="1" dirty="0"/>
              <a:t>Could it be sepsis? </a:t>
            </a:r>
            <a:endParaRPr lang="mi-NZ" dirty="0">
              <a:solidFill>
                <a:schemeClr val="tx1"/>
              </a:solidFill>
            </a:endParaRPr>
          </a:p>
          <a:p>
            <a:r>
              <a:rPr lang="mi-NZ" dirty="0">
                <a:solidFill>
                  <a:srgbClr val="002060"/>
                </a:solidFill>
              </a:rPr>
              <a:t>Does the person have risk factors for sepsis? </a:t>
            </a:r>
            <a:endParaRPr lang="mi-NZ" dirty="0">
              <a:solidFill>
                <a:srgbClr val="002060"/>
              </a:solidFill>
              <a:ea typeface="Calibri"/>
              <a:cs typeface="Calibri"/>
            </a:endParaRPr>
          </a:p>
          <a:p>
            <a:r>
              <a:rPr lang="mi-NZ" dirty="0">
                <a:solidFill>
                  <a:srgbClr val="002060"/>
                </a:solidFill>
              </a:rPr>
              <a:t>Is the presentation consistent with suspected or confirmed infection? </a:t>
            </a:r>
            <a:endParaRPr lang="mi-NZ" dirty="0">
              <a:solidFill>
                <a:srgbClr val="002060"/>
              </a:solidFill>
              <a:ea typeface="Calibri"/>
              <a:cs typeface="Calibri"/>
            </a:endParaRPr>
          </a:p>
          <a:p>
            <a:r>
              <a:rPr lang="mi-NZ" dirty="0">
                <a:solidFill>
                  <a:srgbClr val="002060"/>
                </a:solidFill>
              </a:rPr>
              <a:t>Do they look sick? </a:t>
            </a:r>
          </a:p>
          <a:p>
            <a:r>
              <a:rPr lang="mi-NZ" dirty="0">
                <a:solidFill>
                  <a:srgbClr val="002060"/>
                </a:solidFill>
              </a:rPr>
              <a:t>Is the early warning score 5 or more or 3 or more in one single parameter? </a:t>
            </a:r>
            <a:endParaRPr lang="mi-NZ" dirty="0">
              <a:solidFill>
                <a:srgbClr val="002060"/>
              </a:solidFill>
              <a:ea typeface="Calibri"/>
              <a:cs typeface="Calibri"/>
            </a:endParaRPr>
          </a:p>
          <a:p>
            <a:endParaRPr lang="mi-NZ" dirty="0">
              <a:solidFill>
                <a:schemeClr val="tx1"/>
              </a:solidFill>
            </a:endParaRPr>
          </a:p>
          <a:p>
            <a:pPr marL="0" indent="0" algn="ctr">
              <a:buNone/>
            </a:pPr>
            <a:r>
              <a:rPr lang="mi-NZ" sz="2800" b="1" dirty="0" err="1"/>
              <a:t>Assess</a:t>
            </a:r>
            <a:r>
              <a:rPr lang="mi-NZ" sz="2800" b="1" dirty="0"/>
              <a:t> for </a:t>
            </a:r>
            <a:r>
              <a:rPr lang="mi-NZ" sz="2800" b="1" dirty="0" err="1">
                <a:solidFill>
                  <a:srgbClr val="FF0000"/>
                </a:solidFill>
              </a:rPr>
              <a:t>red</a:t>
            </a:r>
            <a:r>
              <a:rPr lang="mi-NZ" sz="2800" b="1" dirty="0">
                <a:solidFill>
                  <a:srgbClr val="FF0000"/>
                </a:solidFill>
              </a:rPr>
              <a:t> </a:t>
            </a:r>
            <a:r>
              <a:rPr lang="mi-NZ" sz="2800" b="1" dirty="0"/>
              <a:t>or </a:t>
            </a:r>
            <a:r>
              <a:rPr lang="mi-NZ" sz="2800" b="1" dirty="0" err="1">
                <a:solidFill>
                  <a:srgbClr val="FF8400"/>
                </a:solidFill>
              </a:rPr>
              <a:t>amber</a:t>
            </a:r>
            <a:r>
              <a:rPr lang="mi-NZ" sz="2800" b="1" dirty="0"/>
              <a:t> </a:t>
            </a:r>
            <a:r>
              <a:rPr lang="mi-NZ" sz="2800" b="1" dirty="0" err="1"/>
              <a:t>flags</a:t>
            </a:r>
            <a:endParaRPr lang="en-NZ" sz="2800" b="1" dirty="0"/>
          </a:p>
        </p:txBody>
      </p:sp>
    </p:spTree>
    <p:extLst>
      <p:ext uri="{BB962C8B-B14F-4D97-AF65-F5344CB8AC3E}">
        <p14:creationId xmlns:p14="http://schemas.microsoft.com/office/powerpoint/2010/main" val="35270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4E13-C1DE-1978-0B37-2D519CE1B4C1}"/>
              </a:ext>
            </a:extLst>
          </p:cNvPr>
          <p:cNvSpPr>
            <a:spLocks noGrp="1"/>
          </p:cNvSpPr>
          <p:nvPr>
            <p:ph type="title"/>
          </p:nvPr>
        </p:nvSpPr>
        <p:spPr>
          <a:xfrm>
            <a:off x="2074933" y="450032"/>
            <a:ext cx="7640093" cy="772377"/>
          </a:xfrm>
        </p:spPr>
        <p:txBody>
          <a:bodyPr anchor="t">
            <a:normAutofit/>
          </a:bodyPr>
          <a:lstStyle/>
          <a:p>
            <a:r>
              <a:rPr lang="mi-NZ" dirty="0"/>
              <a:t>Sepsis pathway: Recognise</a:t>
            </a:r>
            <a:endParaRPr lang="en-US" b="0" dirty="0"/>
          </a:p>
          <a:p>
            <a:endParaRPr lang="en-US" dirty="0"/>
          </a:p>
        </p:txBody>
      </p:sp>
      <p:pic>
        <p:nvPicPr>
          <p:cNvPr id="5" name="Picture 4">
            <a:extLst>
              <a:ext uri="{FF2B5EF4-FFF2-40B4-BE49-F238E27FC236}">
                <a16:creationId xmlns:a16="http://schemas.microsoft.com/office/drawing/2014/main" id="{A4FAB74B-A62B-2517-205E-1191548851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5705" y="1052968"/>
            <a:ext cx="7520590" cy="5524487"/>
          </a:xfrm>
          <a:prstGeom prst="rect">
            <a:avLst/>
          </a:prstGeom>
          <a:ln w="25400">
            <a:solidFill>
              <a:schemeClr val="accent1"/>
            </a:solidFill>
          </a:ln>
        </p:spPr>
      </p:pic>
    </p:spTree>
    <p:extLst>
      <p:ext uri="{BB962C8B-B14F-4D97-AF65-F5344CB8AC3E}">
        <p14:creationId xmlns:p14="http://schemas.microsoft.com/office/powerpoint/2010/main" val="383379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70F2BE-5E0E-F9EC-042D-E7D23F357A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599" y="709612"/>
            <a:ext cx="6599617" cy="5434013"/>
          </a:xfrm>
          <a:prstGeom prst="rect">
            <a:avLst/>
          </a:prstGeom>
          <a:ln w="15875">
            <a:solidFill>
              <a:schemeClr val="accent1">
                <a:shade val="15000"/>
              </a:schemeClr>
            </a:solidFill>
          </a:ln>
        </p:spPr>
      </p:pic>
    </p:spTree>
    <p:extLst>
      <p:ext uri="{BB962C8B-B14F-4D97-AF65-F5344CB8AC3E}">
        <p14:creationId xmlns:p14="http://schemas.microsoft.com/office/powerpoint/2010/main" val="300742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56E48-FB63-F814-7DDB-8CFFE2589932}"/>
              </a:ext>
            </a:extLst>
          </p:cNvPr>
          <p:cNvSpPr>
            <a:spLocks noGrp="1"/>
          </p:cNvSpPr>
          <p:nvPr>
            <p:ph idx="1"/>
          </p:nvPr>
        </p:nvSpPr>
        <p:spPr>
          <a:xfrm>
            <a:off x="2498802" y="1662698"/>
            <a:ext cx="8407897" cy="3996471"/>
          </a:xfrm>
        </p:spPr>
        <p:txBody>
          <a:bodyPr/>
          <a:lstStyle/>
          <a:p>
            <a:pPr marL="0" indent="0" algn="ctr">
              <a:buNone/>
            </a:pPr>
            <a:r>
              <a:rPr lang="en-NZ" sz="4400" b="1" dirty="0"/>
              <a:t>One </a:t>
            </a:r>
            <a:r>
              <a:rPr lang="en-NZ" sz="4400" b="1" dirty="0">
                <a:solidFill>
                  <a:srgbClr val="FF0000"/>
                </a:solidFill>
              </a:rPr>
              <a:t>red</a:t>
            </a:r>
            <a:r>
              <a:rPr lang="en-NZ" sz="4400" b="1" dirty="0"/>
              <a:t> flag in the context of suspected or confirmed infection? </a:t>
            </a:r>
          </a:p>
          <a:p>
            <a:pPr algn="ctr"/>
            <a:endParaRPr lang="en-NZ" sz="4400" b="1" dirty="0"/>
          </a:p>
          <a:p>
            <a:pPr marL="0" indent="0" algn="ctr">
              <a:buNone/>
            </a:pPr>
            <a:r>
              <a:rPr lang="en-NZ" sz="4400" b="1" dirty="0"/>
              <a:t>Start sepsis six immediately</a:t>
            </a:r>
          </a:p>
          <a:p>
            <a:endParaRPr lang="en-NZ" dirty="0"/>
          </a:p>
        </p:txBody>
      </p:sp>
    </p:spTree>
    <p:extLst>
      <p:ext uri="{BB962C8B-B14F-4D97-AF65-F5344CB8AC3E}">
        <p14:creationId xmlns:p14="http://schemas.microsoft.com/office/powerpoint/2010/main" val="171271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F41D85-669D-6144-3F66-BF8207F127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7365" y="147066"/>
            <a:ext cx="4630901" cy="6577825"/>
          </a:xfrm>
          <a:prstGeom prst="rect">
            <a:avLst/>
          </a:prstGeom>
          <a:ln w="25400">
            <a:solidFill>
              <a:schemeClr val="tx1"/>
            </a:solidFill>
          </a:ln>
        </p:spPr>
      </p:pic>
    </p:spTree>
    <p:extLst>
      <p:ext uri="{BB962C8B-B14F-4D97-AF65-F5344CB8AC3E}">
        <p14:creationId xmlns:p14="http://schemas.microsoft.com/office/powerpoint/2010/main" val="98106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3C2A0-CDFB-2D9D-81A4-99AA501F2F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6669" y="1151723"/>
            <a:ext cx="8312973" cy="4042610"/>
          </a:xfrm>
          <a:prstGeom prst="rect">
            <a:avLst/>
          </a:prstGeom>
          <a:ln w="15875">
            <a:solidFill>
              <a:schemeClr val="accent1">
                <a:shade val="15000"/>
              </a:schemeClr>
            </a:solidFill>
          </a:ln>
        </p:spPr>
      </p:pic>
    </p:spTree>
    <p:extLst>
      <p:ext uri="{BB962C8B-B14F-4D97-AF65-F5344CB8AC3E}">
        <p14:creationId xmlns:p14="http://schemas.microsoft.com/office/powerpoint/2010/main" val="134646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3331-5C18-FC2A-BCDC-176D25D84F85}"/>
              </a:ext>
            </a:extLst>
          </p:cNvPr>
          <p:cNvSpPr>
            <a:spLocks noGrp="1"/>
          </p:cNvSpPr>
          <p:nvPr>
            <p:ph type="title"/>
          </p:nvPr>
        </p:nvSpPr>
        <p:spPr/>
        <p:txBody>
          <a:bodyPr/>
          <a:lstStyle/>
          <a:p>
            <a:r>
              <a:rPr lang="en-NZ">
                <a:cs typeface="Calibri"/>
              </a:rPr>
              <a:t>Sepsis definitions</a:t>
            </a:r>
          </a:p>
        </p:txBody>
      </p:sp>
    </p:spTree>
    <p:extLst>
      <p:ext uri="{BB962C8B-B14F-4D97-AF65-F5344CB8AC3E}">
        <p14:creationId xmlns:p14="http://schemas.microsoft.com/office/powerpoint/2010/main" val="4344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C5090C-FB19-6311-CDBE-CD72DF94F2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52626" y="4605048"/>
            <a:ext cx="3581900" cy="1267002"/>
          </a:xfrm>
          <a:prstGeom prst="rect">
            <a:avLst/>
          </a:prstGeom>
          <a:ln w="25400">
            <a:solidFill>
              <a:schemeClr val="tx1"/>
            </a:solidFill>
          </a:ln>
        </p:spPr>
      </p:pic>
      <p:pic>
        <p:nvPicPr>
          <p:cNvPr id="3" name="Picture 2">
            <a:extLst>
              <a:ext uri="{FF2B5EF4-FFF2-40B4-BE49-F238E27FC236}">
                <a16:creationId xmlns:a16="http://schemas.microsoft.com/office/drawing/2014/main" id="{430E4A66-4D42-E3C4-90DF-907916C76C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4526" y="223553"/>
            <a:ext cx="4368485" cy="5648497"/>
          </a:xfrm>
          <a:prstGeom prst="rect">
            <a:avLst/>
          </a:prstGeom>
          <a:ln w="25400">
            <a:solidFill>
              <a:schemeClr val="tx1"/>
            </a:solidFill>
          </a:ln>
        </p:spPr>
      </p:pic>
    </p:spTree>
    <p:extLst>
      <p:ext uri="{BB962C8B-B14F-4D97-AF65-F5344CB8AC3E}">
        <p14:creationId xmlns:p14="http://schemas.microsoft.com/office/powerpoint/2010/main" val="387156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031040-0192-ED19-CD90-F6F97C44F3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6968" y="399627"/>
            <a:ext cx="7078063" cy="6058746"/>
          </a:xfrm>
          <a:prstGeom prst="rect">
            <a:avLst/>
          </a:prstGeom>
          <a:ln w="25400">
            <a:solidFill>
              <a:schemeClr val="tx1"/>
            </a:solidFill>
          </a:ln>
        </p:spPr>
      </p:pic>
    </p:spTree>
    <p:extLst>
      <p:ext uri="{BB962C8B-B14F-4D97-AF65-F5344CB8AC3E}">
        <p14:creationId xmlns:p14="http://schemas.microsoft.com/office/powerpoint/2010/main" val="10172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F9DFE-7D09-6611-2B7A-E3969A1738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3244" y="1481560"/>
            <a:ext cx="9642492" cy="2997335"/>
          </a:xfrm>
          <a:prstGeom prst="rect">
            <a:avLst/>
          </a:prstGeom>
          <a:ln w="25400">
            <a:solidFill>
              <a:schemeClr val="tx1"/>
            </a:solidFill>
          </a:ln>
        </p:spPr>
      </p:pic>
    </p:spTree>
    <p:extLst>
      <p:ext uri="{BB962C8B-B14F-4D97-AF65-F5344CB8AC3E}">
        <p14:creationId xmlns:p14="http://schemas.microsoft.com/office/powerpoint/2010/main" val="416706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CFF6-997F-6BC5-FBB9-6EC5E94C46F7}"/>
              </a:ext>
            </a:extLst>
          </p:cNvPr>
          <p:cNvSpPr>
            <a:spLocks noGrp="1"/>
          </p:cNvSpPr>
          <p:nvPr>
            <p:ph type="title"/>
          </p:nvPr>
        </p:nvSpPr>
        <p:spPr>
          <a:xfrm>
            <a:off x="1959430" y="681038"/>
            <a:ext cx="7640093" cy="621157"/>
          </a:xfrm>
        </p:spPr>
        <p:txBody>
          <a:bodyPr/>
          <a:lstStyle/>
          <a:p>
            <a:r>
              <a:rPr lang="en-GB" sz="4000">
                <a:ea typeface="Calibri"/>
                <a:cs typeface="Calibri"/>
              </a:rPr>
              <a:t>Clinical considerations</a:t>
            </a:r>
          </a:p>
        </p:txBody>
      </p:sp>
      <p:sp>
        <p:nvSpPr>
          <p:cNvPr id="3" name="Content Placeholder 2">
            <a:extLst>
              <a:ext uri="{FF2B5EF4-FFF2-40B4-BE49-F238E27FC236}">
                <a16:creationId xmlns:a16="http://schemas.microsoft.com/office/drawing/2014/main" id="{58B770C5-6F06-1E7F-CF4C-5D9155F36294}"/>
              </a:ext>
            </a:extLst>
          </p:cNvPr>
          <p:cNvSpPr>
            <a:spLocks noGrp="1"/>
          </p:cNvSpPr>
          <p:nvPr>
            <p:ph idx="1"/>
          </p:nvPr>
        </p:nvSpPr>
        <p:spPr>
          <a:xfrm>
            <a:off x="1959430" y="1834933"/>
            <a:ext cx="8855326" cy="4342029"/>
          </a:xfrm>
        </p:spPr>
        <p:txBody>
          <a:bodyPr vert="horz" lIns="91440" tIns="45720" rIns="91440" bIns="45720" rtlCol="0" anchor="t">
            <a:noAutofit/>
          </a:bodyPr>
          <a:lstStyle/>
          <a:p>
            <a:r>
              <a:rPr lang="en-GB">
                <a:solidFill>
                  <a:srgbClr val="002060"/>
                </a:solidFill>
                <a:ea typeface="Calibri"/>
                <a:cs typeface="Calibri"/>
              </a:rPr>
              <a:t>No single vital sign or set should be interpreted on its own. Subtle trends in vital signs and clinical assessment can be the biggest clue to deterioration</a:t>
            </a:r>
          </a:p>
          <a:p>
            <a:r>
              <a:rPr lang="en-GB">
                <a:solidFill>
                  <a:srgbClr val="002060"/>
                </a:solidFill>
                <a:ea typeface="Calibri"/>
                <a:cs typeface="Calibri"/>
              </a:rPr>
              <a:t>Recognition of sepsis is not dependent on an early warning score. Clinical assessment and critical thinking are equally important</a:t>
            </a:r>
          </a:p>
          <a:p>
            <a:r>
              <a:rPr lang="en-GB">
                <a:solidFill>
                  <a:srgbClr val="002060"/>
                </a:solidFill>
                <a:ea typeface="Calibri"/>
                <a:cs typeface="Calibri"/>
              </a:rPr>
              <a:t>There are factors to consider in different population groups. For example, people who are pregnant will often have a lower blood pressure. Children tend to compensate physiologically for longer (think cryptic shock)</a:t>
            </a:r>
            <a:endParaRPr lang="en-GB">
              <a:solidFill>
                <a:srgbClr val="002060"/>
              </a:solidFill>
            </a:endParaRPr>
          </a:p>
        </p:txBody>
      </p:sp>
    </p:spTree>
    <p:extLst>
      <p:ext uri="{BB962C8B-B14F-4D97-AF65-F5344CB8AC3E}">
        <p14:creationId xmlns:p14="http://schemas.microsoft.com/office/powerpoint/2010/main" val="228478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413E-BB72-8DE5-AC78-B186B7150B10}"/>
              </a:ext>
            </a:extLst>
          </p:cNvPr>
          <p:cNvSpPr>
            <a:spLocks noGrp="1"/>
          </p:cNvSpPr>
          <p:nvPr>
            <p:ph type="title"/>
          </p:nvPr>
        </p:nvSpPr>
        <p:spPr>
          <a:xfrm>
            <a:off x="4400452" y="1150070"/>
            <a:ext cx="7260505" cy="2922309"/>
          </a:xfrm>
        </p:spPr>
        <p:txBody>
          <a:bodyPr/>
          <a:lstStyle/>
          <a:p>
            <a:r>
              <a:rPr lang="en-GB" dirty="0">
                <a:ea typeface="Calibri"/>
                <a:cs typeface="Calibri"/>
              </a:rPr>
              <a:t>Recovery and </a:t>
            </a:r>
            <a:br>
              <a:rPr lang="en-GB" dirty="0">
                <a:ea typeface="Calibri"/>
                <a:cs typeface="Calibri"/>
              </a:rPr>
            </a:br>
            <a:r>
              <a:rPr lang="en-GB" dirty="0">
                <a:ea typeface="Calibri"/>
                <a:cs typeface="Calibri"/>
              </a:rPr>
              <a:t>post-sepsis syndrome</a:t>
            </a:r>
            <a:endParaRPr lang="en-GB" dirty="0"/>
          </a:p>
        </p:txBody>
      </p:sp>
    </p:spTree>
    <p:extLst>
      <p:ext uri="{BB962C8B-B14F-4D97-AF65-F5344CB8AC3E}">
        <p14:creationId xmlns:p14="http://schemas.microsoft.com/office/powerpoint/2010/main" val="3735267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F64B-D500-C35C-BD7A-181059C119FD}"/>
              </a:ext>
            </a:extLst>
          </p:cNvPr>
          <p:cNvSpPr>
            <a:spLocks noGrp="1"/>
          </p:cNvSpPr>
          <p:nvPr>
            <p:ph type="title"/>
          </p:nvPr>
        </p:nvSpPr>
        <p:spPr>
          <a:xfrm>
            <a:off x="1873705" y="385764"/>
            <a:ext cx="7640093" cy="862012"/>
          </a:xfrm>
        </p:spPr>
        <p:txBody>
          <a:bodyPr/>
          <a:lstStyle/>
          <a:p>
            <a:r>
              <a:rPr lang="en-GB" sz="4000" dirty="0">
                <a:ea typeface="Calibri"/>
                <a:cs typeface="Calibri"/>
              </a:rPr>
              <a:t>Post-sepsis syndrome</a:t>
            </a:r>
            <a:endParaRPr lang="en-GB" sz="4000" dirty="0"/>
          </a:p>
        </p:txBody>
      </p:sp>
      <p:sp>
        <p:nvSpPr>
          <p:cNvPr id="3" name="Content Placeholder 2">
            <a:extLst>
              <a:ext uri="{FF2B5EF4-FFF2-40B4-BE49-F238E27FC236}">
                <a16:creationId xmlns:a16="http://schemas.microsoft.com/office/drawing/2014/main" id="{86E511A6-A5DA-503B-808B-DF237704E879}"/>
              </a:ext>
            </a:extLst>
          </p:cNvPr>
          <p:cNvSpPr>
            <a:spLocks noGrp="1"/>
          </p:cNvSpPr>
          <p:nvPr>
            <p:ph idx="1"/>
          </p:nvPr>
        </p:nvSpPr>
        <p:spPr>
          <a:xfrm>
            <a:off x="1873705" y="1352551"/>
            <a:ext cx="9480550" cy="5010149"/>
          </a:xfrm>
        </p:spPr>
        <p:txBody>
          <a:bodyPr vert="horz" lIns="91440" tIns="45720" rIns="91440" bIns="45720" rtlCol="0" anchor="t">
            <a:noAutofit/>
          </a:bodyPr>
          <a:lstStyle/>
          <a:p>
            <a:r>
              <a:rPr lang="en-GB" dirty="0">
                <a:solidFill>
                  <a:srgbClr val="002060"/>
                </a:solidFill>
                <a:cs typeface="Calibri"/>
              </a:rPr>
              <a:t>Post-sepsis syndrome (PSS) is an umbrella term used to describe the long-term effects of an acute sepsis event</a:t>
            </a:r>
            <a:endParaRPr lang="en-GB" dirty="0">
              <a:solidFill>
                <a:srgbClr val="002060"/>
              </a:solidFill>
              <a:ea typeface="Calibri"/>
              <a:cs typeface="Calibri"/>
            </a:endParaRPr>
          </a:p>
          <a:p>
            <a:r>
              <a:rPr lang="en-GB" dirty="0">
                <a:solidFill>
                  <a:srgbClr val="002060"/>
                </a:solidFill>
                <a:cs typeface="Calibri"/>
              </a:rPr>
              <a:t>It describes the new physical, medical, cognitive and psychological deficits or disease that are a result of the acute sepsis event (13)</a:t>
            </a:r>
            <a:endParaRPr lang="en-GB" dirty="0">
              <a:solidFill>
                <a:srgbClr val="002060"/>
              </a:solidFill>
              <a:ea typeface="Calibri"/>
              <a:cs typeface="Calibri"/>
            </a:endParaRPr>
          </a:p>
          <a:p>
            <a:r>
              <a:rPr lang="en-GB" dirty="0">
                <a:solidFill>
                  <a:srgbClr val="002060"/>
                </a:solidFill>
                <a:cs typeface="Calibri"/>
              </a:rPr>
              <a:t>Approximately 50 percent of sepsis survivors will have PSS features</a:t>
            </a:r>
          </a:p>
          <a:p>
            <a:r>
              <a:rPr lang="en-GB" dirty="0">
                <a:solidFill>
                  <a:srgbClr val="002060"/>
                </a:solidFill>
                <a:ea typeface="Calibri"/>
                <a:cs typeface="Calibri"/>
              </a:rPr>
              <a:t>PSS can occur after sepsis OR sepsis + shock, so not exclusively people admitted to the ICU</a:t>
            </a:r>
            <a:endParaRPr lang="en-GB" dirty="0">
              <a:solidFill>
                <a:srgbClr val="121212"/>
              </a:solidFill>
              <a:ea typeface="Calibri"/>
              <a:cs typeface="Calibri"/>
            </a:endParaRPr>
          </a:p>
          <a:p>
            <a:r>
              <a:rPr lang="en-GB" dirty="0">
                <a:solidFill>
                  <a:srgbClr val="002060"/>
                </a:solidFill>
                <a:ea typeface="Calibri"/>
                <a:cs typeface="Calibri"/>
              </a:rPr>
              <a:t>The average time for recovery is 18 to 24 months</a:t>
            </a:r>
            <a:endParaRPr lang="en-US" dirty="0">
              <a:solidFill>
                <a:srgbClr val="121212"/>
              </a:solidFill>
              <a:ea typeface="Calibri"/>
              <a:cs typeface="Calibri"/>
            </a:endParaRPr>
          </a:p>
          <a:p>
            <a:r>
              <a:rPr lang="en-GB" dirty="0">
                <a:solidFill>
                  <a:srgbClr val="002060"/>
                </a:solidFill>
                <a:ea typeface="Calibri"/>
                <a:cs typeface="Calibri"/>
              </a:rPr>
              <a:t>Some survivors will never return to their baseline level of functioning</a:t>
            </a:r>
            <a:endParaRPr lang="en-US" dirty="0">
              <a:solidFill>
                <a:srgbClr val="121212"/>
              </a:solidFill>
              <a:ea typeface="Calibri"/>
              <a:cs typeface="Calibri"/>
            </a:endParaRPr>
          </a:p>
          <a:p>
            <a:endParaRPr lang="en-GB" dirty="0">
              <a:solidFill>
                <a:srgbClr val="002060"/>
              </a:solidFill>
              <a:ea typeface="Calibri"/>
              <a:cs typeface="Calibri"/>
            </a:endParaRPr>
          </a:p>
          <a:p>
            <a:pPr marL="0" indent="0">
              <a:buNone/>
            </a:pPr>
            <a:endParaRPr lang="en-GB" dirty="0">
              <a:solidFill>
                <a:srgbClr val="002060"/>
              </a:solidFill>
              <a:ea typeface="Calibri"/>
              <a:cs typeface="Calibri"/>
            </a:endParaRPr>
          </a:p>
        </p:txBody>
      </p:sp>
    </p:spTree>
    <p:extLst>
      <p:ext uri="{BB962C8B-B14F-4D97-AF65-F5344CB8AC3E}">
        <p14:creationId xmlns:p14="http://schemas.microsoft.com/office/powerpoint/2010/main" val="138311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F64B-D500-C35C-BD7A-181059C119FD}"/>
              </a:ext>
            </a:extLst>
          </p:cNvPr>
          <p:cNvSpPr>
            <a:spLocks noGrp="1"/>
          </p:cNvSpPr>
          <p:nvPr>
            <p:ph type="title"/>
          </p:nvPr>
        </p:nvSpPr>
        <p:spPr/>
        <p:txBody>
          <a:bodyPr/>
          <a:lstStyle/>
          <a:p>
            <a:r>
              <a:rPr lang="en-GB" sz="4000">
                <a:ea typeface="Calibri"/>
                <a:cs typeface="Calibri"/>
              </a:rPr>
              <a:t>Post-sepsis syndrome</a:t>
            </a:r>
            <a:endParaRPr lang="en-GB" sz="4000"/>
          </a:p>
        </p:txBody>
      </p:sp>
      <p:sp>
        <p:nvSpPr>
          <p:cNvPr id="3" name="Content Placeholder 2">
            <a:extLst>
              <a:ext uri="{FF2B5EF4-FFF2-40B4-BE49-F238E27FC236}">
                <a16:creationId xmlns:a16="http://schemas.microsoft.com/office/drawing/2014/main" id="{86E511A6-A5DA-503B-808B-DF237704E879}"/>
              </a:ext>
            </a:extLst>
          </p:cNvPr>
          <p:cNvSpPr>
            <a:spLocks noGrp="1"/>
          </p:cNvSpPr>
          <p:nvPr>
            <p:ph idx="1"/>
          </p:nvPr>
        </p:nvSpPr>
        <p:spPr>
          <a:xfrm>
            <a:off x="1958975" y="1699724"/>
            <a:ext cx="8476497" cy="3996471"/>
          </a:xfrm>
        </p:spPr>
        <p:txBody>
          <a:bodyPr vert="horz" lIns="91440" tIns="45720" rIns="91440" bIns="45720" rtlCol="0" anchor="t">
            <a:noAutofit/>
          </a:bodyPr>
          <a:lstStyle/>
          <a:p>
            <a:r>
              <a:rPr lang="en-GB" dirty="0">
                <a:solidFill>
                  <a:srgbClr val="002060"/>
                </a:solidFill>
                <a:cs typeface="Calibri"/>
              </a:rPr>
              <a:t>Approximately 1/3 of survivors will be readmitted within 90 days. This increases to half of those over the age of 50</a:t>
            </a:r>
            <a:endParaRPr lang="en-GB" dirty="0">
              <a:solidFill>
                <a:srgbClr val="002060"/>
              </a:solidFill>
              <a:ea typeface="Calibri"/>
              <a:cs typeface="Calibri"/>
            </a:endParaRPr>
          </a:p>
          <a:p>
            <a:r>
              <a:rPr lang="en-GB" dirty="0">
                <a:solidFill>
                  <a:srgbClr val="002060"/>
                </a:solidFill>
                <a:cs typeface="Calibri"/>
              </a:rPr>
              <a:t>Sepsis survivors have a higher risk of having a future sepsis event (35 percent) than people who have never had sepsis (4 percent) (13)</a:t>
            </a:r>
            <a:endParaRPr lang="en-GB" dirty="0">
              <a:solidFill>
                <a:srgbClr val="002060"/>
              </a:solidFill>
              <a:ea typeface="Calibri" panose="020F0502020204030204"/>
              <a:cs typeface="Calibri"/>
            </a:endParaRPr>
          </a:p>
          <a:p>
            <a:r>
              <a:rPr lang="en-GB" dirty="0">
                <a:solidFill>
                  <a:srgbClr val="002060"/>
                </a:solidFill>
                <a:ea typeface="Calibri" panose="020F0502020204030204"/>
                <a:cs typeface="Calibri"/>
              </a:rPr>
              <a:t>Sepsis or suspected sepsis should be well documented in clinical notes and discharge summaries</a:t>
            </a:r>
          </a:p>
          <a:p>
            <a:r>
              <a:rPr lang="en-GB" dirty="0">
                <a:solidFill>
                  <a:srgbClr val="002060"/>
                </a:solidFill>
                <a:ea typeface="Calibri" panose="020F0502020204030204"/>
                <a:cs typeface="Calibri"/>
              </a:rPr>
              <a:t>This allows continuity of care and transition to the community setting, for example GPs, physiotherapists, psychologists and occupational therapists in the community setting</a:t>
            </a:r>
          </a:p>
          <a:p>
            <a:endParaRPr lang="en-GB" dirty="0">
              <a:solidFill>
                <a:srgbClr val="002060"/>
              </a:solidFill>
              <a:ea typeface="Calibri" panose="020F0502020204030204"/>
              <a:cs typeface="Calibri"/>
            </a:endParaRPr>
          </a:p>
        </p:txBody>
      </p:sp>
    </p:spTree>
    <p:extLst>
      <p:ext uri="{BB962C8B-B14F-4D97-AF65-F5344CB8AC3E}">
        <p14:creationId xmlns:p14="http://schemas.microsoft.com/office/powerpoint/2010/main" val="265942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C979-3225-474B-38D8-541325C7A4D7}"/>
              </a:ext>
            </a:extLst>
          </p:cNvPr>
          <p:cNvSpPr>
            <a:spLocks noGrp="1"/>
          </p:cNvSpPr>
          <p:nvPr>
            <p:ph type="title"/>
          </p:nvPr>
        </p:nvSpPr>
        <p:spPr>
          <a:xfrm>
            <a:off x="1959430" y="681038"/>
            <a:ext cx="9346745" cy="647738"/>
          </a:xfrm>
        </p:spPr>
        <p:txBody>
          <a:bodyPr/>
          <a:lstStyle/>
          <a:p>
            <a:r>
              <a:rPr lang="en-GB" sz="4000" dirty="0">
                <a:cs typeface="Calibri"/>
              </a:rPr>
              <a:t>Pathophysiology of Post-Sepsis Syndrome</a:t>
            </a:r>
            <a:endParaRPr lang="en-GB" sz="4000" dirty="0"/>
          </a:p>
        </p:txBody>
      </p:sp>
      <p:sp>
        <p:nvSpPr>
          <p:cNvPr id="3" name="Content Placeholder 2">
            <a:extLst>
              <a:ext uri="{FF2B5EF4-FFF2-40B4-BE49-F238E27FC236}">
                <a16:creationId xmlns:a16="http://schemas.microsoft.com/office/drawing/2014/main" id="{C97BD272-577D-78BC-ECE1-6CC843106092}"/>
              </a:ext>
            </a:extLst>
          </p:cNvPr>
          <p:cNvSpPr>
            <a:spLocks noGrp="1"/>
          </p:cNvSpPr>
          <p:nvPr>
            <p:ph idx="1"/>
          </p:nvPr>
        </p:nvSpPr>
        <p:spPr>
          <a:xfrm>
            <a:off x="1959430" y="2095650"/>
            <a:ext cx="9556295" cy="3996471"/>
          </a:xfrm>
        </p:spPr>
        <p:txBody>
          <a:bodyPr vert="horz" lIns="91440" tIns="45720" rIns="91440" bIns="45720" rtlCol="0" anchor="t">
            <a:noAutofit/>
          </a:bodyPr>
          <a:lstStyle/>
          <a:p>
            <a:r>
              <a:rPr lang="en-GB" dirty="0">
                <a:solidFill>
                  <a:srgbClr val="002060"/>
                </a:solidFill>
                <a:cs typeface="Calibri"/>
              </a:rPr>
              <a:t>Sepsis leads to a long-term low-grade inflammation, prolonged immuno-dysregulation and mitochondrial dysfunction which increases the risk of new infections and cellular damage (13)</a:t>
            </a:r>
            <a:endParaRPr lang="en-GB" dirty="0">
              <a:solidFill>
                <a:srgbClr val="002060"/>
              </a:solidFill>
              <a:ea typeface="Calibri"/>
              <a:cs typeface="Calibri"/>
            </a:endParaRPr>
          </a:p>
          <a:p>
            <a:r>
              <a:rPr lang="en-GB" dirty="0">
                <a:solidFill>
                  <a:srgbClr val="002060"/>
                </a:solidFill>
                <a:ea typeface="Calibri"/>
                <a:cs typeface="Calibri"/>
              </a:rPr>
              <a:t>Organ damage resulting from the acute event, disruption to cellular pathways and apoptosis of immune and structural (e.g. muscle) cells contribute to long lasting damage</a:t>
            </a:r>
          </a:p>
          <a:p>
            <a:endParaRPr lang="en-GB" dirty="0">
              <a:solidFill>
                <a:srgbClr val="002060"/>
              </a:solidFill>
              <a:ea typeface="Calibri"/>
              <a:cs typeface="Calibri"/>
            </a:endParaRPr>
          </a:p>
        </p:txBody>
      </p:sp>
    </p:spTree>
    <p:extLst>
      <p:ext uri="{BB962C8B-B14F-4D97-AF65-F5344CB8AC3E}">
        <p14:creationId xmlns:p14="http://schemas.microsoft.com/office/powerpoint/2010/main" val="14614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94F4-3523-3ECC-CBEF-B68A5657EE0F}"/>
              </a:ext>
            </a:extLst>
          </p:cNvPr>
          <p:cNvSpPr>
            <a:spLocks noGrp="1"/>
          </p:cNvSpPr>
          <p:nvPr>
            <p:ph type="title"/>
          </p:nvPr>
        </p:nvSpPr>
        <p:spPr>
          <a:xfrm>
            <a:off x="4664402" y="1012154"/>
            <a:ext cx="5928527" cy="2240939"/>
          </a:xfrm>
        </p:spPr>
        <p:txBody>
          <a:bodyPr/>
          <a:lstStyle/>
          <a:p>
            <a:r>
              <a:rPr lang="en-GB" dirty="0">
                <a:ea typeface="Calibri"/>
                <a:cs typeface="Calibri"/>
              </a:rPr>
              <a:t>Key messages</a:t>
            </a:r>
            <a:endParaRPr lang="en-GB" dirty="0"/>
          </a:p>
        </p:txBody>
      </p:sp>
    </p:spTree>
    <p:extLst>
      <p:ext uri="{BB962C8B-B14F-4D97-AF65-F5344CB8AC3E}">
        <p14:creationId xmlns:p14="http://schemas.microsoft.com/office/powerpoint/2010/main" val="2028178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918B4-899D-FDD4-C467-7D60C8B9A2D0}"/>
              </a:ext>
            </a:extLst>
          </p:cNvPr>
          <p:cNvSpPr>
            <a:spLocks noGrp="1"/>
          </p:cNvSpPr>
          <p:nvPr>
            <p:ph idx="1"/>
          </p:nvPr>
        </p:nvSpPr>
        <p:spPr>
          <a:xfrm>
            <a:off x="2063125" y="1363503"/>
            <a:ext cx="8730566" cy="3679838"/>
          </a:xfrm>
        </p:spPr>
        <p:txBody>
          <a:bodyPr vert="horz" lIns="91440" tIns="45720" rIns="91440" bIns="45720" rtlCol="0" anchor="t">
            <a:noAutofit/>
          </a:bodyPr>
          <a:lstStyle/>
          <a:p>
            <a:pPr marL="0" indent="0">
              <a:buNone/>
            </a:pPr>
            <a:endParaRPr lang="en-GB" dirty="0">
              <a:solidFill>
                <a:srgbClr val="002060"/>
              </a:solidFill>
              <a:ea typeface="Calibri"/>
              <a:cs typeface="Calibri"/>
            </a:endParaRPr>
          </a:p>
          <a:p>
            <a:r>
              <a:rPr lang="en-GB" dirty="0">
                <a:solidFill>
                  <a:srgbClr val="002060"/>
                </a:solidFill>
                <a:ea typeface="Calibri"/>
                <a:cs typeface="Calibri"/>
              </a:rPr>
              <a:t>Sepsis is a medical emergency</a:t>
            </a:r>
          </a:p>
          <a:p>
            <a:r>
              <a:rPr lang="en-GB" dirty="0">
                <a:solidFill>
                  <a:srgbClr val="002060"/>
                </a:solidFill>
                <a:ea typeface="Calibri"/>
                <a:cs typeface="Calibri"/>
              </a:rPr>
              <a:t>Use of critical language – calling it for what it is: Sepsis</a:t>
            </a:r>
          </a:p>
          <a:p>
            <a:r>
              <a:rPr lang="en-GB" dirty="0">
                <a:solidFill>
                  <a:srgbClr val="002060"/>
                </a:solidFill>
                <a:ea typeface="Calibri"/>
                <a:cs typeface="Calibri"/>
              </a:rPr>
              <a:t>There is an acute phase and longer-term impact of sepsis</a:t>
            </a:r>
          </a:p>
          <a:p>
            <a:r>
              <a:rPr lang="en-GB" dirty="0">
                <a:solidFill>
                  <a:srgbClr val="002060"/>
                </a:solidFill>
                <a:ea typeface="Calibri"/>
                <a:cs typeface="Calibri"/>
              </a:rPr>
              <a:t>Sepsis can be hiding in the numbers – recognition requires ongoing assessment and critical thinking</a:t>
            </a:r>
          </a:p>
          <a:p>
            <a:r>
              <a:rPr lang="en-GB" dirty="0">
                <a:solidFill>
                  <a:srgbClr val="002060"/>
                </a:solidFill>
                <a:ea typeface="Calibri"/>
                <a:cs typeface="Calibri"/>
              </a:rPr>
              <a:t>Sepsis or resolved sepsis should be carried through each handover for the duration of admission, and listed in discharge summaries alongside the underlying infection</a:t>
            </a:r>
          </a:p>
          <a:p>
            <a:endParaRPr lang="en-GB" dirty="0">
              <a:solidFill>
                <a:srgbClr val="002060"/>
              </a:solidFill>
              <a:ea typeface="Calibri"/>
              <a:cs typeface="Calibri"/>
            </a:endParaRPr>
          </a:p>
        </p:txBody>
      </p:sp>
      <p:sp>
        <p:nvSpPr>
          <p:cNvPr id="2" name="Title 1">
            <a:extLst>
              <a:ext uri="{FF2B5EF4-FFF2-40B4-BE49-F238E27FC236}">
                <a16:creationId xmlns:a16="http://schemas.microsoft.com/office/drawing/2014/main" id="{3111BC9F-7AE1-0305-045F-E1E2CACE013F}"/>
              </a:ext>
            </a:extLst>
          </p:cNvPr>
          <p:cNvSpPr>
            <a:spLocks noGrp="1"/>
          </p:cNvSpPr>
          <p:nvPr>
            <p:ph type="title"/>
          </p:nvPr>
        </p:nvSpPr>
        <p:spPr>
          <a:xfrm>
            <a:off x="2063125" y="715765"/>
            <a:ext cx="7640093" cy="647738"/>
          </a:xfrm>
        </p:spPr>
        <p:txBody>
          <a:bodyPr/>
          <a:lstStyle/>
          <a:p>
            <a:r>
              <a:rPr lang="en-GB" sz="4000">
                <a:cs typeface="Calibri"/>
              </a:rPr>
              <a:t>Key messages</a:t>
            </a:r>
            <a:endParaRPr lang="en-GB" sz="4000"/>
          </a:p>
        </p:txBody>
      </p:sp>
    </p:spTree>
    <p:extLst>
      <p:ext uri="{BB962C8B-B14F-4D97-AF65-F5344CB8AC3E}">
        <p14:creationId xmlns:p14="http://schemas.microsoft.com/office/powerpoint/2010/main" val="299857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E571-A0C0-12A7-15C8-116F8BE65DD4}"/>
              </a:ext>
            </a:extLst>
          </p:cNvPr>
          <p:cNvSpPr>
            <a:spLocks noGrp="1"/>
          </p:cNvSpPr>
          <p:nvPr>
            <p:ph type="title"/>
          </p:nvPr>
        </p:nvSpPr>
        <p:spPr/>
        <p:txBody>
          <a:bodyPr/>
          <a:lstStyle/>
          <a:p>
            <a:r>
              <a:rPr lang="mi-NZ" sz="4000"/>
              <a:t>Sepsis definitions</a:t>
            </a:r>
            <a:endParaRPr lang="en-NZ" sz="4000"/>
          </a:p>
        </p:txBody>
      </p:sp>
      <p:sp>
        <p:nvSpPr>
          <p:cNvPr id="3" name="Content Placeholder 2">
            <a:extLst>
              <a:ext uri="{FF2B5EF4-FFF2-40B4-BE49-F238E27FC236}">
                <a16:creationId xmlns:a16="http://schemas.microsoft.com/office/drawing/2014/main" id="{4B99D560-DE50-EEEB-6CD3-5DD7225B92DA}"/>
              </a:ext>
            </a:extLst>
          </p:cNvPr>
          <p:cNvSpPr>
            <a:spLocks noGrp="1"/>
          </p:cNvSpPr>
          <p:nvPr>
            <p:ph idx="1"/>
          </p:nvPr>
        </p:nvSpPr>
        <p:spPr>
          <a:xfrm>
            <a:off x="1959430" y="1646336"/>
            <a:ext cx="8041097" cy="3996471"/>
          </a:xfrm>
        </p:spPr>
        <p:txBody>
          <a:bodyPr vert="horz" lIns="91440" tIns="45720" rIns="91440" bIns="45720" rtlCol="0" anchor="t">
            <a:noAutofit/>
          </a:bodyPr>
          <a:lstStyle/>
          <a:p>
            <a:pPr marL="0" indent="0">
              <a:buNone/>
            </a:pPr>
            <a:r>
              <a:rPr lang="mi-NZ" b="1" dirty="0">
                <a:solidFill>
                  <a:srgbClr val="002060"/>
                </a:solidFill>
              </a:rPr>
              <a:t>For health professionals</a:t>
            </a:r>
          </a:p>
          <a:p>
            <a:r>
              <a:rPr lang="en-US" dirty="0">
                <a:solidFill>
                  <a:srgbClr val="002060"/>
                </a:solidFill>
                <a:ea typeface="Calibri"/>
                <a:cs typeface="Calibri"/>
              </a:rPr>
              <a:t>Sepsis is a life-threatening organ dysfunction caused by a dysregulated host response to an infection</a:t>
            </a:r>
          </a:p>
          <a:p>
            <a:r>
              <a:rPr lang="en-US" dirty="0">
                <a:solidFill>
                  <a:srgbClr val="002060"/>
                </a:solidFill>
                <a:ea typeface="Calibri"/>
                <a:cs typeface="Calibri"/>
              </a:rPr>
              <a:t>Septic shock is a subset of sepsis where profound circulatory, cellular and metabolic abnormalities increase mortality</a:t>
            </a:r>
          </a:p>
          <a:p>
            <a:pPr marL="0" indent="0">
              <a:buNone/>
            </a:pPr>
            <a:endParaRPr lang="en-NZ" dirty="0">
              <a:solidFill>
                <a:srgbClr val="002060"/>
              </a:solidFill>
            </a:endParaRPr>
          </a:p>
          <a:p>
            <a:pPr marL="0" indent="0">
              <a:buNone/>
            </a:pPr>
            <a:r>
              <a:rPr lang="en-NZ" b="1" dirty="0">
                <a:solidFill>
                  <a:srgbClr val="002060"/>
                </a:solidFill>
              </a:rPr>
              <a:t>For the public</a:t>
            </a:r>
            <a:endParaRPr lang="en-NZ" b="1" dirty="0">
              <a:solidFill>
                <a:srgbClr val="002060"/>
              </a:solidFill>
              <a:ea typeface="Calibri"/>
              <a:cs typeface="Calibri"/>
            </a:endParaRPr>
          </a:p>
          <a:p>
            <a:r>
              <a:rPr lang="en-US" dirty="0">
                <a:solidFill>
                  <a:srgbClr val="002060"/>
                </a:solidFill>
                <a:ea typeface="Calibri"/>
                <a:cs typeface="Calibri"/>
              </a:rPr>
              <a:t>Sepsis is a life-threatening condition that arises when the body's response to an infection injures its own tissue and organs</a:t>
            </a:r>
          </a:p>
          <a:p>
            <a:pPr marL="0" indent="0">
              <a:buNone/>
            </a:pPr>
            <a:endParaRPr lang="en-NZ" dirty="0">
              <a:solidFill>
                <a:srgbClr val="002060"/>
              </a:solidFill>
            </a:endParaRPr>
          </a:p>
          <a:p>
            <a:pPr marL="0" indent="0">
              <a:buNone/>
            </a:pPr>
            <a:endParaRPr lang="en-NZ" dirty="0">
              <a:solidFill>
                <a:srgbClr val="002060"/>
              </a:solidFill>
            </a:endParaRPr>
          </a:p>
        </p:txBody>
      </p:sp>
      <p:sp>
        <p:nvSpPr>
          <p:cNvPr id="4" name="Text Placeholder 3">
            <a:extLst>
              <a:ext uri="{FF2B5EF4-FFF2-40B4-BE49-F238E27FC236}">
                <a16:creationId xmlns:a16="http://schemas.microsoft.com/office/drawing/2014/main" id="{C5C36304-F5E4-5979-4BB8-F8890A757F32}"/>
              </a:ext>
            </a:extLst>
          </p:cNvPr>
          <p:cNvSpPr>
            <a:spLocks noGrp="1"/>
          </p:cNvSpPr>
          <p:nvPr>
            <p:ph type="body" sz="quarter" idx="10"/>
          </p:nvPr>
        </p:nvSpPr>
        <p:spPr>
          <a:xfrm>
            <a:off x="1958975" y="6176963"/>
            <a:ext cx="10233025" cy="681038"/>
          </a:xfrm>
        </p:spPr>
        <p:txBody>
          <a:bodyPr/>
          <a:lstStyle/>
          <a:p>
            <a:pPr marL="228600" indent="-228600">
              <a:buAutoNum type="arabicPeriod"/>
            </a:pPr>
            <a:r>
              <a:rPr lang="en-NZ" dirty="0">
                <a:ea typeface="+mn-lt"/>
                <a:cs typeface="+mn-lt"/>
              </a:rPr>
              <a:t>The Third International Consensus Definitions for Sepsis and Septic Shock (Sepsis-3). </a:t>
            </a:r>
            <a:r>
              <a:rPr lang="en-NZ" dirty="0" err="1">
                <a:ea typeface="+mn-lt"/>
                <a:cs typeface="+mn-lt"/>
              </a:rPr>
              <a:t>PMCID</a:t>
            </a:r>
            <a:r>
              <a:rPr lang="en-NZ" dirty="0">
                <a:ea typeface="+mn-lt"/>
                <a:cs typeface="+mn-lt"/>
              </a:rPr>
              <a:t>: PMC4968574.</a:t>
            </a:r>
          </a:p>
          <a:p>
            <a:pPr marL="228600" indent="-228600">
              <a:buAutoNum type="arabicPeriod"/>
            </a:pPr>
            <a:r>
              <a:rPr lang="en-NZ" dirty="0">
                <a:ea typeface="+mn-lt"/>
                <a:cs typeface="+mn-lt"/>
              </a:rPr>
              <a:t>"</a:t>
            </a:r>
            <a:r>
              <a:rPr lang="en-NZ" dirty="0" err="1">
                <a:ea typeface="+mn-lt"/>
                <a:cs typeface="+mn-lt"/>
              </a:rPr>
              <a:t>Merinoff</a:t>
            </a:r>
            <a:r>
              <a:rPr lang="en-NZ" dirty="0">
                <a:ea typeface="+mn-lt"/>
                <a:cs typeface="+mn-lt"/>
              </a:rPr>
              <a:t> symposium 2010: sepsis"-speaking with one voice. </a:t>
            </a:r>
            <a:r>
              <a:rPr lang="en-NZ" dirty="0" err="1">
                <a:ea typeface="+mn-lt"/>
                <a:cs typeface="+mn-lt"/>
              </a:rPr>
              <a:t>PMCID</a:t>
            </a:r>
            <a:r>
              <a:rPr lang="en-NZ" dirty="0">
                <a:ea typeface="+mn-lt"/>
                <a:cs typeface="+mn-lt"/>
              </a:rPr>
              <a:t>: PMC3022986.</a:t>
            </a:r>
          </a:p>
        </p:txBody>
      </p:sp>
    </p:spTree>
    <p:extLst>
      <p:ext uri="{BB962C8B-B14F-4D97-AF65-F5344CB8AC3E}">
        <p14:creationId xmlns:p14="http://schemas.microsoft.com/office/powerpoint/2010/main" val="3705174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7782-949F-FFA0-C129-6EB61FC9681D}"/>
              </a:ext>
            </a:extLst>
          </p:cNvPr>
          <p:cNvSpPr>
            <a:spLocks noGrp="1"/>
          </p:cNvSpPr>
          <p:nvPr>
            <p:ph type="title"/>
          </p:nvPr>
        </p:nvSpPr>
        <p:spPr>
          <a:xfrm>
            <a:off x="1693111" y="442905"/>
            <a:ext cx="7640093" cy="463415"/>
          </a:xfrm>
        </p:spPr>
        <p:txBody>
          <a:bodyPr/>
          <a:lstStyle/>
          <a:p>
            <a:r>
              <a:rPr lang="en-GB" sz="4000" dirty="0">
                <a:ea typeface="Calibri"/>
                <a:cs typeface="Calibri"/>
              </a:rPr>
              <a:t>References</a:t>
            </a:r>
            <a:endParaRPr lang="en-GB" sz="4000" dirty="0"/>
          </a:p>
        </p:txBody>
      </p:sp>
      <p:sp>
        <p:nvSpPr>
          <p:cNvPr id="3" name="Content Placeholder 2">
            <a:extLst>
              <a:ext uri="{FF2B5EF4-FFF2-40B4-BE49-F238E27FC236}">
                <a16:creationId xmlns:a16="http://schemas.microsoft.com/office/drawing/2014/main" id="{4D1517CE-A280-F757-F752-B47FDA95A0DF}"/>
              </a:ext>
            </a:extLst>
          </p:cNvPr>
          <p:cNvSpPr>
            <a:spLocks noGrp="1"/>
          </p:cNvSpPr>
          <p:nvPr>
            <p:ph idx="1"/>
          </p:nvPr>
        </p:nvSpPr>
        <p:spPr>
          <a:xfrm>
            <a:off x="1857703" y="1385070"/>
            <a:ext cx="9731000" cy="4823785"/>
          </a:xfrm>
        </p:spPr>
        <p:txBody>
          <a:bodyPr vert="horz" lIns="91440" tIns="45720" rIns="91440" bIns="45720" rtlCol="0" anchor="t">
            <a:noAutofit/>
          </a:bodyPr>
          <a:lstStyle/>
          <a:p>
            <a:pPr>
              <a:lnSpc>
                <a:spcPct val="115000"/>
              </a:lnSpc>
              <a:spcBef>
                <a:spcPts val="600"/>
              </a:spcBef>
              <a:spcAft>
                <a:spcPts val="600"/>
              </a:spcAft>
            </a:pPr>
            <a:r>
              <a:rPr lang="en-NZ" sz="1400" dirty="0" err="1">
                <a:ea typeface="Calibri" panose="020F0502020204030204" pitchFamily="34" charset="0"/>
              </a:rPr>
              <a:t>Bpac</a:t>
            </a:r>
            <a:r>
              <a:rPr lang="en-NZ" sz="1400" dirty="0">
                <a:ea typeface="Calibri" panose="020F0502020204030204" pitchFamily="34" charset="0"/>
              </a:rPr>
              <a:t>. 2018. Sepsis: recognition, diagnosis and early management. </a:t>
            </a:r>
            <a:r>
              <a:rPr lang="en-NZ" sz="1400" u="sng" dirty="0">
                <a:solidFill>
                  <a:srgbClr val="0563C1"/>
                </a:solidFill>
                <a:ea typeface="Calibri" panose="020F0502020204030204" pitchFamily="34" charset="0"/>
                <a:hlinkClick r:id="rId2"/>
              </a:rPr>
              <a:t>https://bpac.org.nz/guidelines/4/</a:t>
            </a:r>
            <a:endParaRPr lang="en-NZ" sz="1400" dirty="0">
              <a:ea typeface="Calibri" panose="020F0502020204030204" pitchFamily="34" charset="0"/>
            </a:endParaRPr>
          </a:p>
          <a:p>
            <a:pPr>
              <a:lnSpc>
                <a:spcPct val="115000"/>
              </a:lnSpc>
              <a:spcBef>
                <a:spcPts val="600"/>
              </a:spcBef>
              <a:spcAft>
                <a:spcPts val="600"/>
              </a:spcAft>
            </a:pPr>
            <a:r>
              <a:rPr lang="en-NZ" sz="1400" dirty="0" err="1">
                <a:effectLst/>
                <a:ea typeface="Calibri" panose="020F0502020204030204" pitchFamily="34" charset="0"/>
              </a:rPr>
              <a:t>Czura</a:t>
            </a:r>
            <a:r>
              <a:rPr lang="en-NZ" sz="1400" dirty="0">
                <a:effectLst/>
                <a:ea typeface="Calibri" panose="020F0502020204030204" pitchFamily="34" charset="0"/>
              </a:rPr>
              <a:t>, C. J. 2011. "Merinoff symposium 2010: Sepsis"-speaking with one voice. </a:t>
            </a:r>
            <a:r>
              <a:rPr lang="en-NZ" sz="1400" i="1" dirty="0">
                <a:effectLst/>
                <a:ea typeface="Calibri" panose="020F0502020204030204" pitchFamily="34" charset="0"/>
              </a:rPr>
              <a:t>Molecular Medicine</a:t>
            </a:r>
            <a:r>
              <a:rPr lang="en-NZ" sz="1400" dirty="0">
                <a:effectLst/>
                <a:ea typeface="Calibri" panose="020F0502020204030204" pitchFamily="34" charset="0"/>
              </a:rPr>
              <a:t> 17(1-2): 2-3. </a:t>
            </a:r>
            <a:r>
              <a:rPr lang="en-NZ" sz="1400" u="sng" dirty="0">
                <a:solidFill>
                  <a:srgbClr val="0563C1"/>
                </a:solidFill>
                <a:effectLst/>
                <a:ea typeface="Calibri" panose="020F0502020204030204" pitchFamily="34" charset="0"/>
                <a:hlinkClick r:id="rId3"/>
              </a:rPr>
              <a:t>https://doi.org/10.2119/molmed.2010.00001.commentary</a:t>
            </a:r>
            <a:endParaRPr lang="en-NZ" sz="1400" u="sng" dirty="0">
              <a:solidFill>
                <a:srgbClr val="0563C1"/>
              </a:solidFill>
              <a:effectLst/>
              <a:ea typeface="Calibri" panose="020F0502020204030204" pitchFamily="34" charset="0"/>
            </a:endParaRPr>
          </a:p>
          <a:p>
            <a:pPr>
              <a:lnSpc>
                <a:spcPct val="115000"/>
              </a:lnSpc>
              <a:spcBef>
                <a:spcPts val="600"/>
              </a:spcBef>
            </a:pPr>
            <a:r>
              <a:rPr lang="en-NZ" sz="1400" dirty="0">
                <a:ea typeface="Calibri" panose="020F0502020204030204" pitchFamily="34" charset="0"/>
              </a:rPr>
              <a:t>Markwart, R., H. Saito, T. Harder, et al. 2020. Epidemiology and burden of sepsis acquired in hospitals and intensive care units: a systematic review and meta-analysis. </a:t>
            </a:r>
            <a:r>
              <a:rPr lang="en-NZ" sz="1400" i="1" dirty="0">
                <a:ea typeface="Calibri" panose="020F0502020204030204" pitchFamily="34" charset="0"/>
              </a:rPr>
              <a:t>Intensive Care Medicine</a:t>
            </a:r>
            <a:r>
              <a:rPr lang="en-NZ" sz="1400" dirty="0">
                <a:ea typeface="Calibri" panose="020F0502020204030204" pitchFamily="34" charset="0"/>
              </a:rPr>
              <a:t> 46: 1536–1551. </a:t>
            </a:r>
            <a:r>
              <a:rPr lang="en-NZ" sz="1400" u="sng" dirty="0">
                <a:solidFill>
                  <a:srgbClr val="0563C1"/>
                </a:solidFill>
                <a:ea typeface="Calibri" panose="020F0502020204030204" pitchFamily="34" charset="0"/>
                <a:hlinkClick r:id="rId4"/>
              </a:rPr>
              <a:t>https://doi.org/10.1007/s00134-020-06106-2</a:t>
            </a:r>
            <a:endParaRPr lang="en-NZ" sz="1400" dirty="0">
              <a:ea typeface="Calibri" panose="020F0502020204030204" pitchFamily="34" charset="0"/>
            </a:endParaRPr>
          </a:p>
          <a:p>
            <a:pPr>
              <a:lnSpc>
                <a:spcPct val="115000"/>
              </a:lnSpc>
              <a:spcBef>
                <a:spcPts val="600"/>
              </a:spcBef>
            </a:pPr>
            <a:r>
              <a:rPr lang="en-NZ" sz="1400" dirty="0">
                <a:ea typeface="Calibri" panose="020F0502020204030204" pitchFamily="34" charset="0"/>
              </a:rPr>
              <a:t>Huggan, P. J., T. A. Helms, V. Gibbons, K. Reid, H. Hutchins, and I. Sheerin. 2021. Counting the cost of major infection and sepsis in New Zealand: An exploratory study using the National Minimum Data Set. </a:t>
            </a:r>
            <a:r>
              <a:rPr lang="en-NZ" sz="1400" i="1" dirty="0">
                <a:ea typeface="Calibri" panose="020F0502020204030204" pitchFamily="34" charset="0"/>
              </a:rPr>
              <a:t>The New Zealand Medical Journal</a:t>
            </a:r>
            <a:r>
              <a:rPr lang="en-NZ" sz="1400" dirty="0">
                <a:ea typeface="Calibri" panose="020F0502020204030204" pitchFamily="34" charset="0"/>
              </a:rPr>
              <a:t> 134(1528): 10-25. </a:t>
            </a:r>
            <a:r>
              <a:rPr lang="en-NZ" sz="1400" u="sng" dirty="0">
                <a:solidFill>
                  <a:srgbClr val="0563C1"/>
                </a:solidFill>
                <a:ea typeface="Calibri" panose="020F0502020204030204" pitchFamily="34" charset="0"/>
                <a:hlinkClick r:id="rId5"/>
              </a:rPr>
              <a:t>https://pubmed.ncbi.nlm.nih.gov/33444303/</a:t>
            </a:r>
            <a:endParaRPr lang="en-NZ" sz="1400" dirty="0">
              <a:ea typeface="Calibri" panose="020F0502020204030204" pitchFamily="34" charset="0"/>
            </a:endParaRPr>
          </a:p>
          <a:p>
            <a:pPr>
              <a:lnSpc>
                <a:spcPct val="115000"/>
              </a:lnSpc>
              <a:spcBef>
                <a:spcPts val="600"/>
              </a:spcBef>
            </a:pPr>
            <a:r>
              <a:rPr lang="en-NZ" sz="1400" dirty="0">
                <a:ea typeface="Calibri" panose="020F0502020204030204" pitchFamily="34" charset="0"/>
              </a:rPr>
              <a:t>Markwart, R., H. Saito, T. Harder, S. Tomczyk, A. Cassini, C. Fleischmann-</a:t>
            </a:r>
            <a:r>
              <a:rPr lang="en-NZ" sz="1400" dirty="0" err="1">
                <a:ea typeface="Calibri" panose="020F0502020204030204" pitchFamily="34" charset="0"/>
              </a:rPr>
              <a:t>Struzek</a:t>
            </a:r>
            <a:r>
              <a:rPr lang="en-NZ" sz="1400" dirty="0">
                <a:ea typeface="Calibri" panose="020F0502020204030204" pitchFamily="34" charset="0"/>
              </a:rPr>
              <a:t>, F. Reichert, T. </a:t>
            </a:r>
            <a:r>
              <a:rPr lang="en-NZ" sz="1400" dirty="0" err="1">
                <a:ea typeface="Calibri" panose="020F0502020204030204" pitchFamily="34" charset="0"/>
              </a:rPr>
              <a:t>Eckmanns</a:t>
            </a:r>
            <a:r>
              <a:rPr lang="en-NZ" sz="1400" dirty="0">
                <a:ea typeface="Calibri" panose="020F0502020204030204" pitchFamily="34" charset="0"/>
              </a:rPr>
              <a:t>, and B. </a:t>
            </a:r>
            <a:r>
              <a:rPr lang="en-NZ" sz="1400" dirty="0" err="1">
                <a:ea typeface="Calibri" panose="020F0502020204030204" pitchFamily="34" charset="0"/>
              </a:rPr>
              <a:t>Allegranzi</a:t>
            </a:r>
            <a:r>
              <a:rPr lang="en-NZ" sz="1400" dirty="0">
                <a:ea typeface="Calibri" panose="020F0502020204030204" pitchFamily="34" charset="0"/>
              </a:rPr>
              <a:t>. 2020. Epidemiology and burden of sepsis acquired in hospitals and intensive care units: A systematic review and meta-analysis. </a:t>
            </a:r>
            <a:r>
              <a:rPr lang="en-NZ" sz="1400" i="1" dirty="0">
                <a:ea typeface="Calibri" panose="020F0502020204030204" pitchFamily="34" charset="0"/>
              </a:rPr>
              <a:t>Intensive Care Medicine</a:t>
            </a:r>
            <a:r>
              <a:rPr lang="en-NZ" sz="1400" dirty="0">
                <a:ea typeface="Calibri" panose="020F0502020204030204" pitchFamily="34" charset="0"/>
              </a:rPr>
              <a:t> 46(8): 1536-1551. </a:t>
            </a:r>
            <a:r>
              <a:rPr lang="en-NZ" sz="1400" u="sng" dirty="0">
                <a:solidFill>
                  <a:srgbClr val="0563C1"/>
                </a:solidFill>
                <a:ea typeface="Calibri" panose="020F0502020204030204" pitchFamily="34" charset="0"/>
                <a:hlinkClick r:id="rId4"/>
              </a:rPr>
              <a:t>https://doi.org/10.1007/s00134-020-06106-2</a:t>
            </a:r>
            <a:endParaRPr lang="en-NZ" sz="1400" dirty="0">
              <a:ea typeface="Calibri" panose="020F0502020204030204" pitchFamily="34" charset="0"/>
            </a:endParaRPr>
          </a:p>
          <a:p>
            <a:pPr>
              <a:lnSpc>
                <a:spcPct val="115000"/>
              </a:lnSpc>
              <a:spcBef>
                <a:spcPts val="600"/>
              </a:spcBef>
            </a:pPr>
            <a:r>
              <a:rPr lang="en-NZ" sz="1400" dirty="0">
                <a:ea typeface="Calibri" panose="020F0502020204030204" pitchFamily="34" charset="0"/>
              </a:rPr>
              <a:t>Sardinha, J., M. Kelly, and C. Lehmann. 2013. Targeting the endocannabinoid system to treat sepsis. </a:t>
            </a:r>
            <a:r>
              <a:rPr lang="en-NZ" sz="1400" i="1" dirty="0">
                <a:ea typeface="Calibri" panose="020F0502020204030204" pitchFamily="34" charset="0"/>
              </a:rPr>
              <a:t>Signa Vitae</a:t>
            </a:r>
            <a:r>
              <a:rPr lang="en-NZ" sz="1400" dirty="0">
                <a:ea typeface="Calibri" panose="020F0502020204030204" pitchFamily="34" charset="0"/>
              </a:rPr>
              <a:t> 8: 9-14. </a:t>
            </a:r>
            <a:r>
              <a:rPr lang="en-NZ" sz="1400" dirty="0">
                <a:ea typeface="Calibri" panose="020F0502020204030204" pitchFamily="34" charset="0"/>
                <a:hlinkClick r:id="rId6"/>
              </a:rPr>
              <a:t>https://doi.org/10.22514/SV81.052013.1</a:t>
            </a:r>
            <a:endParaRPr lang="en-NZ" sz="1400" dirty="0">
              <a:ea typeface="Calibri" panose="020F0502020204030204" pitchFamily="34" charset="0"/>
            </a:endParaRPr>
          </a:p>
          <a:p>
            <a:pPr>
              <a:lnSpc>
                <a:spcPct val="115000"/>
              </a:lnSpc>
              <a:spcBef>
                <a:spcPts val="600"/>
              </a:spcBef>
            </a:pPr>
            <a:r>
              <a:rPr lang="en-NZ" sz="1400" dirty="0">
                <a:ea typeface="Calibri" panose="020F0502020204030204" pitchFamily="34" charset="0"/>
              </a:rPr>
              <a:t>Sepsis Alliance. 2023. Post-sepsis syndrome. </a:t>
            </a:r>
            <a:r>
              <a:rPr lang="en-NZ" sz="1400" u="sng" dirty="0">
                <a:solidFill>
                  <a:srgbClr val="0563C1"/>
                </a:solidFill>
                <a:ea typeface="Calibri" panose="020F0502020204030204" pitchFamily="34" charset="0"/>
                <a:hlinkClick r:id="rId7"/>
              </a:rPr>
              <a:t>https://www.sepsis.org/sepsis-basics/post-sepsis-syndrome/</a:t>
            </a:r>
            <a:endParaRPr lang="en-NZ" sz="1400" u="sng" dirty="0">
              <a:solidFill>
                <a:srgbClr val="0563C1"/>
              </a:solidFill>
              <a:ea typeface="Calibri" panose="020F0502020204030204" pitchFamily="34" charset="0"/>
            </a:endParaRPr>
          </a:p>
          <a:p>
            <a:pPr>
              <a:lnSpc>
                <a:spcPct val="115000"/>
              </a:lnSpc>
              <a:spcBef>
                <a:spcPts val="600"/>
              </a:spcBef>
            </a:pPr>
            <a:r>
              <a:rPr lang="en-NZ" sz="1400" dirty="0">
                <a:ea typeface="Calibri" panose="020F0502020204030204" pitchFamily="34" charset="0"/>
              </a:rPr>
              <a:t>Sepsis Alliance. 2023. What is sepsis? </a:t>
            </a:r>
            <a:r>
              <a:rPr lang="en-NZ" sz="1400" u="sng" dirty="0">
                <a:solidFill>
                  <a:srgbClr val="0563C1"/>
                </a:solidFill>
                <a:ea typeface="Calibri" panose="020F0502020204030204" pitchFamily="34" charset="0"/>
                <a:hlinkClick r:id="rId8"/>
              </a:rPr>
              <a:t>https://www.sepsis.org/sepsis-basics/what-is-sepsis/</a:t>
            </a:r>
            <a:endParaRPr lang="en-NZ" sz="1400" dirty="0">
              <a:ea typeface="Calibri" panose="020F0502020204030204" pitchFamily="34" charset="0"/>
            </a:endParaRPr>
          </a:p>
          <a:p>
            <a:pPr marL="0" indent="0">
              <a:lnSpc>
                <a:spcPct val="115000"/>
              </a:lnSpc>
              <a:spcBef>
                <a:spcPts val="600"/>
              </a:spcBef>
              <a:spcAft>
                <a:spcPts val="600"/>
              </a:spcAft>
              <a:buNone/>
            </a:pPr>
            <a:endParaRPr lang="en-NZ" sz="1400" u="sng" dirty="0">
              <a:solidFill>
                <a:srgbClr val="0563C1"/>
              </a:solidFill>
              <a:ea typeface="Calibri" panose="020F0502020204030204" pitchFamily="34" charset="0"/>
            </a:endParaRPr>
          </a:p>
          <a:p>
            <a:pPr marL="0" indent="0">
              <a:lnSpc>
                <a:spcPct val="115000"/>
              </a:lnSpc>
              <a:spcBef>
                <a:spcPts val="600"/>
              </a:spcBef>
              <a:spcAft>
                <a:spcPts val="600"/>
              </a:spcAft>
              <a:buNone/>
            </a:pPr>
            <a:endParaRPr lang="en-NZ" sz="1400" u="sng" dirty="0">
              <a:solidFill>
                <a:srgbClr val="0563C1"/>
              </a:solidFill>
              <a:effectLst/>
              <a:ea typeface="Calibri" panose="020F0502020204030204" pitchFamily="34" charset="0"/>
            </a:endParaRPr>
          </a:p>
          <a:p>
            <a:pPr marL="0" indent="0">
              <a:lnSpc>
                <a:spcPct val="115000"/>
              </a:lnSpc>
              <a:spcBef>
                <a:spcPts val="600"/>
              </a:spcBef>
              <a:spcAft>
                <a:spcPts val="600"/>
              </a:spcAft>
              <a:buNone/>
            </a:pPr>
            <a:endParaRPr lang="en-NZ" sz="1400" dirty="0">
              <a:effectLst/>
              <a:ea typeface="Calibri" panose="020F0502020204030204" pitchFamily="34" charset="0"/>
            </a:endParaRPr>
          </a:p>
          <a:p>
            <a:pPr marL="0" indent="0">
              <a:spcBef>
                <a:spcPts val="600"/>
              </a:spcBef>
              <a:buNone/>
            </a:pPr>
            <a:endParaRPr lang="en-US" sz="1400" dirty="0">
              <a:solidFill>
                <a:srgbClr val="002060"/>
              </a:solidFill>
              <a:ea typeface="Calibri" panose="020F0502020204030204"/>
              <a:cs typeface="Calibri" panose="020F0502020204030204"/>
            </a:endParaRPr>
          </a:p>
        </p:txBody>
      </p:sp>
    </p:spTree>
    <p:extLst>
      <p:ext uri="{BB962C8B-B14F-4D97-AF65-F5344CB8AC3E}">
        <p14:creationId xmlns:p14="http://schemas.microsoft.com/office/powerpoint/2010/main" val="2682303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BBEEC-130B-BC90-E0C1-956C7BFF708D}"/>
              </a:ext>
            </a:extLst>
          </p:cNvPr>
          <p:cNvSpPr>
            <a:spLocks noGrp="1"/>
          </p:cNvSpPr>
          <p:nvPr>
            <p:ph idx="1"/>
          </p:nvPr>
        </p:nvSpPr>
        <p:spPr>
          <a:xfrm>
            <a:off x="1849782" y="1166940"/>
            <a:ext cx="9768538" cy="5248155"/>
          </a:xfrm>
        </p:spPr>
        <p:txBody>
          <a:bodyPr/>
          <a:lstStyle/>
          <a:p>
            <a:pPr>
              <a:lnSpc>
                <a:spcPct val="115000"/>
              </a:lnSpc>
              <a:spcBef>
                <a:spcPts val="600"/>
              </a:spcBef>
              <a:spcAft>
                <a:spcPts val="600"/>
              </a:spcAft>
            </a:pPr>
            <a:r>
              <a:rPr lang="en-NZ" sz="1400" dirty="0">
                <a:ea typeface="Calibri" panose="020F0502020204030204" pitchFamily="34" charset="0"/>
              </a:rPr>
              <a:t>Singer, M., C. S. Deutschman, C. W. Seymour, M. Shankar-Hari, D. </a:t>
            </a:r>
            <a:r>
              <a:rPr lang="en-NZ" sz="1400" dirty="0" err="1">
                <a:ea typeface="Calibri" panose="020F0502020204030204" pitchFamily="34" charset="0"/>
              </a:rPr>
              <a:t>Annane</a:t>
            </a:r>
            <a:r>
              <a:rPr lang="en-NZ" sz="1400" dirty="0">
                <a:ea typeface="Calibri" panose="020F0502020204030204" pitchFamily="34" charset="0"/>
              </a:rPr>
              <a:t>, M. Bauer, R. Bellomo, G. R. Bernard, J. D. Chiche, C. M. Coopersmith, R. S. Hotchkiss, M. M. Levy, J. C. Marshall, G. S. Martin, S. M. Opal, G. D. Rubenfeld, T. van der Poll, J. L. Vincent, and D. C. Angus. 2016. </a:t>
            </a:r>
            <a:r>
              <a:rPr lang="en-NZ" sz="1400" i="1" dirty="0">
                <a:ea typeface="Calibri" panose="020F0502020204030204" pitchFamily="34" charset="0"/>
              </a:rPr>
              <a:t>The Third International Consensus Definitions for Sepsis and Septic Shock (Sepsis-3). JAMA 315(8): 801-810. https://doi.org/10.1001/jama.2016.0287</a:t>
            </a:r>
          </a:p>
          <a:p>
            <a:pPr>
              <a:lnSpc>
                <a:spcPct val="115000"/>
              </a:lnSpc>
              <a:spcBef>
                <a:spcPts val="600"/>
              </a:spcBef>
              <a:spcAft>
                <a:spcPts val="600"/>
              </a:spcAft>
            </a:pPr>
            <a:r>
              <a:rPr lang="en-NZ" sz="1400" dirty="0">
                <a:ea typeface="Calibri" panose="020F0502020204030204" pitchFamily="34" charset="0"/>
              </a:rPr>
              <a:t>Singer, M., C. S. Deutschman, C. W. Seymour, M. Shankar-Hari, D. </a:t>
            </a:r>
            <a:r>
              <a:rPr lang="en-NZ" sz="1400" dirty="0" err="1">
                <a:ea typeface="Calibri" panose="020F0502020204030204" pitchFamily="34" charset="0"/>
              </a:rPr>
              <a:t>Annane</a:t>
            </a:r>
            <a:r>
              <a:rPr lang="en-NZ" sz="1400" dirty="0">
                <a:ea typeface="Calibri" panose="020F0502020204030204" pitchFamily="34" charset="0"/>
              </a:rPr>
              <a:t>, M. Bauer, R. Bellomo, G. R. Bernard, J. D. Chiche, C. M. Coopersmith, R. S. Hotchkiss, M. M. Levy, J. C. Marshall, G. S. Martin, S. M. Opal, G. D. Rubenfeld, T. van der Poll, J. L. Vincent, and D. C. Angus. 2016. The Third International Consensus Definitions for Sepsis and Septic Shock (Sepsis-3). </a:t>
            </a:r>
            <a:r>
              <a:rPr lang="en-NZ" sz="1400" i="1" dirty="0">
                <a:ea typeface="Calibri" panose="020F0502020204030204" pitchFamily="34" charset="0"/>
              </a:rPr>
              <a:t>JAMA</a:t>
            </a:r>
            <a:r>
              <a:rPr lang="en-NZ" sz="1400" dirty="0">
                <a:ea typeface="Calibri" panose="020F0502020204030204" pitchFamily="34" charset="0"/>
              </a:rPr>
              <a:t> 315(8): 801-810. </a:t>
            </a:r>
            <a:r>
              <a:rPr lang="en-NZ" sz="1400" u="sng" dirty="0">
                <a:solidFill>
                  <a:srgbClr val="0563C1"/>
                </a:solidFill>
                <a:ea typeface="Calibri" panose="020F0502020204030204" pitchFamily="34" charset="0"/>
                <a:hlinkClick r:id="rId3"/>
              </a:rPr>
              <a:t>https://doi.org/10.1001/jama.2016.0287</a:t>
            </a:r>
            <a:r>
              <a:rPr lang="en-US" sz="1400" dirty="0">
                <a:solidFill>
                  <a:srgbClr val="002060"/>
                </a:solidFill>
                <a:cs typeface="Calibri"/>
              </a:rPr>
              <a:t> </a:t>
            </a:r>
            <a:r>
              <a:rPr lang="en-NZ" sz="1400" dirty="0"/>
              <a:t>News-Medical. n.d. History of sepsis. </a:t>
            </a:r>
            <a:r>
              <a:rPr lang="en-NZ" sz="1400" dirty="0">
                <a:hlinkClick r:id="rId4"/>
              </a:rPr>
              <a:t>https://www.news-medical.net/health/Sepsis-History.aspx</a:t>
            </a:r>
            <a:endParaRPr lang="en-NZ" sz="1400" dirty="0"/>
          </a:p>
          <a:p>
            <a:pPr>
              <a:lnSpc>
                <a:spcPct val="115000"/>
              </a:lnSpc>
              <a:spcBef>
                <a:spcPts val="600"/>
              </a:spcBef>
            </a:pPr>
            <a:r>
              <a:rPr lang="en-US" sz="1400" dirty="0">
                <a:solidFill>
                  <a:srgbClr val="002060"/>
                </a:solidFill>
                <a:cs typeface="Calibri"/>
              </a:rPr>
              <a:t> </a:t>
            </a:r>
            <a:r>
              <a:rPr lang="en-NZ" sz="1400" dirty="0">
                <a:ea typeface="Calibri" panose="020F0502020204030204" pitchFamily="34" charset="0"/>
              </a:rPr>
              <a:t>Thompson, K., B. Venkatesh, and S. Finfer. 2019. Sepsis and septic shock: Current approaches to management. </a:t>
            </a:r>
            <a:r>
              <a:rPr lang="en-NZ" sz="1400" i="1" dirty="0">
                <a:ea typeface="Calibri" panose="020F0502020204030204" pitchFamily="34" charset="0"/>
              </a:rPr>
              <a:t>Internal Medicine Journal</a:t>
            </a:r>
            <a:r>
              <a:rPr lang="en-NZ" sz="1400" dirty="0">
                <a:ea typeface="Calibri" panose="020F0502020204030204" pitchFamily="34" charset="0"/>
              </a:rPr>
              <a:t> 49(2): 160-170. </a:t>
            </a:r>
            <a:r>
              <a:rPr lang="en-NZ" sz="1400" u="sng" dirty="0">
                <a:solidFill>
                  <a:srgbClr val="0563C1"/>
                </a:solidFill>
                <a:ea typeface="Calibri" panose="020F0502020204030204" pitchFamily="34" charset="0"/>
                <a:hlinkClick r:id="rId5"/>
              </a:rPr>
              <a:t>https://doi.org/10.1111/imj.14199</a:t>
            </a:r>
            <a:endParaRPr lang="en-NZ" sz="1400" dirty="0">
              <a:ea typeface="Calibri" panose="020F0502020204030204" pitchFamily="34" charset="0"/>
            </a:endParaRPr>
          </a:p>
          <a:p>
            <a:pPr>
              <a:lnSpc>
                <a:spcPct val="115000"/>
              </a:lnSpc>
              <a:spcBef>
                <a:spcPts val="600"/>
              </a:spcBef>
            </a:pPr>
            <a:r>
              <a:rPr lang="en-NZ" sz="1400" dirty="0">
                <a:ea typeface="Calibri" panose="020F0502020204030204" pitchFamily="34" charset="0"/>
              </a:rPr>
              <a:t>van der </a:t>
            </a:r>
            <a:r>
              <a:rPr lang="en-NZ" sz="1400" dirty="0" err="1">
                <a:ea typeface="Calibri" panose="020F0502020204030204" pitchFamily="34" charset="0"/>
              </a:rPr>
              <a:t>Slikke</a:t>
            </a:r>
            <a:r>
              <a:rPr lang="en-NZ" sz="1400" dirty="0">
                <a:ea typeface="Calibri" panose="020F0502020204030204" pitchFamily="34" charset="0"/>
              </a:rPr>
              <a:t>, E. C., A. Y. An, R. E. W. Hancock, and H. R. Bouma. 2020. Exploring the pathophysiology of post-sepsis syndrome to identify therapeutic opportunities. </a:t>
            </a:r>
            <a:r>
              <a:rPr lang="en-NZ" sz="1400" i="1" dirty="0" err="1">
                <a:ea typeface="Calibri" panose="020F0502020204030204" pitchFamily="34" charset="0"/>
              </a:rPr>
              <a:t>EBioMedicine</a:t>
            </a:r>
            <a:r>
              <a:rPr lang="en-NZ" sz="1400" dirty="0">
                <a:ea typeface="Calibri" panose="020F0502020204030204" pitchFamily="34" charset="0"/>
              </a:rPr>
              <a:t> 61: 103044. </a:t>
            </a:r>
            <a:r>
              <a:rPr lang="en-NZ" sz="1400" u="sng" dirty="0">
                <a:solidFill>
                  <a:srgbClr val="0563C1"/>
                </a:solidFill>
                <a:ea typeface="Calibri" panose="020F0502020204030204" pitchFamily="34" charset="0"/>
                <a:hlinkClick r:id="rId6"/>
              </a:rPr>
              <a:t>https://doi.org/10.1016/j.ebiom.2020.103044</a:t>
            </a:r>
            <a:endParaRPr lang="en-NZ" sz="1400" u="sng" dirty="0">
              <a:solidFill>
                <a:srgbClr val="0563C1"/>
              </a:solidFill>
              <a:ea typeface="Calibri" panose="020F0502020204030204" pitchFamily="34" charset="0"/>
            </a:endParaRPr>
          </a:p>
          <a:p>
            <a:pPr>
              <a:lnSpc>
                <a:spcPct val="115000"/>
              </a:lnSpc>
              <a:spcBef>
                <a:spcPts val="600"/>
              </a:spcBef>
            </a:pPr>
            <a:r>
              <a:rPr lang="en-NZ" sz="1400" dirty="0">
                <a:ea typeface="Calibri" panose="020F0502020204030204" pitchFamily="34" charset="0"/>
              </a:rPr>
              <a:t>van der </a:t>
            </a:r>
            <a:r>
              <a:rPr lang="en-NZ" sz="1400" dirty="0" err="1">
                <a:ea typeface="Calibri" panose="020F0502020204030204" pitchFamily="34" charset="0"/>
              </a:rPr>
              <a:t>Slikke</a:t>
            </a:r>
            <a:r>
              <a:rPr lang="en-NZ" sz="1400" dirty="0">
                <a:ea typeface="Calibri" panose="020F0502020204030204" pitchFamily="34" charset="0"/>
              </a:rPr>
              <a:t>, E. C., L. F. E. </a:t>
            </a:r>
            <a:r>
              <a:rPr lang="en-NZ" sz="1400" dirty="0" err="1">
                <a:ea typeface="Calibri" panose="020F0502020204030204" pitchFamily="34" charset="0"/>
              </a:rPr>
              <a:t>Beumeler</a:t>
            </a:r>
            <a:r>
              <a:rPr lang="en-NZ" sz="1400" dirty="0">
                <a:ea typeface="Calibri" panose="020F0502020204030204" pitchFamily="34" charset="0"/>
              </a:rPr>
              <a:t>, M. Holmqvist, A. Linder, R. T. Mankowski, and H. R. Bouma. 2023. Understanding post-sepsis syndrome: How can clinicians help? </a:t>
            </a:r>
            <a:r>
              <a:rPr lang="en-NZ" sz="1400" i="1" dirty="0">
                <a:ea typeface="Calibri" panose="020F0502020204030204" pitchFamily="34" charset="0"/>
              </a:rPr>
              <a:t>Infection and Drug Resistance</a:t>
            </a:r>
            <a:r>
              <a:rPr lang="en-NZ" sz="1400" dirty="0">
                <a:ea typeface="Calibri" panose="020F0502020204030204" pitchFamily="34" charset="0"/>
              </a:rPr>
              <a:t> 16: 6493-6511. </a:t>
            </a:r>
            <a:r>
              <a:rPr lang="en-NZ" sz="1400" u="sng" dirty="0">
                <a:solidFill>
                  <a:srgbClr val="0563C1"/>
                </a:solidFill>
                <a:ea typeface="Calibri" panose="020F0502020204030204" pitchFamily="34" charset="0"/>
                <a:hlinkClick r:id="rId7"/>
              </a:rPr>
              <a:t>https://doi.org/10.2147/IDR.S390947</a:t>
            </a:r>
            <a:endParaRPr lang="en-NZ" sz="1400" u="sng" dirty="0">
              <a:solidFill>
                <a:srgbClr val="0563C1"/>
              </a:solidFill>
              <a:ea typeface="Calibri" panose="020F0502020204030204" pitchFamily="34" charset="0"/>
            </a:endParaRPr>
          </a:p>
          <a:p>
            <a:pPr>
              <a:lnSpc>
                <a:spcPct val="115000"/>
              </a:lnSpc>
              <a:spcBef>
                <a:spcPts val="600"/>
              </a:spcBef>
            </a:pPr>
            <a:r>
              <a:rPr lang="en-NZ" sz="1400" dirty="0">
                <a:ea typeface="Calibri" panose="020F0502020204030204" pitchFamily="34" charset="0"/>
              </a:rPr>
              <a:t>Walland, K. M., C. Howard, O. Paul, and P. J. Huggan. 2023. Raise the Flag I: The impact of a sepsis quality improvement programme on delivery of a sepsis resuscitation bundle at a tertiary hospital in New Zealand. </a:t>
            </a:r>
            <a:r>
              <a:rPr lang="en-NZ" sz="1400" i="1" dirty="0">
                <a:ea typeface="Calibri" panose="020F0502020204030204" pitchFamily="34" charset="0"/>
              </a:rPr>
              <a:t>The New Zealand Medical Journal</a:t>
            </a:r>
            <a:r>
              <a:rPr lang="en-NZ" sz="1400" dirty="0">
                <a:ea typeface="Calibri" panose="020F0502020204030204" pitchFamily="34" charset="0"/>
              </a:rPr>
              <a:t> 136(1587): 75-84. </a:t>
            </a:r>
            <a:r>
              <a:rPr lang="en-NZ" sz="1400" u="sng" dirty="0">
                <a:solidFill>
                  <a:srgbClr val="0563C1"/>
                </a:solidFill>
                <a:ea typeface="Calibri" panose="020F0502020204030204" pitchFamily="34" charset="0"/>
                <a:hlinkClick r:id="rId8"/>
              </a:rPr>
              <a:t>https://doi.org/10.26635/6965.6311</a:t>
            </a:r>
            <a:endParaRPr lang="en-NZ" sz="1400" dirty="0">
              <a:ea typeface="Calibri" panose="020F0502020204030204" pitchFamily="34" charset="0"/>
            </a:endParaRPr>
          </a:p>
          <a:p>
            <a:pPr marL="0" indent="0">
              <a:lnSpc>
                <a:spcPct val="115000"/>
              </a:lnSpc>
              <a:spcBef>
                <a:spcPts val="600"/>
              </a:spcBef>
              <a:buNone/>
            </a:pPr>
            <a:endParaRPr lang="en-NZ" sz="1400" u="sng" dirty="0">
              <a:solidFill>
                <a:srgbClr val="0563C1"/>
              </a:solidFill>
              <a:ea typeface="Calibri" panose="020F0502020204030204" pitchFamily="34" charset="0"/>
            </a:endParaRPr>
          </a:p>
          <a:p>
            <a:pPr marL="0" indent="0">
              <a:lnSpc>
                <a:spcPct val="115000"/>
              </a:lnSpc>
              <a:spcBef>
                <a:spcPts val="600"/>
              </a:spcBef>
              <a:buNone/>
            </a:pPr>
            <a:endParaRPr lang="en-NZ" sz="1400" u="sng" dirty="0">
              <a:solidFill>
                <a:srgbClr val="0563C1"/>
              </a:solidFill>
              <a:ea typeface="Calibri" panose="020F0502020204030204" pitchFamily="34" charset="0"/>
            </a:endParaRPr>
          </a:p>
          <a:p>
            <a:pPr marL="0" indent="0">
              <a:lnSpc>
                <a:spcPct val="115000"/>
              </a:lnSpc>
              <a:spcBef>
                <a:spcPts val="600"/>
              </a:spcBef>
              <a:buNone/>
            </a:pPr>
            <a:endParaRPr lang="en-NZ" sz="1400" dirty="0">
              <a:ea typeface="Calibri" panose="020F0502020204030204" pitchFamily="34" charset="0"/>
            </a:endParaRPr>
          </a:p>
          <a:p>
            <a:pPr marL="0" indent="0">
              <a:lnSpc>
                <a:spcPct val="115000"/>
              </a:lnSpc>
              <a:spcBef>
                <a:spcPts val="600"/>
              </a:spcBef>
              <a:buNone/>
            </a:pPr>
            <a:endParaRPr lang="en-NZ" sz="1400" dirty="0">
              <a:ea typeface="Calibri" panose="020F0502020204030204" pitchFamily="34" charset="0"/>
            </a:endParaRPr>
          </a:p>
          <a:p>
            <a:pPr marL="0" indent="0">
              <a:lnSpc>
                <a:spcPct val="115000"/>
              </a:lnSpc>
              <a:spcBef>
                <a:spcPts val="600"/>
              </a:spcBef>
              <a:buNone/>
            </a:pPr>
            <a:endParaRPr lang="en-NZ" sz="1400" dirty="0">
              <a:effectLst/>
              <a:ea typeface="Calibri" panose="020F0502020204030204" pitchFamily="34" charset="0"/>
            </a:endParaRPr>
          </a:p>
        </p:txBody>
      </p:sp>
      <p:sp>
        <p:nvSpPr>
          <p:cNvPr id="2" name="Title 1">
            <a:extLst>
              <a:ext uri="{FF2B5EF4-FFF2-40B4-BE49-F238E27FC236}">
                <a16:creationId xmlns:a16="http://schemas.microsoft.com/office/drawing/2014/main" id="{FE05A30F-BA6C-0821-8625-F2C2D0627BF5}"/>
              </a:ext>
            </a:extLst>
          </p:cNvPr>
          <p:cNvSpPr>
            <a:spLocks noGrp="1"/>
          </p:cNvSpPr>
          <p:nvPr>
            <p:ph type="title"/>
          </p:nvPr>
        </p:nvSpPr>
        <p:spPr>
          <a:xfrm>
            <a:off x="1693111" y="442905"/>
            <a:ext cx="7640093" cy="463415"/>
          </a:xfrm>
        </p:spPr>
        <p:txBody>
          <a:bodyPr/>
          <a:lstStyle/>
          <a:p>
            <a:r>
              <a:rPr lang="en-GB" sz="4000" dirty="0">
                <a:ea typeface="Calibri"/>
                <a:cs typeface="Calibri"/>
              </a:rPr>
              <a:t>References (cont.)</a:t>
            </a:r>
            <a:endParaRPr lang="en-GB" sz="4000" dirty="0"/>
          </a:p>
        </p:txBody>
      </p:sp>
    </p:spTree>
    <p:extLst>
      <p:ext uri="{BB962C8B-B14F-4D97-AF65-F5344CB8AC3E}">
        <p14:creationId xmlns:p14="http://schemas.microsoft.com/office/powerpoint/2010/main" val="55921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00F51-CA27-EDD1-3AED-4FBD8D91BDDF}"/>
              </a:ext>
            </a:extLst>
          </p:cNvPr>
          <p:cNvSpPr txBox="1">
            <a:spLocks/>
          </p:cNvSpPr>
          <p:nvPr/>
        </p:nvSpPr>
        <p:spPr>
          <a:xfrm>
            <a:off x="1959430" y="681038"/>
            <a:ext cx="7640093"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2B286F"/>
                </a:solidFill>
                <a:latin typeface="+mn-lt"/>
                <a:ea typeface="+mj-ea"/>
                <a:cs typeface="+mj-cs"/>
              </a:defRPr>
            </a:lvl1pPr>
          </a:lstStyle>
          <a:p>
            <a:r>
              <a:rPr lang="mi-NZ" sz="4000"/>
              <a:t>Sepsis definitions</a:t>
            </a:r>
            <a:endParaRPr lang="en-NZ" sz="4000"/>
          </a:p>
        </p:txBody>
      </p:sp>
      <p:sp>
        <p:nvSpPr>
          <p:cNvPr id="8" name="Content Placeholder 2">
            <a:extLst>
              <a:ext uri="{FF2B5EF4-FFF2-40B4-BE49-F238E27FC236}">
                <a16:creationId xmlns:a16="http://schemas.microsoft.com/office/drawing/2014/main" id="{91643D9A-D208-59F6-2847-08E9480FE6BD}"/>
              </a:ext>
            </a:extLst>
          </p:cNvPr>
          <p:cNvSpPr txBox="1">
            <a:spLocks/>
          </p:cNvSpPr>
          <p:nvPr/>
        </p:nvSpPr>
        <p:spPr>
          <a:xfrm>
            <a:off x="1959430" y="1646336"/>
            <a:ext cx="8041097" cy="45306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B286F"/>
                </a:solidFill>
                <a:latin typeface="+mn-lt"/>
                <a:ea typeface="+mn-ea"/>
                <a:cs typeface="+mn-cs"/>
              </a:defRPr>
            </a:lvl1pPr>
            <a:lvl2pPr marL="685800" indent="-228600" algn="l" defTabSz="914400" rtl="0" eaLnBrk="1" latinLnBrk="0" hangingPunct="1">
              <a:lnSpc>
                <a:spcPct val="90000"/>
              </a:lnSpc>
              <a:spcBef>
                <a:spcPts val="500"/>
              </a:spcBef>
              <a:buSzPct val="84000"/>
              <a:buFont typeface="Courier New" panose="02070309020205020404" pitchFamily="49" charset="0"/>
              <a:buChar char="o"/>
              <a:defRPr sz="2000" kern="1200">
                <a:solidFill>
                  <a:srgbClr val="2B286F"/>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800" kern="1200">
                <a:solidFill>
                  <a:srgbClr val="2B28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solidFill>
                  <a:srgbClr val="002060"/>
                </a:solidFill>
                <a:ea typeface="+mn-lt"/>
                <a:cs typeface="+mn-lt"/>
              </a:rPr>
              <a:t>The word sepsis comes from the Greek word </a:t>
            </a:r>
            <a:r>
              <a:rPr lang="en-GB" sz="2400" i="1">
                <a:solidFill>
                  <a:srgbClr val="002060"/>
                </a:solidFill>
                <a:ea typeface="+mn-lt"/>
                <a:cs typeface="+mn-lt"/>
              </a:rPr>
              <a:t>“</a:t>
            </a:r>
            <a:r>
              <a:rPr lang="en-GB" sz="2400" i="1" err="1">
                <a:solidFill>
                  <a:srgbClr val="002060"/>
                </a:solidFill>
                <a:ea typeface="+mn-lt"/>
                <a:cs typeface="+mn-lt"/>
              </a:rPr>
              <a:t>sepo</a:t>
            </a:r>
            <a:r>
              <a:rPr lang="en-GB" sz="2400" i="1">
                <a:solidFill>
                  <a:srgbClr val="002060"/>
                </a:solidFill>
                <a:ea typeface="+mn-lt"/>
                <a:cs typeface="+mn-lt"/>
              </a:rPr>
              <a:t>”</a:t>
            </a:r>
            <a:r>
              <a:rPr lang="en-GB" sz="2400">
                <a:solidFill>
                  <a:srgbClr val="002060"/>
                </a:solidFill>
                <a:ea typeface="+mn-lt"/>
                <a:cs typeface="+mn-lt"/>
              </a:rPr>
              <a:t>, which means </a:t>
            </a:r>
            <a:r>
              <a:rPr lang="en-GB" sz="2400" i="1">
                <a:solidFill>
                  <a:srgbClr val="002060"/>
                </a:solidFill>
                <a:ea typeface="+mn-lt"/>
                <a:cs typeface="+mn-lt"/>
              </a:rPr>
              <a:t>“I rot” (4). </a:t>
            </a:r>
            <a:endParaRPr lang="en-GB" sz="2400" b="1">
              <a:solidFill>
                <a:srgbClr val="002060"/>
              </a:solidFill>
              <a:ea typeface="+mn-lt"/>
              <a:cs typeface="+mn-lt"/>
            </a:endParaRPr>
          </a:p>
          <a:p>
            <a:r>
              <a:rPr lang="en-GB">
                <a:solidFill>
                  <a:srgbClr val="002060"/>
                </a:solidFill>
                <a:ea typeface="+mn-lt"/>
                <a:cs typeface="+mn-lt"/>
              </a:rPr>
              <a:t>Current terms to describe sepsis: s</a:t>
            </a:r>
            <a:r>
              <a:rPr lang="en-GB" sz="2400">
                <a:solidFill>
                  <a:srgbClr val="002060"/>
                </a:solidFill>
                <a:ea typeface="+mn-lt"/>
                <a:cs typeface="+mn-lt"/>
              </a:rPr>
              <a:t>epsis, suspected sepsis, septic shock  </a:t>
            </a:r>
            <a:endParaRPr lang="en-US" sz="2400" b="1">
              <a:solidFill>
                <a:srgbClr val="002060"/>
              </a:solidFill>
              <a:ea typeface="+mn-lt"/>
              <a:cs typeface="+mn-lt"/>
            </a:endParaRPr>
          </a:p>
          <a:p>
            <a:r>
              <a:rPr lang="en-GB">
                <a:solidFill>
                  <a:srgbClr val="002060"/>
                </a:solidFill>
                <a:ea typeface="+mn-lt"/>
                <a:cs typeface="+mn-lt"/>
              </a:rPr>
              <a:t>Retired terminology: </a:t>
            </a:r>
            <a:r>
              <a:rPr lang="en-GB" sz="2400">
                <a:solidFill>
                  <a:srgbClr val="002060"/>
                </a:solidFill>
                <a:ea typeface="+mn-lt"/>
                <a:cs typeface="+mn-lt"/>
              </a:rPr>
              <a:t>Severe sepsis, blood poisoning, SIRS and septic shower (3) (5) (6)</a:t>
            </a:r>
            <a:endParaRPr lang="en-US" sz="2400">
              <a:solidFill>
                <a:srgbClr val="002060"/>
              </a:solidFill>
              <a:ea typeface="+mn-lt"/>
              <a:cs typeface="+mn-lt"/>
            </a:endParaRPr>
          </a:p>
          <a:p>
            <a:pPr marL="0" indent="0">
              <a:buNone/>
            </a:pPr>
            <a:r>
              <a:rPr lang="en-GB" sz="2400">
                <a:solidFill>
                  <a:srgbClr val="002060"/>
                </a:solidFill>
                <a:ea typeface="+mn-lt"/>
                <a:cs typeface="+mn-lt"/>
              </a:rPr>
              <a:t>Blood poisoning is not an accurate description of sepsis, and the two terms should not be used interchangeably or used when describing sepsis to patients and whānau. (1)</a:t>
            </a:r>
            <a:endParaRPr lang="en-US" sz="2400">
              <a:solidFill>
                <a:srgbClr val="002060"/>
              </a:solidFill>
              <a:ea typeface="Calibri"/>
              <a:cs typeface="Calibri"/>
            </a:endParaRPr>
          </a:p>
          <a:p>
            <a:endParaRPr lang="en-GB" sz="1600">
              <a:solidFill>
                <a:srgbClr val="002060"/>
              </a:solidFill>
              <a:ea typeface="Calibri"/>
              <a:cs typeface="Calibri"/>
            </a:endParaRPr>
          </a:p>
        </p:txBody>
      </p:sp>
    </p:spTree>
    <p:extLst>
      <p:ext uri="{BB962C8B-B14F-4D97-AF65-F5344CB8AC3E}">
        <p14:creationId xmlns:p14="http://schemas.microsoft.com/office/powerpoint/2010/main" val="133139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6A12-9A77-BCD0-CE14-A82570467036}"/>
              </a:ext>
            </a:extLst>
          </p:cNvPr>
          <p:cNvSpPr>
            <a:spLocks noGrp="1"/>
          </p:cNvSpPr>
          <p:nvPr>
            <p:ph type="title"/>
          </p:nvPr>
        </p:nvSpPr>
        <p:spPr/>
        <p:txBody>
          <a:bodyPr/>
          <a:lstStyle/>
          <a:p>
            <a:r>
              <a:rPr lang="en-GB">
                <a:ea typeface="Calibri"/>
                <a:cs typeface="Calibri"/>
              </a:rPr>
              <a:t>Pathophysiology</a:t>
            </a:r>
            <a:endParaRPr lang="en-GB"/>
          </a:p>
        </p:txBody>
      </p:sp>
    </p:spTree>
    <p:extLst>
      <p:ext uri="{BB962C8B-B14F-4D97-AF65-F5344CB8AC3E}">
        <p14:creationId xmlns:p14="http://schemas.microsoft.com/office/powerpoint/2010/main" val="242043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CB32-0813-75A0-F0F1-5600517C9A8F}"/>
              </a:ext>
            </a:extLst>
          </p:cNvPr>
          <p:cNvSpPr>
            <a:spLocks noGrp="1"/>
          </p:cNvSpPr>
          <p:nvPr>
            <p:ph type="title"/>
          </p:nvPr>
        </p:nvSpPr>
        <p:spPr/>
        <p:txBody>
          <a:bodyPr/>
          <a:lstStyle/>
          <a:p>
            <a:r>
              <a:rPr lang="mi-NZ" sz="4000"/>
              <a:t>Pathophysiology</a:t>
            </a:r>
            <a:endParaRPr lang="en-NZ" sz="4000"/>
          </a:p>
        </p:txBody>
      </p:sp>
      <p:sp>
        <p:nvSpPr>
          <p:cNvPr id="3" name="Content Placeholder 2">
            <a:extLst>
              <a:ext uri="{FF2B5EF4-FFF2-40B4-BE49-F238E27FC236}">
                <a16:creationId xmlns:a16="http://schemas.microsoft.com/office/drawing/2014/main" id="{0F2C0CB3-6ACF-5D06-69FA-63F4687018D1}"/>
              </a:ext>
            </a:extLst>
          </p:cNvPr>
          <p:cNvSpPr>
            <a:spLocks noGrp="1"/>
          </p:cNvSpPr>
          <p:nvPr>
            <p:ph idx="1"/>
          </p:nvPr>
        </p:nvSpPr>
        <p:spPr>
          <a:xfrm>
            <a:off x="1958975" y="2006601"/>
            <a:ext cx="8419481" cy="3996471"/>
          </a:xfrm>
        </p:spPr>
        <p:txBody>
          <a:bodyPr vert="horz" lIns="91440" tIns="45720" rIns="91440" bIns="45720" rtlCol="0" anchor="t">
            <a:noAutofit/>
          </a:bodyPr>
          <a:lstStyle/>
          <a:p>
            <a:r>
              <a:rPr lang="en-GB" dirty="0">
                <a:solidFill>
                  <a:srgbClr val="002060"/>
                </a:solidFill>
                <a:ea typeface="+mn-lt"/>
                <a:cs typeface="+mn-lt"/>
              </a:rPr>
              <a:t>Sepsis results from a dysregulated host (immune) response to an infection. </a:t>
            </a:r>
          </a:p>
          <a:p>
            <a:r>
              <a:rPr lang="en-GB" dirty="0">
                <a:solidFill>
                  <a:srgbClr val="002060"/>
                </a:solidFill>
                <a:ea typeface="+mn-lt"/>
                <a:cs typeface="+mn-lt"/>
              </a:rPr>
              <a:t>The immune system can be broadly described as having three main components – physical, chemical (innate or cellular) and adaptive.</a:t>
            </a:r>
          </a:p>
          <a:p>
            <a:r>
              <a:rPr lang="en-GB" dirty="0">
                <a:solidFill>
                  <a:srgbClr val="002060"/>
                </a:solidFill>
                <a:ea typeface="+mn-lt"/>
                <a:cs typeface="+mn-lt"/>
              </a:rPr>
              <a:t>The chemical or innate (cellular) component refers to cytokines (pro-inflammatory mediators), which are responsible for regulation and activation of inflammation (part of the normal immune response).</a:t>
            </a:r>
          </a:p>
        </p:txBody>
      </p:sp>
    </p:spTree>
    <p:extLst>
      <p:ext uri="{BB962C8B-B14F-4D97-AF65-F5344CB8AC3E}">
        <p14:creationId xmlns:p14="http://schemas.microsoft.com/office/powerpoint/2010/main" val="183848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C698-ACCD-3C39-FA32-982E73247349}"/>
              </a:ext>
            </a:extLst>
          </p:cNvPr>
          <p:cNvSpPr>
            <a:spLocks noGrp="1"/>
          </p:cNvSpPr>
          <p:nvPr>
            <p:ph type="title"/>
          </p:nvPr>
        </p:nvSpPr>
        <p:spPr/>
        <p:txBody>
          <a:bodyPr/>
          <a:lstStyle/>
          <a:p>
            <a:r>
              <a:rPr lang="mi-NZ" sz="4000"/>
              <a:t>Pathophysiology</a:t>
            </a:r>
            <a:endParaRPr lang="en-NZ" sz="4000"/>
          </a:p>
        </p:txBody>
      </p:sp>
      <p:sp>
        <p:nvSpPr>
          <p:cNvPr id="3" name="Content Placeholder 2">
            <a:extLst>
              <a:ext uri="{FF2B5EF4-FFF2-40B4-BE49-F238E27FC236}">
                <a16:creationId xmlns:a16="http://schemas.microsoft.com/office/drawing/2014/main" id="{FB942869-B3A5-A88B-7D39-9287D14FDFEA}"/>
              </a:ext>
            </a:extLst>
          </p:cNvPr>
          <p:cNvSpPr>
            <a:spLocks noGrp="1"/>
          </p:cNvSpPr>
          <p:nvPr>
            <p:ph idx="1"/>
          </p:nvPr>
        </p:nvSpPr>
        <p:spPr>
          <a:xfrm>
            <a:off x="1958975" y="1872146"/>
            <a:ext cx="7640093" cy="3996471"/>
          </a:xfrm>
        </p:spPr>
        <p:txBody>
          <a:bodyPr vert="horz" lIns="91440" tIns="45720" rIns="91440" bIns="45720" rtlCol="0" anchor="t">
            <a:noAutofit/>
          </a:bodyPr>
          <a:lstStyle/>
          <a:p>
            <a:endParaRPr lang="en-GB" sz="2400" dirty="0">
              <a:solidFill>
                <a:srgbClr val="002060"/>
              </a:solidFill>
              <a:ea typeface="+mn-lt"/>
              <a:cs typeface="+mn-lt"/>
            </a:endParaRPr>
          </a:p>
          <a:p>
            <a:r>
              <a:rPr lang="en-GB" sz="2400" dirty="0">
                <a:solidFill>
                  <a:srgbClr val="002060"/>
                </a:solidFill>
                <a:ea typeface="+mn-lt"/>
                <a:cs typeface="+mn-lt"/>
              </a:rPr>
              <a:t>The physical immune system includes structures such as the endothelium, mucosae and skin</a:t>
            </a:r>
          </a:p>
          <a:p>
            <a:r>
              <a:rPr lang="en-GB" sz="2400" dirty="0">
                <a:solidFill>
                  <a:srgbClr val="002060"/>
                </a:solidFill>
                <a:ea typeface="+mn-lt"/>
                <a:cs typeface="+mn-lt"/>
              </a:rPr>
              <a:t>A healthy state </a:t>
            </a:r>
            <a:r>
              <a:rPr lang="en-GB" dirty="0">
                <a:solidFill>
                  <a:srgbClr val="002060"/>
                </a:solidFill>
                <a:ea typeface="+mn-lt"/>
                <a:cs typeface="+mn-lt"/>
              </a:rPr>
              <a:t>depends</a:t>
            </a:r>
            <a:r>
              <a:rPr lang="en-GB" sz="2400" dirty="0">
                <a:solidFill>
                  <a:srgbClr val="002060"/>
                </a:solidFill>
                <a:ea typeface="+mn-lt"/>
                <a:cs typeface="+mn-lt"/>
              </a:rPr>
              <a:t> on the integrity of these</a:t>
            </a:r>
            <a:r>
              <a:rPr lang="en-GB" dirty="0">
                <a:solidFill>
                  <a:srgbClr val="002060"/>
                </a:solidFill>
                <a:ea typeface="+mn-lt"/>
                <a:cs typeface="+mn-lt"/>
              </a:rPr>
              <a:t> components</a:t>
            </a:r>
            <a:endParaRPr lang="en-GB" sz="2400" dirty="0">
              <a:solidFill>
                <a:srgbClr val="002060"/>
              </a:solidFill>
              <a:ea typeface="+mn-lt"/>
              <a:cs typeface="+mn-lt"/>
            </a:endParaRPr>
          </a:p>
          <a:p>
            <a:pPr marL="0" indent="0">
              <a:buNone/>
            </a:pPr>
            <a:endParaRPr lang="en-NZ" dirty="0">
              <a:solidFill>
                <a:srgbClr val="002060"/>
              </a:solidFill>
              <a:cs typeface="Calibri" panose="020F0502020204030204"/>
            </a:endParaRPr>
          </a:p>
        </p:txBody>
      </p:sp>
    </p:spTree>
    <p:extLst>
      <p:ext uri="{BB962C8B-B14F-4D97-AF65-F5344CB8AC3E}">
        <p14:creationId xmlns:p14="http://schemas.microsoft.com/office/powerpoint/2010/main" val="386190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E29D1B-6C57-FBDF-EED2-B39DCE0B3822}"/>
              </a:ext>
              <a:ext uri="{C183D7F6-B498-43B3-948B-1728B52AA6E4}">
                <adec:decorative xmlns:adec="http://schemas.microsoft.com/office/drawing/2017/decorative" val="1"/>
              </a:ext>
            </a:extLst>
          </p:cNvPr>
          <p:cNvSpPr/>
          <p:nvPr/>
        </p:nvSpPr>
        <p:spPr>
          <a:xfrm>
            <a:off x="7987439" y="4450814"/>
            <a:ext cx="4204561" cy="2407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artoon Illustration of Human Body Anatomy (HBA) Stock Vector -  Illustration of human, isolated: 62425127">
            <a:extLst>
              <a:ext uri="{FF2B5EF4-FFF2-40B4-BE49-F238E27FC236}">
                <a16:creationId xmlns:a16="http://schemas.microsoft.com/office/drawing/2014/main" id="{9C62A609-D810-BDF1-D35B-0453C7A257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7236" y="1470747"/>
            <a:ext cx="4539566" cy="5119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70479D-C3A1-496A-6FB4-8980670829B5}"/>
              </a:ext>
            </a:extLst>
          </p:cNvPr>
          <p:cNvSpPr txBox="1"/>
          <p:nvPr/>
        </p:nvSpPr>
        <p:spPr>
          <a:xfrm>
            <a:off x="2763248" y="1430242"/>
            <a:ext cx="3743325" cy="1200329"/>
          </a:xfrm>
          <a:prstGeom prst="rect">
            <a:avLst/>
          </a:prstGeom>
          <a:noFill/>
        </p:spPr>
        <p:txBody>
          <a:bodyPr wrap="square" rtlCol="0">
            <a:spAutoFit/>
          </a:bodyPr>
          <a:lstStyle/>
          <a:p>
            <a:r>
              <a:rPr lang="en-US" b="1"/>
              <a:t>LUNGS: </a:t>
            </a:r>
            <a:r>
              <a:rPr lang="en-US"/>
              <a:t>capillaries become more permeable and </a:t>
            </a:r>
            <a:r>
              <a:rPr lang="en-US" err="1"/>
              <a:t>oedematous</a:t>
            </a:r>
            <a:r>
              <a:rPr lang="en-US"/>
              <a:t>. </a:t>
            </a:r>
          </a:p>
          <a:p>
            <a:r>
              <a:rPr lang="en-US"/>
              <a:t>Fluid floods the alveoli, </a:t>
            </a:r>
          </a:p>
          <a:p>
            <a:r>
              <a:rPr lang="en-US"/>
              <a:t>impairing gas exchange</a:t>
            </a:r>
            <a:endParaRPr lang="en-US">
              <a:ea typeface="Calibri"/>
              <a:cs typeface="Calibri"/>
            </a:endParaRPr>
          </a:p>
        </p:txBody>
      </p:sp>
      <p:cxnSp>
        <p:nvCxnSpPr>
          <p:cNvPr id="5" name="Straight Arrow Connector 4">
            <a:extLst>
              <a:ext uri="{FF2B5EF4-FFF2-40B4-BE49-F238E27FC236}">
                <a16:creationId xmlns:a16="http://schemas.microsoft.com/office/drawing/2014/main" id="{7AFCFF32-5DA6-C765-B81B-9AF1B7D3D328}"/>
              </a:ext>
              <a:ext uri="{C183D7F6-B498-43B3-948B-1728B52AA6E4}">
                <adec:decorative xmlns:adec="http://schemas.microsoft.com/office/drawing/2017/decorative" val="1"/>
              </a:ext>
            </a:extLst>
          </p:cNvPr>
          <p:cNvCxnSpPr/>
          <p:nvPr/>
        </p:nvCxnSpPr>
        <p:spPr>
          <a:xfrm flipH="1">
            <a:off x="6485905" y="3612719"/>
            <a:ext cx="131154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13AF5765-3F89-32A3-3240-34968F42E6C7}"/>
              </a:ext>
            </a:extLst>
          </p:cNvPr>
          <p:cNvSpPr txBox="1"/>
          <p:nvPr/>
        </p:nvSpPr>
        <p:spPr>
          <a:xfrm>
            <a:off x="7797447" y="3151054"/>
            <a:ext cx="4365356" cy="923330"/>
          </a:xfrm>
          <a:prstGeom prst="rect">
            <a:avLst/>
          </a:prstGeom>
          <a:noFill/>
        </p:spPr>
        <p:txBody>
          <a:bodyPr wrap="square" rtlCol="0">
            <a:spAutoFit/>
          </a:bodyPr>
          <a:lstStyle/>
          <a:p>
            <a:r>
              <a:rPr lang="en-US" b="1"/>
              <a:t>GUT: </a:t>
            </a:r>
            <a:r>
              <a:rPr lang="en-US"/>
              <a:t>the lining becomes permeable, </a:t>
            </a:r>
          </a:p>
          <a:p>
            <a:r>
              <a:rPr lang="en-US"/>
              <a:t>leading to bacterial translocation, gut </a:t>
            </a:r>
          </a:p>
          <a:p>
            <a:r>
              <a:rPr lang="en-US"/>
              <a:t>injury and worsening systemic inflammation</a:t>
            </a:r>
            <a:endParaRPr lang="en-US">
              <a:ea typeface="Calibri"/>
              <a:cs typeface="Calibri"/>
            </a:endParaRPr>
          </a:p>
        </p:txBody>
      </p:sp>
      <p:cxnSp>
        <p:nvCxnSpPr>
          <p:cNvPr id="8" name="Straight Arrow Connector 7">
            <a:extLst>
              <a:ext uri="{FF2B5EF4-FFF2-40B4-BE49-F238E27FC236}">
                <a16:creationId xmlns:a16="http://schemas.microsoft.com/office/drawing/2014/main" id="{14059E52-0800-38BD-0359-4ADD6BEF2C15}"/>
              </a:ext>
              <a:ext uri="{C183D7F6-B498-43B3-948B-1728B52AA6E4}">
                <adec:decorative xmlns:adec="http://schemas.microsoft.com/office/drawing/2017/decorative" val="1"/>
              </a:ext>
            </a:extLst>
          </p:cNvPr>
          <p:cNvCxnSpPr>
            <a:cxnSpLocks/>
          </p:cNvCxnSpPr>
          <p:nvPr/>
        </p:nvCxnSpPr>
        <p:spPr>
          <a:xfrm>
            <a:off x="5196776" y="3244312"/>
            <a:ext cx="75457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35699D8D-8B4B-81D6-1260-BD600515A3D6}"/>
              </a:ext>
            </a:extLst>
          </p:cNvPr>
          <p:cNvSpPr txBox="1"/>
          <p:nvPr/>
        </p:nvSpPr>
        <p:spPr>
          <a:xfrm>
            <a:off x="1738449" y="2915682"/>
            <a:ext cx="3743325" cy="923330"/>
          </a:xfrm>
          <a:prstGeom prst="rect">
            <a:avLst/>
          </a:prstGeom>
          <a:noFill/>
        </p:spPr>
        <p:txBody>
          <a:bodyPr wrap="square" rtlCol="0">
            <a:spAutoFit/>
          </a:bodyPr>
          <a:lstStyle/>
          <a:p>
            <a:r>
              <a:rPr lang="en-US" b="1"/>
              <a:t>LIVER: </a:t>
            </a:r>
            <a:r>
              <a:rPr lang="en-US"/>
              <a:t>impaired hepatocyte clearance causes cholestasis and interrupts other liver function</a:t>
            </a:r>
            <a:endParaRPr lang="en-US">
              <a:ea typeface="Calibri"/>
              <a:cs typeface="Calibri"/>
            </a:endParaRPr>
          </a:p>
        </p:txBody>
      </p:sp>
      <p:cxnSp>
        <p:nvCxnSpPr>
          <p:cNvPr id="10" name="Straight Arrow Connector 9">
            <a:extLst>
              <a:ext uri="{FF2B5EF4-FFF2-40B4-BE49-F238E27FC236}">
                <a16:creationId xmlns:a16="http://schemas.microsoft.com/office/drawing/2014/main" id="{C4D6040C-2D87-44D7-488C-24D2AC65C407}"/>
              </a:ext>
              <a:ext uri="{C183D7F6-B498-43B3-948B-1728B52AA6E4}">
                <adec:decorative xmlns:adec="http://schemas.microsoft.com/office/drawing/2017/decorative" val="1"/>
              </a:ext>
            </a:extLst>
          </p:cNvPr>
          <p:cNvCxnSpPr>
            <a:cxnSpLocks/>
          </p:cNvCxnSpPr>
          <p:nvPr/>
        </p:nvCxnSpPr>
        <p:spPr>
          <a:xfrm flipH="1">
            <a:off x="6485905" y="1706132"/>
            <a:ext cx="796361"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1075DB85-97FD-A099-BE69-B32A85B56E63}"/>
              </a:ext>
            </a:extLst>
          </p:cNvPr>
          <p:cNvSpPr txBox="1"/>
          <p:nvPr/>
        </p:nvSpPr>
        <p:spPr>
          <a:xfrm>
            <a:off x="7245796" y="1062714"/>
            <a:ext cx="3871891" cy="2031325"/>
          </a:xfrm>
          <a:prstGeom prst="rect">
            <a:avLst/>
          </a:prstGeom>
          <a:noFill/>
        </p:spPr>
        <p:txBody>
          <a:bodyPr wrap="square" rtlCol="0">
            <a:spAutoFit/>
          </a:bodyPr>
          <a:lstStyle/>
          <a:p>
            <a:r>
              <a:rPr lang="en-US" b="1"/>
              <a:t>BRAIN: </a:t>
            </a:r>
            <a:r>
              <a:rPr lang="en-US"/>
              <a:t>compromised blood-brain barrier allows inflammatory cytokines and cells to enter the brain. Vascular injury, clotting and septic encephalopathy lead to clinical changes, </a:t>
            </a:r>
            <a:r>
              <a:rPr lang="en-US" err="1"/>
              <a:t>eg</a:t>
            </a:r>
            <a:r>
              <a:rPr lang="en-US"/>
              <a:t> altered level of consciousness</a:t>
            </a:r>
            <a:endParaRPr lang="en-US">
              <a:ea typeface="Calibri"/>
              <a:cs typeface="Calibri"/>
            </a:endParaRPr>
          </a:p>
        </p:txBody>
      </p:sp>
      <p:cxnSp>
        <p:nvCxnSpPr>
          <p:cNvPr id="19" name="Connector: Elbow 18">
            <a:extLst>
              <a:ext uri="{FF2B5EF4-FFF2-40B4-BE49-F238E27FC236}">
                <a16:creationId xmlns:a16="http://schemas.microsoft.com/office/drawing/2014/main" id="{019D7C0E-79AC-55B9-0A6E-2D8AEF5D6094}"/>
              </a:ext>
              <a:ext uri="{C183D7F6-B498-43B3-948B-1728B52AA6E4}">
                <adec:decorative xmlns:adec="http://schemas.microsoft.com/office/drawing/2017/decorative" val="1"/>
              </a:ext>
            </a:extLst>
          </p:cNvPr>
          <p:cNvCxnSpPr/>
          <p:nvPr/>
        </p:nvCxnSpPr>
        <p:spPr>
          <a:xfrm rot="5400000" flipH="1" flipV="1">
            <a:off x="4758303" y="3772217"/>
            <a:ext cx="1270861" cy="105388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B0A6BF75-38B6-0A8B-618A-DA145855CAED}"/>
              </a:ext>
            </a:extLst>
          </p:cNvPr>
          <p:cNvSpPr txBox="1"/>
          <p:nvPr/>
        </p:nvSpPr>
        <p:spPr>
          <a:xfrm>
            <a:off x="1967959" y="4825700"/>
            <a:ext cx="3743325" cy="923330"/>
          </a:xfrm>
          <a:prstGeom prst="rect">
            <a:avLst/>
          </a:prstGeom>
          <a:noFill/>
        </p:spPr>
        <p:txBody>
          <a:bodyPr wrap="square" rtlCol="0">
            <a:spAutoFit/>
          </a:bodyPr>
          <a:lstStyle/>
          <a:p>
            <a:r>
              <a:rPr lang="en-US" b="1"/>
              <a:t>KIDNEYS: </a:t>
            </a:r>
            <a:r>
              <a:rPr lang="en-US"/>
              <a:t>Acute kidney injury caused by cytokine and immune mediated microvascular and tubular dysfunction</a:t>
            </a:r>
            <a:endParaRPr lang="en-US">
              <a:ea typeface="Calibri"/>
              <a:cs typeface="Calibri"/>
            </a:endParaRPr>
          </a:p>
        </p:txBody>
      </p:sp>
      <p:cxnSp>
        <p:nvCxnSpPr>
          <p:cNvPr id="22" name="Straight Arrow Connector 21">
            <a:extLst>
              <a:ext uri="{FF2B5EF4-FFF2-40B4-BE49-F238E27FC236}">
                <a16:creationId xmlns:a16="http://schemas.microsoft.com/office/drawing/2014/main" id="{EC1C31B3-84AF-9BA3-351D-E7E58638B651}"/>
              </a:ext>
              <a:ext uri="{C183D7F6-B498-43B3-948B-1728B52AA6E4}">
                <adec:decorative xmlns:adec="http://schemas.microsoft.com/office/drawing/2017/decorative" val="1"/>
              </a:ext>
            </a:extLst>
          </p:cNvPr>
          <p:cNvCxnSpPr/>
          <p:nvPr/>
        </p:nvCxnSpPr>
        <p:spPr>
          <a:xfrm flipH="1">
            <a:off x="6577093" y="6118603"/>
            <a:ext cx="141034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817E78B4-21F4-090F-B8BB-15E0E8098F96}"/>
              </a:ext>
            </a:extLst>
          </p:cNvPr>
          <p:cNvSpPr txBox="1"/>
          <p:nvPr/>
        </p:nvSpPr>
        <p:spPr>
          <a:xfrm>
            <a:off x="7987439" y="5795437"/>
            <a:ext cx="3743325" cy="923330"/>
          </a:xfrm>
          <a:prstGeom prst="rect">
            <a:avLst/>
          </a:prstGeom>
          <a:noFill/>
        </p:spPr>
        <p:txBody>
          <a:bodyPr wrap="square" lIns="91440" tIns="45720" rIns="91440" bIns="45720" rtlCol="0" anchor="t">
            <a:spAutoFit/>
          </a:bodyPr>
          <a:lstStyle/>
          <a:p>
            <a:r>
              <a:rPr lang="en-US" b="1"/>
              <a:t>COAGULOPATHY: </a:t>
            </a:r>
            <a:r>
              <a:rPr lang="en-US"/>
              <a:t>leads to impaired peripheral and central blood flow and </a:t>
            </a:r>
            <a:r>
              <a:rPr lang="en-US" err="1"/>
              <a:t>ischaemia</a:t>
            </a:r>
            <a:endParaRPr lang="en-US">
              <a:ea typeface="Calibri"/>
              <a:cs typeface="Calibri"/>
            </a:endParaRPr>
          </a:p>
        </p:txBody>
      </p:sp>
      <p:cxnSp>
        <p:nvCxnSpPr>
          <p:cNvPr id="33" name="Straight Arrow Connector 32">
            <a:extLst>
              <a:ext uri="{FF2B5EF4-FFF2-40B4-BE49-F238E27FC236}">
                <a16:creationId xmlns:a16="http://schemas.microsoft.com/office/drawing/2014/main" id="{F3465802-CCF8-FBBC-B3DC-F230B02E051A}"/>
              </a:ext>
              <a:ext uri="{C183D7F6-B498-43B3-948B-1728B52AA6E4}">
                <adec:decorative xmlns:adec="http://schemas.microsoft.com/office/drawing/2017/decorative" val="1"/>
              </a:ext>
            </a:extLst>
          </p:cNvPr>
          <p:cNvCxnSpPr>
            <a:cxnSpLocks/>
          </p:cNvCxnSpPr>
          <p:nvPr/>
        </p:nvCxnSpPr>
        <p:spPr>
          <a:xfrm>
            <a:off x="4572000" y="2722213"/>
            <a:ext cx="137934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4C950972-3459-4BB6-1F56-10D06201246D}"/>
              </a:ext>
              <a:ext uri="{C183D7F6-B498-43B3-948B-1728B52AA6E4}">
                <adec:decorative xmlns:adec="http://schemas.microsoft.com/office/drawing/2017/decorative" val="1"/>
              </a:ext>
            </a:extLst>
          </p:cNvPr>
          <p:cNvCxnSpPr>
            <a:cxnSpLocks/>
          </p:cNvCxnSpPr>
          <p:nvPr/>
        </p:nvCxnSpPr>
        <p:spPr>
          <a:xfrm flipV="1">
            <a:off x="4572000" y="2551731"/>
            <a:ext cx="0" cy="170482"/>
          </a:xfrm>
          <a:prstGeom prst="line">
            <a:avLst/>
          </a:prstGeom>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C6FC290B-5048-69B8-2052-4BF5311B1286}"/>
              </a:ext>
            </a:extLst>
          </p:cNvPr>
          <p:cNvSpPr txBox="1">
            <a:spLocks/>
          </p:cNvSpPr>
          <p:nvPr/>
        </p:nvSpPr>
        <p:spPr>
          <a:xfrm>
            <a:off x="1967959" y="482349"/>
            <a:ext cx="7640093"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2B286F"/>
                </a:solidFill>
                <a:latin typeface="+mn-lt"/>
                <a:ea typeface="+mj-ea"/>
                <a:cs typeface="+mj-cs"/>
              </a:defRPr>
            </a:lvl1pPr>
          </a:lstStyle>
          <a:p>
            <a:r>
              <a:rPr lang="mi-NZ" sz="4000" dirty="0"/>
              <a:t>Characteristics</a:t>
            </a:r>
            <a:endParaRPr lang="en-NZ" sz="4000" dirty="0"/>
          </a:p>
        </p:txBody>
      </p:sp>
    </p:spTree>
    <p:extLst>
      <p:ext uri="{BB962C8B-B14F-4D97-AF65-F5344CB8AC3E}">
        <p14:creationId xmlns:p14="http://schemas.microsoft.com/office/powerpoint/2010/main" val="1230500532"/>
      </p:ext>
    </p:extLst>
  </p:cSld>
  <p:clrMapOvr>
    <a:masterClrMapping/>
  </p:clrMapOvr>
</p:sld>
</file>

<file path=ppt/theme/theme1.xml><?xml version="1.0" encoding="utf-8"?>
<a:theme xmlns:a="http://schemas.openxmlformats.org/drawingml/2006/main" name="Office Theme">
  <a:themeElements>
    <a:clrScheme name="Te Tāhū Hauora">
      <a:dk1>
        <a:srgbClr val="121212"/>
      </a:dk1>
      <a:lt1>
        <a:srgbClr val="FFFFFF"/>
      </a:lt1>
      <a:dk2>
        <a:srgbClr val="2C2568"/>
      </a:dk2>
      <a:lt2>
        <a:srgbClr val="E8E5E5"/>
      </a:lt2>
      <a:accent1>
        <a:srgbClr val="2C2568"/>
      </a:accent1>
      <a:accent2>
        <a:srgbClr val="107383"/>
      </a:accent2>
      <a:accent3>
        <a:srgbClr val="37B0A8"/>
      </a:accent3>
      <a:accent4>
        <a:srgbClr val="904281"/>
      </a:accent4>
      <a:accent5>
        <a:srgbClr val="BB7CB3"/>
      </a:accent5>
      <a:accent6>
        <a:srgbClr val="FF4F2D"/>
      </a:accent6>
      <a:hlink>
        <a:srgbClr val="2C2568"/>
      </a:hlink>
      <a:folHlink>
        <a:srgbClr val="2C25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1cefdf-35f4-4444-8638-55f0e12ab1c4}" enabled="0" method="" siteId="{701cefdf-35f4-4444-8638-55f0e12ab1c4}" removed="1"/>
</clbl:labelList>
</file>

<file path=docProps/app.xml><?xml version="1.0" encoding="utf-8"?>
<Properties xmlns="http://schemas.openxmlformats.org/officeDocument/2006/extended-properties" xmlns:vt="http://schemas.openxmlformats.org/officeDocument/2006/docPropsVTypes">
  <TotalTime>0</TotalTime>
  <Words>5717</Words>
  <Application>Microsoft Office PowerPoint</Application>
  <PresentationFormat>Widescreen</PresentationFormat>
  <Paragraphs>427</Paragraphs>
  <Slides>41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Arial,Sans-Serif</vt:lpstr>
      <vt:lpstr>Calibri</vt:lpstr>
      <vt:lpstr>Calibri Light</vt:lpstr>
      <vt:lpstr>Cambria</vt:lpstr>
      <vt:lpstr>Courier New</vt:lpstr>
      <vt:lpstr>Office Theme</vt:lpstr>
      <vt:lpstr>Sepsis / Mata Whakatoake Raise the Flag</vt:lpstr>
      <vt:lpstr>Learning outcomes</vt:lpstr>
      <vt:lpstr>Sepsis definitions</vt:lpstr>
      <vt:lpstr>Sepsis definitions</vt:lpstr>
      <vt:lpstr>PowerPoint Presentation</vt:lpstr>
      <vt:lpstr>Pathophysiology</vt:lpstr>
      <vt:lpstr>Pathophysiology</vt:lpstr>
      <vt:lpstr>Pathophysiology</vt:lpstr>
      <vt:lpstr>PowerPoint Presentation</vt:lpstr>
      <vt:lpstr>Pathway from infection to sepsis</vt:lpstr>
      <vt:lpstr>PowerPoint Presentation</vt:lpstr>
      <vt:lpstr>Sepsis from the bedside</vt:lpstr>
      <vt:lpstr>Special considerations</vt:lpstr>
      <vt:lpstr>Critical language</vt:lpstr>
      <vt:lpstr>Using critical language</vt:lpstr>
      <vt:lpstr>Risk factors and burden</vt:lpstr>
      <vt:lpstr>Risk factors</vt:lpstr>
      <vt:lpstr>Burden</vt:lpstr>
      <vt:lpstr>Burden</vt:lpstr>
      <vt:lpstr>Pathways</vt:lpstr>
      <vt:lpstr>Early recognition and treatment</vt:lpstr>
      <vt:lpstr>Sepsis is a medical emergency</vt:lpstr>
      <vt:lpstr>Sepsis is a medical emergency</vt:lpstr>
      <vt:lpstr>Sepsis pathway: Recognise</vt:lpstr>
      <vt:lpstr>Sepsis pathway: Recognise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considerations</vt:lpstr>
      <vt:lpstr>Recovery and  post-sepsis syndrome</vt:lpstr>
      <vt:lpstr>Post-sepsis syndrome</vt:lpstr>
      <vt:lpstr>Post-sepsis syndrome</vt:lpstr>
      <vt:lpstr>Pathophysiology of Post-Sepsis Syndrome</vt:lpstr>
      <vt:lpstr>Key messages</vt:lpstr>
      <vt:lpstr>Key messages</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2025-09-09T00:07:15Z</dcterms:created>
  <dcterms:modified xsi:type="dcterms:W3CDTF">2025-09-09T00:09:38Z</dcterms:modified>
</cp:coreProperties>
</file>