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0"/>
  </p:notesMasterIdLst>
  <p:handoutMasterIdLst>
    <p:handoutMasterId r:id="rId41"/>
  </p:handoutMasterIdLst>
  <p:sldIdLst>
    <p:sldId id="302" r:id="rId2"/>
    <p:sldId id="301" r:id="rId3"/>
    <p:sldId id="315" r:id="rId4"/>
    <p:sldId id="316" r:id="rId5"/>
    <p:sldId id="259" r:id="rId6"/>
    <p:sldId id="303" r:id="rId7"/>
    <p:sldId id="330" r:id="rId8"/>
    <p:sldId id="317" r:id="rId9"/>
    <p:sldId id="318" r:id="rId10"/>
    <p:sldId id="320" r:id="rId11"/>
    <p:sldId id="274" r:id="rId12"/>
    <p:sldId id="332" r:id="rId13"/>
    <p:sldId id="322" r:id="rId14"/>
    <p:sldId id="323" r:id="rId15"/>
    <p:sldId id="324" r:id="rId16"/>
    <p:sldId id="325" r:id="rId17"/>
    <p:sldId id="326" r:id="rId18"/>
    <p:sldId id="285" r:id="rId19"/>
    <p:sldId id="327" r:id="rId20"/>
    <p:sldId id="292" r:id="rId21"/>
    <p:sldId id="293" r:id="rId22"/>
    <p:sldId id="282" r:id="rId23"/>
    <p:sldId id="312" r:id="rId24"/>
    <p:sldId id="311" r:id="rId25"/>
    <p:sldId id="295" r:id="rId26"/>
    <p:sldId id="310" r:id="rId27"/>
    <p:sldId id="296" r:id="rId28"/>
    <p:sldId id="297" r:id="rId29"/>
    <p:sldId id="335" r:id="rId30"/>
    <p:sldId id="337" r:id="rId31"/>
    <p:sldId id="298" r:id="rId32"/>
    <p:sldId id="336" r:id="rId33"/>
    <p:sldId id="333" r:id="rId34"/>
    <p:sldId id="334" r:id="rId35"/>
    <p:sldId id="265" r:id="rId36"/>
    <p:sldId id="328" r:id="rId37"/>
    <p:sldId id="329" r:id="rId38"/>
    <p:sldId id="331" r:id="rId39"/>
  </p:sldIdLst>
  <p:sldSz cx="9144000" cy="6858000" type="screen4x3"/>
  <p:notesSz cx="9144000" cy="68580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00"/>
    <a:srgbClr val="11559A"/>
    <a:srgbClr val="1877DA"/>
    <a:srgbClr val="D1E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86353" autoAdjust="0"/>
  </p:normalViewPr>
  <p:slideViewPr>
    <p:cSldViewPr>
      <p:cViewPr>
        <p:scale>
          <a:sx n="62" d="100"/>
          <a:sy n="62" d="100"/>
        </p:scale>
        <p:origin x="-1446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4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47C205-EC98-4AA8-8E43-4B8B8C1963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714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202697B-74C0-4EA9-AC93-94B6E8F291E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459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27</a:t>
            </a:fld>
            <a:endParaRPr lang="en-A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r>
              <a:rPr lang="en-AU" dirty="0" smtClean="0"/>
              <a:t>Select</a:t>
            </a:r>
            <a:r>
              <a:rPr lang="en-AU" baseline="0" dirty="0" smtClean="0"/>
              <a:t> Add Session to start a new session</a:t>
            </a:r>
          </a:p>
          <a:p>
            <a:endParaRPr lang="en-AU" baseline="0" dirty="0" smtClean="0"/>
          </a:p>
          <a:p>
            <a:r>
              <a:rPr lang="en-AU" baseline="0" dirty="0" smtClean="0"/>
              <a:t>Select the required session information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28</a:t>
            </a:fld>
            <a:endParaRPr lang="en-A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r>
              <a:rPr lang="en-AU" dirty="0" smtClean="0"/>
              <a:t>Select the required</a:t>
            </a:r>
            <a:r>
              <a:rPr lang="en-AU" baseline="0" dirty="0" smtClean="0"/>
              <a:t> values</a:t>
            </a:r>
            <a:endParaRPr lang="en-A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Two options for saving and clearing a completed</a:t>
            </a:r>
            <a:r>
              <a:rPr lang="en-AU" baseline="0" dirty="0" smtClean="0"/>
              <a:t> moment</a:t>
            </a:r>
          </a:p>
          <a:p>
            <a:pPr marL="285750" indent="-285750">
              <a:buAutoNum type="romanLcParenR"/>
            </a:pPr>
            <a:r>
              <a:rPr lang="en-AU" baseline="0" dirty="0" smtClean="0"/>
              <a:t>Select the green arrow next to the completed moment to save the single entry; or</a:t>
            </a:r>
          </a:p>
          <a:p>
            <a:pPr marL="285750" indent="-285750">
              <a:buAutoNum type="romanLcParenR"/>
            </a:pPr>
            <a:r>
              <a:rPr lang="en-AU" baseline="0" dirty="0" smtClean="0"/>
              <a:t>Select Save All to save all the completed moments</a:t>
            </a:r>
          </a:p>
          <a:p>
            <a:pPr marL="285750" indent="-285750">
              <a:buAutoNum type="romanLcParenR"/>
            </a:pPr>
            <a:endParaRPr lang="en-AU" baseline="0" dirty="0" smtClean="0"/>
          </a:p>
          <a:p>
            <a:pPr marL="285750" indent="-285750">
              <a:buNone/>
            </a:pPr>
            <a:r>
              <a:rPr lang="en-AU" baseline="0" dirty="0" smtClean="0"/>
              <a:t>Any moments that have errors will be highlighted in red with an error message explaining what is wrong</a:t>
            </a:r>
          </a:p>
          <a:p>
            <a:pPr marL="285750" indent="-285750">
              <a:buNone/>
            </a:pPr>
            <a:endParaRPr lang="en-AU" baseline="0" dirty="0" smtClean="0"/>
          </a:p>
          <a:p>
            <a:pPr marL="285750" indent="-285750">
              <a:buNone/>
            </a:pPr>
            <a:r>
              <a:rPr lang="en-AU" baseline="0" dirty="0" smtClean="0"/>
              <a:t>When your session is completed, select 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Two options for saving and clearing a completed</a:t>
            </a:r>
            <a:r>
              <a:rPr lang="en-AU" baseline="0" dirty="0" smtClean="0"/>
              <a:t> moment</a:t>
            </a:r>
          </a:p>
          <a:p>
            <a:pPr marL="285750" indent="-285750">
              <a:buAutoNum type="romanLcParenR"/>
            </a:pPr>
            <a:r>
              <a:rPr lang="en-AU" baseline="0" dirty="0" smtClean="0"/>
              <a:t>Select the green arrow next to the completed moment to save the single entry; or</a:t>
            </a:r>
          </a:p>
          <a:p>
            <a:pPr marL="285750" indent="-285750">
              <a:buAutoNum type="romanLcParenR"/>
            </a:pPr>
            <a:r>
              <a:rPr lang="en-AU" baseline="0" dirty="0" smtClean="0"/>
              <a:t>Select Save All to save all the completed moments</a:t>
            </a:r>
          </a:p>
          <a:p>
            <a:pPr marL="285750" indent="-285750">
              <a:buAutoNum type="romanLcParenR"/>
            </a:pPr>
            <a:endParaRPr lang="en-AU" baseline="0" dirty="0" smtClean="0"/>
          </a:p>
          <a:p>
            <a:pPr marL="285750" indent="-285750">
              <a:buNone/>
            </a:pPr>
            <a:r>
              <a:rPr lang="en-AU" baseline="0" dirty="0" smtClean="0"/>
              <a:t>Any moments that have errors will be highlighted in red with an error message explaining what is wrong</a:t>
            </a:r>
          </a:p>
          <a:p>
            <a:pPr marL="285750" indent="-285750">
              <a:buNone/>
            </a:pPr>
            <a:endParaRPr lang="en-AU" baseline="0" dirty="0" smtClean="0"/>
          </a:p>
          <a:p>
            <a:pPr marL="285750" indent="-285750">
              <a:buNone/>
            </a:pPr>
            <a:r>
              <a:rPr lang="en-AU" baseline="0" dirty="0" smtClean="0"/>
              <a:t>When your session is completed, select done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Now on the sessions</a:t>
            </a:r>
            <a:r>
              <a:rPr lang="en-AU" baseline="0" dirty="0" smtClean="0"/>
              <a:t> screen will be the completed session ready to be “Synced” to HHCApp</a:t>
            </a:r>
          </a:p>
          <a:p>
            <a:endParaRPr lang="en-AU" baseline="0" dirty="0" smtClean="0"/>
          </a:p>
          <a:p>
            <a:r>
              <a:rPr lang="en-AU" baseline="0" dirty="0" smtClean="0"/>
              <a:t>If you are offline you won’t be able to sync the session</a:t>
            </a:r>
          </a:p>
          <a:p>
            <a:endParaRPr lang="en-AU" baseline="0" dirty="0" smtClean="0"/>
          </a:p>
          <a:p>
            <a:r>
              <a:rPr lang="en-AU" baseline="0" dirty="0" smtClean="0"/>
              <a:t>If you are online, the session will be cleared from your device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2697B-74C0-4EA9-AC93-94B6E8F291E9}" type="slidenum">
              <a:rPr lang="en-AU" smtClean="0"/>
              <a:pPr>
                <a:defRPr/>
              </a:pPr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22</a:t>
            </a:fld>
            <a:endParaRPr lang="en-A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endParaRPr lang="en-AU" baseline="0" dirty="0" smtClean="0"/>
          </a:p>
          <a:p>
            <a:endParaRPr lang="en-A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7B8A7-0EA2-4B02-A6F9-443E7977BBF4}" type="slidenum">
              <a:rPr lang="en-AU" smtClean="0"/>
              <a:pPr/>
              <a:t>25</a:t>
            </a:fld>
            <a:endParaRPr lang="en-A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2763"/>
            <a:ext cx="3429000" cy="257175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7688"/>
          </a:xfrm>
          <a:noFill/>
          <a:ln/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69C5-FAA2-49CB-9840-319579F8C9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1E671-2FBB-4EBA-B2B3-375AA238F65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0"/>
            <a:ext cx="2205037" cy="6011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462713" cy="6011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2C027-C32E-42D5-8774-7639438FC8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ABA9-10D7-410D-B11B-09334D50705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EB7C4-FA38-4A40-9E04-292D4B7CF60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125538"/>
            <a:ext cx="4146550" cy="4886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1E6E-5210-40FA-9DFB-C344385926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9806-E07A-4F85-8605-CE768DE022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4D90-A5D2-42B0-9D06-50AD3087E57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A128D-0401-46A5-8F79-DD441CA8C3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CF481-D797-44F7-8393-054E33C41E3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ED530-747B-4666-9BE8-3093B50347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6251575"/>
            <a:ext cx="9144000" cy="60642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 eaLnBrk="1" hangingPunct="1">
              <a:defRPr/>
            </a:pPr>
            <a:endParaRPr lang="en-US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solidFill>
            <a:srgbClr val="11559A"/>
          </a:solidFill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 anchor="ctr"/>
          <a:lstStyle/>
          <a:p>
            <a:pPr algn="ctr" eaLnBrk="1" hangingPunct="1">
              <a:defRPr/>
            </a:pPr>
            <a:r>
              <a:rPr lang="en-GB" sz="360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GB" sz="3600">
                <a:solidFill>
                  <a:schemeClr val="bg1"/>
                </a:solidFill>
                <a:latin typeface="Arial Black" pitchFamily="34" charset="0"/>
              </a:rPr>
            </a:br>
            <a:endParaRPr lang="en-AU" sz="3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82015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5F1A9B4-3303-4743-8E03-E432A56BCBD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defTabSz="957263" eaLnBrk="1" hangingPunct="1">
              <a:defRPr/>
            </a:pPr>
            <a:endParaRPr lang="en-AU" sz="140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72" tIns="47886" rIns="95772" bIns="47886"/>
          <a:lstStyle/>
          <a:p>
            <a:pPr algn="ctr" defTabSz="957263" eaLnBrk="1" hangingPunct="1">
              <a:defRPr/>
            </a:pPr>
            <a:endParaRPr lang="en-AU" sz="140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 flipV="1">
            <a:off x="457200" y="6721475"/>
            <a:ext cx="26019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eaLnBrk="1" hangingPunct="1">
              <a:defRPr/>
            </a:pPr>
            <a:endParaRPr lang="en-AU" sz="140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ctr" eaLnBrk="1" hangingPunct="1">
              <a:defRPr/>
            </a:pPr>
            <a:endParaRPr lang="en-AU" sz="1400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665956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algn="r" eaLnBrk="1" hangingPunct="1">
              <a:defRPr/>
            </a:pPr>
            <a:endParaRPr lang="en-US" sz="1400"/>
          </a:p>
        </p:txBody>
      </p:sp>
      <p:pic>
        <p:nvPicPr>
          <p:cNvPr id="1037" name="Picture 13" descr="Safety_Qual%20Com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6453188"/>
            <a:ext cx="123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HHA Logo cmyk_HiResSelecte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6202363"/>
            <a:ext cx="262731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2051050" y="981075"/>
            <a:ext cx="5761038" cy="5040313"/>
            <a:chOff x="1476" y="744"/>
            <a:chExt cx="2808" cy="2832"/>
          </a:xfrm>
        </p:grpSpPr>
        <p:pic>
          <p:nvPicPr>
            <p:cNvPr id="1041" name="Picture 16" descr="HHA Logo_RH_opaque20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476" y="744"/>
              <a:ext cx="2808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9" name="Rectangle 17"/>
            <p:cNvSpPr>
              <a:spLocks noChangeArrowheads="1"/>
            </p:cNvSpPr>
            <p:nvPr userDrawn="1"/>
          </p:nvSpPr>
          <p:spPr bwMode="auto">
            <a:xfrm>
              <a:off x="1519" y="935"/>
              <a:ext cx="2676" cy="2450"/>
            </a:xfrm>
            <a:prstGeom prst="rect">
              <a:avLst/>
            </a:prstGeom>
            <a:solidFill>
              <a:schemeClr val="bg1">
                <a:alpha val="85001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AU"/>
            </a:p>
          </p:txBody>
        </p:sp>
      </p:grpSp>
      <p:sp>
        <p:nvSpPr>
          <p:cNvPr id="104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25538"/>
            <a:ext cx="84455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b="1">
          <a:solidFill>
            <a:srgbClr val="11559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 b="1">
          <a:solidFill>
            <a:srgbClr val="1877D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 b="1">
          <a:solidFill>
            <a:srgbClr val="FF8A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1559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sz="2000" b="1">
          <a:solidFill>
            <a:srgbClr val="1877D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hhcapp.hha.org.au/mobil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hhcapp.hha.org.au/mobil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hha.org.au/HHComplianceSystem.aspx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hha.org.au/UserFiles/file/HHCApp/NewHHCApp-MobileDevice.pdf" TargetMode="External"/><Relationship Id="rId2" Type="http://schemas.openxmlformats.org/officeDocument/2006/relationships/hyperlink" Target="http://hha.org.au/UserFiles/file/HHCApp/NewHHCApp-AddingASession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hha.org.au/UserFiles/file/HHCApp/HHCAppTrouble%20Shooting%20Guide_Android%20Devices.pdf" TargetMode="External"/><Relationship Id="rId2" Type="http://schemas.openxmlformats.org/officeDocument/2006/relationships/hyperlink" Target="http://hha.org.au/UserFiles/file/HHCApp/HHCAppTrouble%20Shooting%20Guide_Apple%20Devices_Final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hha.org.au/ForHealthcareWorkers/manual.aspx" TargetMode="External"/><Relationship Id="rId2" Type="http://schemas.openxmlformats.org/officeDocument/2006/relationships/hyperlink" Target="http://hha.org.au/ForHealthcareWorkers/auditing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://hhcapp.hha.org.a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86040"/>
            <a:ext cx="9144000" cy="7920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47071"/>
            <a:ext cx="8064896" cy="1470025"/>
          </a:xfrm>
        </p:spPr>
        <p:txBody>
          <a:bodyPr/>
          <a:lstStyle/>
          <a:p>
            <a:r>
              <a:rPr lang="en-AU" sz="4000" dirty="0" err="1" smtClean="0"/>
              <a:t>HHCApp</a:t>
            </a:r>
            <a:endParaRPr lang="en-A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407707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latin typeface="+mj-lt"/>
              </a:rPr>
              <a:t>Auditors</a:t>
            </a:r>
            <a:endParaRPr lang="en-A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enter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data is collected on paper</a:t>
            </a:r>
          </a:p>
          <a:p>
            <a:pPr lvl="1"/>
            <a:r>
              <a:rPr lang="en-AU" dirty="0" smtClean="0"/>
              <a:t>Login to </a:t>
            </a:r>
            <a:r>
              <a:rPr lang="en-AU" dirty="0" err="1" smtClean="0"/>
              <a:t>HHCApp</a:t>
            </a:r>
            <a:endParaRPr lang="en-AU" dirty="0" smtClean="0"/>
          </a:p>
          <a:p>
            <a:pPr lvl="1"/>
            <a:r>
              <a:rPr lang="en-AU" dirty="0" smtClean="0"/>
              <a:t>From the auditor home page</a:t>
            </a:r>
          </a:p>
          <a:p>
            <a:pPr lvl="2"/>
            <a:r>
              <a:rPr lang="en-AU" dirty="0"/>
              <a:t>C</a:t>
            </a:r>
            <a:r>
              <a:rPr lang="en-AU" dirty="0" smtClean="0"/>
              <a:t>lick on Add Session</a:t>
            </a:r>
          </a:p>
          <a:p>
            <a:pPr lvl="2"/>
            <a:endParaRPr lang="en-AU" dirty="0"/>
          </a:p>
          <a:p>
            <a:endParaRPr lang="en-A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b="59547"/>
          <a:stretch/>
        </p:blipFill>
        <p:spPr bwMode="auto">
          <a:xfrm>
            <a:off x="467544" y="3211735"/>
            <a:ext cx="8226816" cy="292998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 bwMode="auto">
          <a:xfrm>
            <a:off x="7524328" y="3933056"/>
            <a:ext cx="1440160" cy="360040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300192" y="3933056"/>
            <a:ext cx="1080120" cy="360040"/>
          </a:xfrm>
          <a:prstGeom prst="righ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4073492" y="2802544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444695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Select the organisation name</a:t>
            </a:r>
          </a:p>
        </p:txBody>
      </p:sp>
    </p:spTree>
    <p:extLst>
      <p:ext uri="{BB962C8B-B14F-4D97-AF65-F5344CB8AC3E}">
        <p14:creationId xmlns:p14="http://schemas.microsoft.com/office/powerpoint/2010/main" val="33909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4073492" y="3186684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282883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Choose an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NHHI Audit</a:t>
            </a:r>
          </a:p>
          <a:p>
            <a:r>
              <a:rPr lang="en-AU" dirty="0" smtClean="0"/>
              <a:t>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Local Audit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78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4073492" y="3786848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576" y="3844498"/>
            <a:ext cx="335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Choose a ward / department</a:t>
            </a:r>
          </a:p>
        </p:txBody>
      </p:sp>
    </p:spTree>
    <p:extLst>
      <p:ext uri="{BB962C8B-B14F-4D97-AF65-F5344CB8AC3E}">
        <p14:creationId xmlns:p14="http://schemas.microsoft.com/office/powerpoint/2010/main" val="28429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 bwMode="auto">
          <a:xfrm>
            <a:off x="4073492" y="4029164"/>
            <a:ext cx="978408" cy="48463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3440" y="3671315"/>
            <a:ext cx="335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Session number is optional.</a:t>
            </a:r>
          </a:p>
          <a:p>
            <a:r>
              <a:rPr lang="en-AU" dirty="0" smtClean="0"/>
              <a:t>Use this only if you are keeping a running tally on paper of sessions for each department </a:t>
            </a:r>
          </a:p>
        </p:txBody>
      </p:sp>
    </p:spTree>
    <p:extLst>
      <p:ext uri="{BB962C8B-B14F-4D97-AF65-F5344CB8AC3E}">
        <p14:creationId xmlns:p14="http://schemas.microsoft.com/office/powerpoint/2010/main" val="26398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9728" y="4413011"/>
            <a:ext cx="335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Dates and times to be entered as per paper audit sheet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3923928" y="4509120"/>
            <a:ext cx="360040" cy="1008112"/>
          </a:xfrm>
          <a:prstGeom prst="rightBrace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4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Add New Session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Enter the details of the session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4" t="13429" r="7123" b="41162"/>
          <a:stretch/>
        </p:blipFill>
        <p:spPr bwMode="auto">
          <a:xfrm>
            <a:off x="179512" y="1628800"/>
            <a:ext cx="8766368" cy="454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179512" y="5517232"/>
            <a:ext cx="648072" cy="653088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1691680" y="5661248"/>
            <a:ext cx="2871016" cy="509072"/>
          </a:xfrm>
          <a:prstGeom prst="leftArrow">
            <a:avLst/>
          </a:prstGeom>
          <a:solidFill>
            <a:srgbClr val="FF8A00"/>
          </a:solidFill>
          <a:ln w="9525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0864" y="573111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Once completed press save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41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Once the session information has been saved you will see the fields for moment data entry</a:t>
            </a:r>
          </a:p>
          <a:p>
            <a:endParaRPr lang="en-AU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588" y="3284984"/>
            <a:ext cx="8876824" cy="1782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7504" y="1125538"/>
            <a:ext cx="9036496" cy="4886325"/>
          </a:xfrm>
        </p:spPr>
        <p:txBody>
          <a:bodyPr/>
          <a:lstStyle/>
          <a:p>
            <a:r>
              <a:rPr lang="en-AU" dirty="0" smtClean="0"/>
              <a:t>Set up for quick keyboard entry</a:t>
            </a:r>
          </a:p>
          <a:p>
            <a:pPr lvl="1"/>
            <a:r>
              <a:rPr lang="en-AU" dirty="0" smtClean="0"/>
              <a:t>Use starting letter / number and tab key to select and move between fields</a:t>
            </a:r>
          </a:p>
          <a:p>
            <a:pPr lvl="1"/>
            <a:r>
              <a:rPr lang="en-AU" dirty="0" smtClean="0"/>
              <a:t>You can also use the mouse to click the dropdown boxes and select the required field </a:t>
            </a:r>
          </a:p>
          <a:p>
            <a:endParaRPr lang="en-A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499" y="3753666"/>
            <a:ext cx="7131893" cy="22676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4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Session 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How to login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Update profile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Outline the use of </a:t>
            </a:r>
            <a:r>
              <a:rPr lang="en-AU" dirty="0" err="1" smtClean="0"/>
              <a:t>HHCApp</a:t>
            </a:r>
            <a:endParaRPr lang="en-AU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Options for data entry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Mobile devices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sz="1000" dirty="0" smtClean="0"/>
          </a:p>
          <a:p>
            <a:r>
              <a:rPr lang="en-AU" dirty="0" smtClean="0"/>
              <a:t>The running tally of moments is updated each time a moment is saved</a:t>
            </a:r>
          </a:p>
          <a:p>
            <a:pPr lvl="1"/>
            <a:r>
              <a:rPr lang="en-AU" dirty="0" smtClean="0"/>
              <a:t>Ensure this matches the totals on your paper audit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t="30296" b="23250"/>
          <a:stretch/>
        </p:blipFill>
        <p:spPr>
          <a:xfrm>
            <a:off x="240144" y="4185082"/>
            <a:ext cx="8876824" cy="828093"/>
          </a:xfrm>
          <a:prstGeom prst="rect">
            <a:avLst/>
          </a:prstGeom>
        </p:spPr>
      </p:pic>
      <p:sp>
        <p:nvSpPr>
          <p:cNvPr id="7" name="Rounded Rectangle 311"/>
          <p:cNvSpPr>
            <a:spLocks noChangeArrowheads="1"/>
          </p:cNvSpPr>
          <p:nvPr/>
        </p:nvSpPr>
        <p:spPr bwMode="auto">
          <a:xfrm>
            <a:off x="275704" y="4221087"/>
            <a:ext cx="1152128" cy="28803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Entering Moments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When you have finished just navigate away from the page using the menus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No need to click save again unless you have changed any of the session information since you last saved it.</a:t>
            </a:r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blackberry-cold-smartphone-1"/>
          <p:cNvPicPr>
            <a:picLocks noChangeAspect="1" noChangeArrowheads="1"/>
          </p:cNvPicPr>
          <p:nvPr/>
        </p:nvPicPr>
        <p:blipFill>
          <a:blip r:embed="rId3" cstate="print"/>
          <a:srcRect l="4983" r="5592" b="5965"/>
          <a:stretch>
            <a:fillRect/>
          </a:stretch>
        </p:blipFill>
        <p:spPr bwMode="auto">
          <a:xfrm rot="1594280">
            <a:off x="2695873" y="3086009"/>
            <a:ext cx="1835565" cy="286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nokia97"/>
          <p:cNvPicPr>
            <a:picLocks noChangeAspect="1" noChangeArrowheads="1"/>
          </p:cNvPicPr>
          <p:nvPr/>
        </p:nvPicPr>
        <p:blipFill>
          <a:blip r:embed="rId4" cstate="print"/>
          <a:srcRect l="5935" r="5308"/>
          <a:stretch>
            <a:fillRect/>
          </a:stretch>
        </p:blipFill>
        <p:spPr bwMode="auto">
          <a:xfrm rot="-1278548">
            <a:off x="278736" y="1316216"/>
            <a:ext cx="3035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0" y="188913"/>
            <a:ext cx="6303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Direct web entry from enabled devices</a:t>
            </a:r>
          </a:p>
        </p:txBody>
      </p:sp>
      <p:sp>
        <p:nvSpPr>
          <p:cNvPr id="26629" name="Freeform 6"/>
          <p:cNvSpPr>
            <a:spLocks/>
          </p:cNvSpPr>
          <p:nvPr/>
        </p:nvSpPr>
        <p:spPr bwMode="auto">
          <a:xfrm>
            <a:off x="323850" y="476250"/>
            <a:ext cx="8135938" cy="1728788"/>
          </a:xfrm>
          <a:custGeom>
            <a:avLst/>
            <a:gdLst>
              <a:gd name="T0" fmla="*/ 998635 w 3878"/>
              <a:gd name="T1" fmla="*/ 1728788 h 1134"/>
              <a:gd name="T2" fmla="*/ 1189551 w 3878"/>
              <a:gd name="T3" fmla="*/ 553395 h 1134"/>
              <a:gd name="T4" fmla="*/ 8135938 w 3878"/>
              <a:gd name="T5" fmla="*/ 0 h 1134"/>
              <a:gd name="T6" fmla="*/ 0 60000 65536"/>
              <a:gd name="T7" fmla="*/ 0 60000 65536"/>
              <a:gd name="T8" fmla="*/ 0 60000 65536"/>
              <a:gd name="T9" fmla="*/ 0 w 3878"/>
              <a:gd name="T10" fmla="*/ 0 h 1134"/>
              <a:gd name="T11" fmla="*/ 3878 w 3878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78" h="1134">
                <a:moveTo>
                  <a:pt x="476" y="1134"/>
                </a:moveTo>
                <a:cubicBezTo>
                  <a:pt x="238" y="843"/>
                  <a:pt x="0" y="552"/>
                  <a:pt x="567" y="363"/>
                </a:cubicBezTo>
                <a:cubicBezTo>
                  <a:pt x="1134" y="174"/>
                  <a:pt x="3326" y="60"/>
                  <a:pt x="3878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6630" name="Freeform 7"/>
          <p:cNvSpPr>
            <a:spLocks/>
          </p:cNvSpPr>
          <p:nvPr/>
        </p:nvSpPr>
        <p:spPr bwMode="auto">
          <a:xfrm>
            <a:off x="4451350" y="260350"/>
            <a:ext cx="3937000" cy="3084513"/>
          </a:xfrm>
          <a:custGeom>
            <a:avLst/>
            <a:gdLst>
              <a:gd name="T0" fmla="*/ 120650 w 2480"/>
              <a:gd name="T1" fmla="*/ 2881313 h 1943"/>
              <a:gd name="T2" fmla="*/ 192087 w 2480"/>
              <a:gd name="T3" fmla="*/ 2736851 h 1943"/>
              <a:gd name="T4" fmla="*/ 1273175 w 2480"/>
              <a:gd name="T5" fmla="*/ 792163 h 1943"/>
              <a:gd name="T6" fmla="*/ 3937000 w 2480"/>
              <a:gd name="T7" fmla="*/ 0 h 1943"/>
              <a:gd name="T8" fmla="*/ 0 60000 65536"/>
              <a:gd name="T9" fmla="*/ 0 60000 65536"/>
              <a:gd name="T10" fmla="*/ 0 60000 65536"/>
              <a:gd name="T11" fmla="*/ 0 60000 65536"/>
              <a:gd name="T12" fmla="*/ 0 w 2480"/>
              <a:gd name="T13" fmla="*/ 0 h 1943"/>
              <a:gd name="T14" fmla="*/ 2480 w 2480"/>
              <a:gd name="T15" fmla="*/ 1943 h 194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80" h="1943">
                <a:moveTo>
                  <a:pt x="76" y="1815"/>
                </a:moveTo>
                <a:cubicBezTo>
                  <a:pt x="38" y="1879"/>
                  <a:pt x="0" y="1943"/>
                  <a:pt x="121" y="1724"/>
                </a:cubicBezTo>
                <a:cubicBezTo>
                  <a:pt x="242" y="1505"/>
                  <a:pt x="409" y="786"/>
                  <a:pt x="802" y="499"/>
                </a:cubicBezTo>
                <a:cubicBezTo>
                  <a:pt x="1195" y="212"/>
                  <a:pt x="2200" y="83"/>
                  <a:pt x="2480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sp>
        <p:nvSpPr>
          <p:cNvPr id="26631" name="Freeform 8"/>
          <p:cNvSpPr>
            <a:spLocks/>
          </p:cNvSpPr>
          <p:nvPr/>
        </p:nvSpPr>
        <p:spPr bwMode="auto">
          <a:xfrm>
            <a:off x="6372225" y="476250"/>
            <a:ext cx="2447925" cy="2232025"/>
          </a:xfrm>
          <a:custGeom>
            <a:avLst/>
            <a:gdLst>
              <a:gd name="T0" fmla="*/ 0 w 1542"/>
              <a:gd name="T1" fmla="*/ 2232025 h 1406"/>
              <a:gd name="T2" fmla="*/ 863600 w 1542"/>
              <a:gd name="T3" fmla="*/ 576262 h 1406"/>
              <a:gd name="T4" fmla="*/ 2447925 w 1542"/>
              <a:gd name="T5" fmla="*/ 0 h 1406"/>
              <a:gd name="T6" fmla="*/ 0 60000 65536"/>
              <a:gd name="T7" fmla="*/ 0 60000 65536"/>
              <a:gd name="T8" fmla="*/ 0 60000 65536"/>
              <a:gd name="T9" fmla="*/ 0 w 1542"/>
              <a:gd name="T10" fmla="*/ 0 h 1406"/>
              <a:gd name="T11" fmla="*/ 1542 w 1542"/>
              <a:gd name="T12" fmla="*/ 1406 h 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2" h="1406">
                <a:moveTo>
                  <a:pt x="0" y="1406"/>
                </a:moveTo>
                <a:cubicBezTo>
                  <a:pt x="143" y="1001"/>
                  <a:pt x="287" y="597"/>
                  <a:pt x="544" y="363"/>
                </a:cubicBezTo>
                <a:cubicBezTo>
                  <a:pt x="801" y="129"/>
                  <a:pt x="1376" y="60"/>
                  <a:pt x="1542" y="0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AU"/>
          </a:p>
        </p:txBody>
      </p:sp>
      <p:pic>
        <p:nvPicPr>
          <p:cNvPr id="26632" name="Picture 11" descr="iPhoneAp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246364" y="2242468"/>
            <a:ext cx="44831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MG_02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88089" y="2060848"/>
            <a:ext cx="2054358" cy="3081536"/>
          </a:xfrm>
          <a:prstGeom prst="rect">
            <a:avLst/>
          </a:prstGeom>
        </p:spPr>
      </p:pic>
      <p:pic>
        <p:nvPicPr>
          <p:cNvPr id="10" name="Picture 9" descr="IMG_023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087763">
            <a:off x="1023381" y="1044381"/>
            <a:ext cx="1265650" cy="1898475"/>
          </a:xfrm>
          <a:prstGeom prst="rect">
            <a:avLst/>
          </a:prstGeom>
        </p:spPr>
      </p:pic>
      <p:pic>
        <p:nvPicPr>
          <p:cNvPr id="11" name="Picture 10" descr="IMG_023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986781">
            <a:off x="3267408" y="3673294"/>
            <a:ext cx="891925" cy="133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Direct web entry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Minimal data usage on your plan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Syncing 100 moments = 650 bytes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Most data plans are in gigabytes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1GB = 1 billion bytes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err="1" smtClean="0"/>
              <a:t>Wifi</a:t>
            </a:r>
            <a:r>
              <a:rPr lang="en-AU" dirty="0" smtClean="0"/>
              <a:t> to login and sync </a:t>
            </a:r>
            <a:r>
              <a:rPr lang="en-AU" u="sng" dirty="0" smtClean="0"/>
              <a:t>only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Potential to claim your mobile usage for work on 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Use a mobile device!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7920558" cy="48863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Cut data entry time by half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Have less data entry errors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Allow multiple auditors to enter data at once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dirty="0" smtClean="0"/>
              <a:t>More discrete data collection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algn="l"/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3200" dirty="0" smtClean="0"/>
              <a:t>Direct web entry from enabled devices</a:t>
            </a:r>
            <a:r>
              <a:rPr lang="en-AU" sz="2400" dirty="0" smtClean="0"/>
              <a:t/>
            </a:r>
            <a:br>
              <a:rPr lang="en-AU" sz="2400" dirty="0" smtClean="0"/>
            </a:br>
            <a:endParaRPr lang="en-AU" sz="24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2800" dirty="0" smtClean="0"/>
              <a:t>Can be accessed via the internet browser on your device (Apple or Android)</a:t>
            </a:r>
          </a:p>
          <a:p>
            <a:pPr>
              <a:spcAft>
                <a:spcPts val="600"/>
              </a:spcAft>
            </a:pPr>
            <a:r>
              <a:rPr lang="en-AU" sz="2800" dirty="0" smtClean="0"/>
              <a:t>Web address is </a:t>
            </a:r>
            <a:r>
              <a:rPr lang="en-AU" sz="2800" dirty="0" smtClean="0">
                <a:hlinkClick r:id="rId3"/>
              </a:rPr>
              <a:t>http://hhcapp.hha.org.au/mobile/</a:t>
            </a:r>
            <a:r>
              <a:rPr lang="en-AU" sz="2800" dirty="0" smtClean="0"/>
              <a:t> </a:t>
            </a:r>
            <a:endParaRPr lang="en-AU" sz="900" dirty="0" smtClean="0"/>
          </a:p>
          <a:p>
            <a:pPr>
              <a:spcAft>
                <a:spcPts val="600"/>
              </a:spcAft>
            </a:pPr>
            <a:r>
              <a:rPr lang="en-AU" sz="2800" dirty="0" smtClean="0"/>
              <a:t>The device only needs to be connected to the internet    or               the first time you login and when you “Sync” your completed session(s)</a:t>
            </a:r>
            <a:endParaRPr lang="en-AU" sz="900" dirty="0" smtClean="0"/>
          </a:p>
          <a:p>
            <a:pPr>
              <a:spcAft>
                <a:spcPts val="600"/>
              </a:spcAft>
            </a:pPr>
            <a:r>
              <a:rPr lang="en-AU" sz="2800" dirty="0" smtClean="0"/>
              <a:t>You must use your personal username to login</a:t>
            </a:r>
          </a:p>
          <a:p>
            <a:endParaRPr lang="en-AU" sz="2800" dirty="0" smtClean="0"/>
          </a:p>
        </p:txBody>
      </p:sp>
      <p:pic>
        <p:nvPicPr>
          <p:cNvPr id="19" name="Picture 18" descr="Wireles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128" y="3777994"/>
            <a:ext cx="253968" cy="190476"/>
          </a:xfrm>
          <a:prstGeom prst="rect">
            <a:avLst/>
          </a:prstGeom>
        </p:spPr>
      </p:pic>
      <p:pic>
        <p:nvPicPr>
          <p:cNvPr id="20" name="Picture 19" descr="3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2121" y="3761627"/>
            <a:ext cx="1257143" cy="266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Practice with Mobiles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hlinkClick r:id="rId2"/>
              </a:rPr>
              <a:t>http://hhcapp.hha.org.au/mobile/</a:t>
            </a:r>
            <a:endParaRPr lang="en-AU" dirty="0" smtClean="0"/>
          </a:p>
          <a:p>
            <a:pPr>
              <a:buNone/>
            </a:pPr>
            <a:endParaRPr lang="en-AU" dirty="0" smtClean="0"/>
          </a:p>
          <a:p>
            <a:r>
              <a:rPr lang="en-AU" dirty="0" smtClean="0"/>
              <a:t>Username and password fields are case sensitive so capitals are important</a:t>
            </a:r>
          </a:p>
          <a:p>
            <a:endParaRPr lang="en-AU" dirty="0" smtClean="0"/>
          </a:p>
          <a:p>
            <a:r>
              <a:rPr lang="en-AU" dirty="0" smtClean="0"/>
              <a:t>Username: </a:t>
            </a:r>
            <a:r>
              <a:rPr lang="en-AU" dirty="0" smtClean="0">
                <a:latin typeface="Bookman Old Style" panose="02050604050505020204" pitchFamily="18" charset="0"/>
              </a:rPr>
              <a:t>Ignaz</a:t>
            </a:r>
          </a:p>
          <a:p>
            <a:r>
              <a:rPr lang="en-AU" dirty="0" smtClean="0"/>
              <a:t>Password: </a:t>
            </a:r>
            <a:r>
              <a:rPr lang="en-AU" dirty="0" smtClean="0">
                <a:latin typeface="Bookman Old Style" panose="02050604050505020204" pitchFamily="18" charset="0"/>
              </a:rPr>
              <a:t>Ignaz1</a:t>
            </a:r>
          </a:p>
          <a:p>
            <a:endParaRPr lang="en-AU" dirty="0" smtClean="0"/>
          </a:p>
          <a:p>
            <a:pPr>
              <a:buNone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dirty="0" smtClean="0"/>
              <a:t>Log In</a:t>
            </a:r>
            <a:r>
              <a:rPr lang="en-AU" sz="2400" dirty="0" smtClean="0"/>
              <a:t/>
            </a:r>
            <a:br>
              <a:rPr lang="en-AU" sz="2400" dirty="0" smtClean="0"/>
            </a:br>
            <a:endParaRPr lang="en-AU" sz="2400" dirty="0"/>
          </a:p>
        </p:txBody>
      </p:sp>
      <p:pic>
        <p:nvPicPr>
          <p:cNvPr id="8" name="Content Placeholder 7" descr="IMG_024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1392" y="2075656"/>
            <a:ext cx="2438400" cy="3657600"/>
          </a:xfrm>
        </p:spPr>
      </p:pic>
      <p:pic>
        <p:nvPicPr>
          <p:cNvPr id="10" name="Picture 9" descr="IMG_02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712" y="2075656"/>
            <a:ext cx="2438400" cy="3657600"/>
          </a:xfrm>
          <a:prstGeom prst="rect">
            <a:avLst/>
          </a:prstGeom>
        </p:spPr>
      </p:pic>
      <p:pic>
        <p:nvPicPr>
          <p:cNvPr id="11" name="Picture 10" descr="IMG_024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075656"/>
            <a:ext cx="2438400" cy="36576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3851920" y="3211388"/>
            <a:ext cx="936104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9512" y="11247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Login with your personalised login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023828" y="11247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Add data by pressing Add Session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295256" y="1124744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Choose the audit and </a:t>
            </a:r>
            <a:r>
              <a:rPr lang="en-AU" dirty="0" err="1" smtClean="0"/>
              <a:t>dept</a:t>
            </a:r>
            <a:r>
              <a:rPr lang="en-AU" dirty="0" smtClean="0"/>
              <a:t> you are going to start auditing 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dirty="0" smtClean="0"/>
              <a:t>Enter HH data</a:t>
            </a:r>
            <a:r>
              <a:rPr lang="en-AU" sz="2400" dirty="0" smtClean="0"/>
              <a:t/>
            </a:r>
            <a:br>
              <a:rPr lang="en-AU" sz="2400" dirty="0" smtClean="0"/>
            </a:br>
            <a:endParaRPr lang="en-AU" sz="2400" dirty="0"/>
          </a:p>
        </p:txBody>
      </p:sp>
      <p:pic>
        <p:nvPicPr>
          <p:cNvPr id="7" name="Picture 6" descr="IMG_024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59632"/>
            <a:ext cx="2438400" cy="3657600"/>
          </a:xfrm>
          <a:prstGeom prst="rect">
            <a:avLst/>
          </a:prstGeom>
        </p:spPr>
      </p:pic>
      <p:pic>
        <p:nvPicPr>
          <p:cNvPr id="9" name="Picture 8" descr="IMG_02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859632"/>
            <a:ext cx="2438400" cy="3657600"/>
          </a:xfrm>
          <a:prstGeom prst="rect">
            <a:avLst/>
          </a:prstGeom>
        </p:spPr>
      </p:pic>
      <p:pic>
        <p:nvPicPr>
          <p:cNvPr id="12" name="Picture 11" descr="IMG_024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859632"/>
            <a:ext cx="2438400" cy="3657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3384662" y="3176178"/>
            <a:ext cx="792088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7633134" y="3248186"/>
            <a:ext cx="792088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4576" y="98072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This page is like the paper data form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4431392" y="980727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Fill in the moment data:</a:t>
            </a:r>
          </a:p>
          <a:p>
            <a:r>
              <a:rPr lang="en-AU" dirty="0" smtClean="0"/>
              <a:t>HCW, Action, Moment, Gloves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0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736" y="908720"/>
            <a:ext cx="2438400" cy="3657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 bwMode="auto">
          <a:xfrm flipH="1" flipV="1">
            <a:off x="5724128" y="1484784"/>
            <a:ext cx="1080120" cy="47879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Save Data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6156176" y="886332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Save one moment at a time by using the green arrow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435733" y="1017602"/>
            <a:ext cx="2525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Save all moments by using Save All</a:t>
            </a:r>
            <a:endParaRPr lang="en-AU" dirty="0"/>
          </a:p>
        </p:txBody>
      </p:sp>
      <p:pic>
        <p:nvPicPr>
          <p:cNvPr id="1026" name="Picture 2" descr="M:\HanHyg\General\Hand Hygiene Australia\EDUCATION\talks&amp;presentations\PICS for mobile device HHCApp\IMG_62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68" y="2420888"/>
            <a:ext cx="2106488" cy="37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HanHyg\General\Hand Hygiene Australia\EDUCATION\talks&amp;presentations\PICS for mobile device HHCApp\IMG_623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6227"/>
            <a:ext cx="2178105" cy="386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 bwMode="auto">
          <a:xfrm>
            <a:off x="2843808" y="1017603"/>
            <a:ext cx="2358399" cy="323165"/>
          </a:xfrm>
          <a:prstGeom prst="right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4941168"/>
            <a:ext cx="2083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Data validation rules assist with accurate data collection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831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to Log in to </a:t>
            </a:r>
            <a:r>
              <a:rPr lang="en-AU" dirty="0" err="1" smtClean="0"/>
              <a:t>HHCApp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dirty="0" smtClean="0"/>
              <a:t>Your lead hand hygiene person will provide your username and password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First login should be on a computer</a:t>
            </a:r>
            <a:endParaRPr lang="en-AU" dirty="0"/>
          </a:p>
          <a:p>
            <a:pPr>
              <a:spcAft>
                <a:spcPts val="600"/>
              </a:spcAft>
            </a:pPr>
            <a:r>
              <a:rPr lang="en-AU" dirty="0" smtClean="0"/>
              <a:t>Login is case sensitive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Password requires one capital</a:t>
            </a:r>
          </a:p>
          <a:p>
            <a:pPr>
              <a:spcAft>
                <a:spcPts val="600"/>
              </a:spcAft>
            </a:pPr>
            <a:r>
              <a:rPr lang="en-AU" dirty="0" smtClean="0"/>
              <a:t>Forgotten password function requires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Username</a:t>
            </a:r>
          </a:p>
          <a:p>
            <a:pPr lvl="1">
              <a:spcAft>
                <a:spcPts val="600"/>
              </a:spcAft>
            </a:pPr>
            <a:r>
              <a:rPr lang="en-AU" dirty="0" smtClean="0"/>
              <a:t>Email attached to profile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55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025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4922" y="1843083"/>
            <a:ext cx="2758400" cy="4137600"/>
          </a:xfrm>
          <a:prstGeom prst="rect">
            <a:avLst/>
          </a:prstGeom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Finish Collecting Data on One Ward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242156" y="1196752"/>
            <a:ext cx="2817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Finished collecting data – press Done</a:t>
            </a:r>
            <a:endParaRPr lang="en-AU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251070" y="1876908"/>
            <a:ext cx="1224136" cy="484632"/>
          </a:xfrm>
          <a:prstGeom prst="right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2" name="Picture 2" descr="M:\HanHyg\General\Hand Hygiene Australia\EDUCATION\talks&amp;presentations\PICS for mobile device HHCApp\IMG_623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/>
          <a:stretch/>
        </p:blipFill>
        <p:spPr bwMode="auto">
          <a:xfrm>
            <a:off x="4932040" y="1843083"/>
            <a:ext cx="2520385" cy="41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 bwMode="auto">
          <a:xfrm>
            <a:off x="7092280" y="3911883"/>
            <a:ext cx="1368152" cy="525229"/>
          </a:xfrm>
          <a:prstGeom prst="left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Syncing data</a:t>
            </a:r>
            <a:endParaRPr lang="en-AU" dirty="0"/>
          </a:p>
        </p:txBody>
      </p:sp>
      <p:pic>
        <p:nvPicPr>
          <p:cNvPr id="5" name="Picture 4" descr="IMG_02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003648"/>
            <a:ext cx="2438400" cy="3657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rot="5400000" flipH="1" flipV="1">
            <a:off x="217104" y="2816932"/>
            <a:ext cx="934516" cy="1588"/>
          </a:xfrm>
          <a:prstGeom prst="straightConnector1">
            <a:avLst/>
          </a:prstGeom>
          <a:ln>
            <a:solidFill>
              <a:srgbClr val="FF8A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7504" y="90872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Finished data collection session on one ward – sync data with database before collecting more data</a:t>
            </a:r>
            <a:endParaRPr lang="en-AU" dirty="0"/>
          </a:p>
        </p:txBody>
      </p:sp>
      <p:pic>
        <p:nvPicPr>
          <p:cNvPr id="2050" name="Picture 2" descr="M:\HanHyg\General\Hand Hygiene Australia\EDUCATION\talks&amp;presentations\PICS for mobile device HHCApp\IMG_62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772816"/>
            <a:ext cx="2507895" cy="44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2348880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Need to be connected to the internet to enable syncing with the database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r>
              <a:rPr lang="en-AU" dirty="0" smtClean="0"/>
              <a:t>Syncing data</a:t>
            </a:r>
            <a:endParaRPr lang="en-AU" dirty="0"/>
          </a:p>
        </p:txBody>
      </p:sp>
      <p:pic>
        <p:nvPicPr>
          <p:cNvPr id="4" name="Picture 3" descr="IMG_026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844824"/>
            <a:ext cx="2736304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1004000"/>
            <a:ext cx="258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Sync was successful if you return to this page </a:t>
            </a:r>
            <a:endParaRPr lang="en-AU" dirty="0"/>
          </a:p>
        </p:txBody>
      </p:sp>
      <p:pic>
        <p:nvPicPr>
          <p:cNvPr id="3074" name="Picture 2" descr="M:\HanHyg\General\Hand Hygiene Australia\EDUCATION\talks&amp;presentations\PICS for mobile device HHCApp\IMG_62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448" y="947936"/>
            <a:ext cx="29208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5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Always Log Out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After you have finished data collection and you have synced your data ensure that you LOG OUT</a:t>
            </a:r>
          </a:p>
          <a:p>
            <a:r>
              <a:rPr lang="en-AU" dirty="0" smtClean="0"/>
              <a:t>Closing the internet browser does not log you out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2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20150" cy="836613"/>
          </a:xfrm>
        </p:spPr>
        <p:txBody>
          <a:bodyPr/>
          <a:lstStyle/>
          <a:p>
            <a:r>
              <a:rPr lang="en-AU" dirty="0" smtClean="0"/>
              <a:t>Correct Log out</a:t>
            </a:r>
            <a:endParaRPr lang="en-AU" dirty="0"/>
          </a:p>
        </p:txBody>
      </p:sp>
      <p:grpSp>
        <p:nvGrpSpPr>
          <p:cNvPr id="18" name="Group 17"/>
          <p:cNvGrpSpPr/>
          <p:nvPr/>
        </p:nvGrpSpPr>
        <p:grpSpPr>
          <a:xfrm>
            <a:off x="395536" y="908721"/>
            <a:ext cx="8443183" cy="5218473"/>
            <a:chOff x="827584" y="2517389"/>
            <a:chExt cx="7184995" cy="3868149"/>
          </a:xfrm>
        </p:grpSpPr>
        <p:pic>
          <p:nvPicPr>
            <p:cNvPr id="19" name="Picture 18" descr="IMG_026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584" y="2924944"/>
              <a:ext cx="2088232" cy="3132348"/>
            </a:xfrm>
            <a:prstGeom prst="rect">
              <a:avLst/>
            </a:prstGeom>
          </p:spPr>
        </p:pic>
        <p:pic>
          <p:nvPicPr>
            <p:cNvPr id="20" name="Content Placeholder 7" descr="IMG_024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815412" y="3267998"/>
              <a:ext cx="2078360" cy="3117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Up Arrow 20"/>
            <p:cNvSpPr/>
            <p:nvPr/>
          </p:nvSpPr>
          <p:spPr bwMode="auto">
            <a:xfrm>
              <a:off x="2555776" y="3302986"/>
              <a:ext cx="216024" cy="1062118"/>
            </a:xfrm>
            <a:prstGeom prst="upArrow">
              <a:avLst/>
            </a:prstGeom>
            <a:solidFill>
              <a:srgbClr val="FF8A00"/>
            </a:solidFill>
            <a:ln w="25400" cap="flat" cmpd="sng" algn="ctr">
              <a:solidFill>
                <a:srgbClr val="FF8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31640" y="4365104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Log out by pressing the Logout button</a:t>
              </a:r>
              <a:endParaRPr lang="en-A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52339" y="2517389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Logging out successfully returns you to the login page</a:t>
              </a:r>
              <a:endParaRPr lang="en-AU" dirty="0"/>
            </a:p>
          </p:txBody>
        </p:sp>
      </p:grpSp>
      <p:pic>
        <p:nvPicPr>
          <p:cNvPr id="4099" name="Picture 3" descr="M:\HanHyg\General\Hand Hygiene Australia\EDUCATION\talks&amp;presentations\PICS for mobile device HHCApp\IMG_623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92238"/>
            <a:ext cx="2723919" cy="483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 bwMode="auto">
          <a:xfrm>
            <a:off x="5148064" y="4024277"/>
            <a:ext cx="288032" cy="1132915"/>
          </a:xfrm>
          <a:prstGeom prst="upArrow">
            <a:avLst/>
          </a:prstGeom>
          <a:solidFill>
            <a:srgbClr val="FF8A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6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AU" dirty="0" err="1" smtClean="0"/>
              <a:t>HHCApp</a:t>
            </a:r>
            <a:r>
              <a:rPr lang="en-AU" dirty="0" smtClean="0"/>
              <a:t>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25538"/>
            <a:ext cx="8640638" cy="4886325"/>
          </a:xfrm>
        </p:spPr>
        <p:txBody>
          <a:bodyPr/>
          <a:lstStyle/>
          <a:p>
            <a:pPr eaLnBrk="1" hangingPunct="1"/>
            <a:r>
              <a:rPr lang="en-AU" dirty="0" smtClean="0"/>
              <a:t>The written instructions are the best resource to learn how to use HHCApp</a:t>
            </a:r>
          </a:p>
          <a:p>
            <a:pPr lvl="1" eaLnBrk="1" hangingPunct="1"/>
            <a:r>
              <a:rPr lang="en-AU" dirty="0" smtClean="0"/>
              <a:t>These can be accessed via the HHA website on the Hand Hygiene Compliance Application page.</a:t>
            </a:r>
          </a:p>
          <a:p>
            <a:pPr lvl="1" eaLnBrk="1" hangingPunct="1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hha.org.au/HHComplianceSystem.aspx</a:t>
            </a:r>
            <a:r>
              <a:rPr lang="en-AU" dirty="0" smtClean="0"/>
              <a:t> </a:t>
            </a:r>
          </a:p>
          <a:p>
            <a:pPr lvl="1" eaLnBrk="1" hangingPunct="1"/>
            <a:r>
              <a:rPr lang="en-AU" dirty="0" smtClean="0"/>
              <a:t>They cover data entry for HHCApp in a </a:t>
            </a:r>
            <a:r>
              <a:rPr lang="en-AU" u="sng" dirty="0" smtClean="0"/>
              <a:t>simple</a:t>
            </a:r>
            <a:r>
              <a:rPr lang="en-AU" dirty="0" smtClean="0"/>
              <a:t> step-by-step manner</a:t>
            </a:r>
          </a:p>
          <a:p>
            <a:pPr lvl="1" eaLnBrk="1" hangingPunct="1"/>
            <a:r>
              <a:rPr lang="en-AU" dirty="0" smtClean="0"/>
              <a:t>HHA are also available for assistance when required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Instructions Sheets for Auditors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to add sessions on a desktop</a:t>
            </a:r>
          </a:p>
          <a:p>
            <a:pPr lvl="1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hha.org.au/UserFiles/file/HHCApp/NewHHCApp-AddingASession.pdf</a:t>
            </a:r>
            <a:r>
              <a:rPr lang="en-AU" dirty="0" smtClean="0"/>
              <a:t> </a:t>
            </a:r>
          </a:p>
          <a:p>
            <a:pPr marL="457200" lvl="1" indent="0">
              <a:buNone/>
            </a:pPr>
            <a:endParaRPr lang="en-AU" dirty="0" smtClean="0"/>
          </a:p>
          <a:p>
            <a:r>
              <a:rPr lang="en-AU" dirty="0" smtClean="0"/>
              <a:t>How to add sessions on a mobile device</a:t>
            </a:r>
          </a:p>
          <a:p>
            <a:pPr lvl="1"/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hha.org.au/UserFiles/file/HHCApp/NewHHCApp-MobileDevice.pdf</a:t>
            </a:r>
            <a:r>
              <a:rPr lang="en-A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95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Instructions Sheets for Auditors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Troubleshooting Guide – Apple</a:t>
            </a:r>
          </a:p>
          <a:p>
            <a:pPr lvl="1"/>
            <a:r>
              <a:rPr lang="en-AU" dirty="0">
                <a:hlinkClick r:id="rId2"/>
              </a:rPr>
              <a:t>http://hha.org.au/UserFiles/file/HHCApp/HHCAppTrouble%20Shooting%20Guide_Apple%20Devices_Final.pdf</a:t>
            </a:r>
            <a:r>
              <a:rPr lang="en-AU" dirty="0"/>
              <a:t> </a:t>
            </a:r>
          </a:p>
          <a:p>
            <a:pPr marL="457200" lvl="1" indent="0">
              <a:buNone/>
            </a:pPr>
            <a:endParaRPr lang="en-AU" dirty="0"/>
          </a:p>
          <a:p>
            <a:r>
              <a:rPr lang="en-AU" dirty="0" smtClean="0"/>
              <a:t>Troubleshooting Guide – Android</a:t>
            </a:r>
          </a:p>
          <a:p>
            <a:pPr lvl="1"/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hha.org.au/UserFiles/file/HHCApp/HHCAppTrouble%20Shooting%20Guide_Android%20Devices.pdf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53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Collection Tools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Paper based audit tools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hha.org.au/ForHealthcareWorkers/auditing.aspx</a:t>
            </a:r>
            <a:r>
              <a:rPr lang="en-AU" dirty="0" smtClean="0"/>
              <a:t> </a:t>
            </a:r>
            <a:endParaRPr lang="en-AU" dirty="0"/>
          </a:p>
          <a:p>
            <a:endParaRPr lang="en-AU" dirty="0" smtClean="0"/>
          </a:p>
          <a:p>
            <a:r>
              <a:rPr lang="en-AU" dirty="0" smtClean="0"/>
              <a:t>HHA Manual and Practice Guidelines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hha.org.au/ForHealthcareWorkers/manual.aspx</a:t>
            </a:r>
            <a:r>
              <a:rPr lang="en-AU" dirty="0" smtClean="0"/>
              <a:t> 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78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HHCApp</a:t>
            </a:r>
            <a:r>
              <a:rPr lang="en-AU" dirty="0" smtClean="0"/>
              <a:t> Website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For the computer version:</a:t>
            </a:r>
          </a:p>
          <a:p>
            <a:pPr marL="0" indent="0">
              <a:buNone/>
            </a:pPr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hhcapp.hha.org.au</a:t>
            </a:r>
            <a:r>
              <a:rPr lang="en-AU" dirty="0" smtClean="0"/>
              <a:t> </a:t>
            </a:r>
          </a:p>
          <a:p>
            <a:endParaRPr lang="en-AU" dirty="0"/>
          </a:p>
        </p:txBody>
      </p:sp>
      <p:pic>
        <p:nvPicPr>
          <p:cNvPr id="4" name="Picture 3" descr="Hand Hygiene: Login - Windows Internet Explorer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t="14222" r="1914" b="55778"/>
          <a:stretch/>
        </p:blipFill>
        <p:spPr>
          <a:xfrm>
            <a:off x="441960" y="2996952"/>
            <a:ext cx="82448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1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/>
            <a:r>
              <a:rPr lang="en-AU" dirty="0" smtClean="0"/>
              <a:t>Auditor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Roles for Auditors in </a:t>
            </a:r>
            <a:r>
              <a:rPr lang="en-AU" dirty="0" err="1" smtClean="0"/>
              <a:t>HHCApp</a:t>
            </a:r>
            <a:r>
              <a:rPr lang="en-AU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AU" dirty="0" smtClean="0"/>
              <a:t>Enter data only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 smtClean="0"/>
          </a:p>
          <a:p>
            <a:pPr eaLnBrk="1" hangingPunct="1"/>
            <a:r>
              <a:rPr lang="en-AU" dirty="0" smtClean="0"/>
              <a:t>When logged in as an Auditor, the home page will look like:</a:t>
            </a:r>
          </a:p>
          <a:p>
            <a:pPr eaLnBrk="1" hangingPunct="1"/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Auditor Home Page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47"/>
          <a:stretch>
            <a:fillRect/>
          </a:stretch>
        </p:blipFill>
        <p:spPr bwMode="auto">
          <a:xfrm>
            <a:off x="593125" y="836712"/>
            <a:ext cx="7957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Auditor Home Page</a:t>
            </a:r>
            <a:endParaRPr lang="en-A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947"/>
          <a:stretch>
            <a:fillRect/>
          </a:stretch>
        </p:blipFill>
        <p:spPr bwMode="auto">
          <a:xfrm>
            <a:off x="593125" y="836712"/>
            <a:ext cx="795775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 bwMode="auto">
          <a:xfrm>
            <a:off x="6804248" y="1340768"/>
            <a:ext cx="1080120" cy="432048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619672" y="3284984"/>
            <a:ext cx="5976664" cy="2736304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83568" y="3284984"/>
            <a:ext cx="936104" cy="432048"/>
          </a:xfrm>
          <a:prstGeom prst="rightArrow">
            <a:avLst>
              <a:gd name="adj1" fmla="val 35890"/>
              <a:gd name="adj2" fmla="val 46473"/>
            </a:avLst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7128284" y="1772816"/>
            <a:ext cx="396044" cy="720080"/>
          </a:xfrm>
          <a:prstGeom prst="up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25329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Add new data here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638653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Previously entered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95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 </a:t>
            </a:r>
            <a:r>
              <a:rPr lang="en-AU" dirty="0" err="1" smtClean="0"/>
              <a:t>HHCApp</a:t>
            </a:r>
            <a:r>
              <a:rPr lang="en-AU" dirty="0" smtClean="0"/>
              <a:t> Profile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Click on your name in the top right hand corner to update your profile</a:t>
            </a:r>
          </a:p>
          <a:p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492" t="12947" r="9453" b="43287"/>
          <a:stretch/>
        </p:blipFill>
        <p:spPr bwMode="auto">
          <a:xfrm>
            <a:off x="121920" y="2348880"/>
            <a:ext cx="8900160" cy="379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>
            <a:off x="7308304" y="2276872"/>
            <a:ext cx="1080120" cy="360040"/>
          </a:xfrm>
          <a:prstGeom prst="ellipse">
            <a:avLst/>
          </a:prstGeom>
          <a:noFill/>
          <a:ln w="25400" cap="flat" cmpd="sng" algn="ctr">
            <a:solidFill>
              <a:srgbClr val="FF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7596336" y="1700808"/>
            <a:ext cx="576064" cy="576064"/>
          </a:xfrm>
          <a:prstGeom prst="downArrow">
            <a:avLst/>
          </a:prstGeom>
          <a:solidFill>
            <a:srgbClr val="FF8A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77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Update </a:t>
            </a:r>
            <a:r>
              <a:rPr lang="en-AU" dirty="0" err="1"/>
              <a:t>HHCApp</a:t>
            </a:r>
            <a:r>
              <a:rPr lang="en-AU" dirty="0"/>
              <a:t> Profile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12" t="12780" r="5707" b="8880"/>
          <a:stretch/>
        </p:blipFill>
        <p:spPr bwMode="auto">
          <a:xfrm>
            <a:off x="1331640" y="908720"/>
            <a:ext cx="622822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6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HHA talks design template">
  <a:themeElements>
    <a:clrScheme name="New HHA tal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HHA talk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ew HHA tal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HHA tal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HHA tal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22286</TotalTime>
  <Words>1022</Words>
  <Application>Microsoft Office PowerPoint</Application>
  <PresentationFormat>On-screen Show (4:3)</PresentationFormat>
  <Paragraphs>186</Paragraphs>
  <Slides>38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New HHA talks design template</vt:lpstr>
      <vt:lpstr>HHCApp</vt:lpstr>
      <vt:lpstr>Session Objectives</vt:lpstr>
      <vt:lpstr>How to Log in to HHCApp</vt:lpstr>
      <vt:lpstr>HHCApp Website</vt:lpstr>
      <vt:lpstr>Auditor Role</vt:lpstr>
      <vt:lpstr>Auditor Home Page</vt:lpstr>
      <vt:lpstr>Auditor Home Page</vt:lpstr>
      <vt:lpstr>Update HHCApp Profile</vt:lpstr>
      <vt:lpstr>Update HHCApp Profile</vt:lpstr>
      <vt:lpstr>How to enter data</vt:lpstr>
      <vt:lpstr>Add New Session</vt:lpstr>
      <vt:lpstr>Add New Session</vt:lpstr>
      <vt:lpstr>Add New Session</vt:lpstr>
      <vt:lpstr>Add New Session</vt:lpstr>
      <vt:lpstr>Add New Session</vt:lpstr>
      <vt:lpstr>Add New Session</vt:lpstr>
      <vt:lpstr>Add New Session</vt:lpstr>
      <vt:lpstr>Entering Moments</vt:lpstr>
      <vt:lpstr>Entering Moments</vt:lpstr>
      <vt:lpstr>Entering Moments</vt:lpstr>
      <vt:lpstr>Entering Moments</vt:lpstr>
      <vt:lpstr>PowerPoint Presentation</vt:lpstr>
      <vt:lpstr>Direct web entry</vt:lpstr>
      <vt:lpstr>Use a mobile device!</vt:lpstr>
      <vt:lpstr> Direct web entry from enabled devices </vt:lpstr>
      <vt:lpstr>Practice with Mobiles</vt:lpstr>
      <vt:lpstr> Log In </vt:lpstr>
      <vt:lpstr> Enter HH data </vt:lpstr>
      <vt:lpstr>Save Data</vt:lpstr>
      <vt:lpstr>Finish Collecting Data on One Ward</vt:lpstr>
      <vt:lpstr>Syncing data</vt:lpstr>
      <vt:lpstr>Syncing data</vt:lpstr>
      <vt:lpstr>Always Log Out</vt:lpstr>
      <vt:lpstr>Correct Log out</vt:lpstr>
      <vt:lpstr>HHCApp Instructions</vt:lpstr>
      <vt:lpstr>Instructions Sheets for Auditors</vt:lpstr>
      <vt:lpstr>Instructions Sheets for Auditors</vt:lpstr>
      <vt:lpstr>Data Collection Tools</vt:lpstr>
    </vt:vector>
  </TitlesOfParts>
  <Company>Austin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hearkz</dc:creator>
  <cp:lastModifiedBy>ryankz</cp:lastModifiedBy>
  <cp:revision>1837</cp:revision>
  <dcterms:created xsi:type="dcterms:W3CDTF">2010-09-20T01:56:04Z</dcterms:created>
  <dcterms:modified xsi:type="dcterms:W3CDTF">2017-01-25T01:08:43Z</dcterms:modified>
</cp:coreProperties>
</file>