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56"/>
  </p:notesMasterIdLst>
  <p:sldIdLst>
    <p:sldId id="256" r:id="rId7"/>
    <p:sldId id="287" r:id="rId8"/>
    <p:sldId id="322" r:id="rId9"/>
    <p:sldId id="342" r:id="rId10"/>
    <p:sldId id="343" r:id="rId11"/>
    <p:sldId id="347" r:id="rId12"/>
    <p:sldId id="344" r:id="rId13"/>
    <p:sldId id="296" r:id="rId14"/>
    <p:sldId id="333" r:id="rId15"/>
    <p:sldId id="390" r:id="rId16"/>
    <p:sldId id="349" r:id="rId17"/>
    <p:sldId id="284" r:id="rId18"/>
    <p:sldId id="348" r:id="rId19"/>
    <p:sldId id="346" r:id="rId20"/>
    <p:sldId id="302" r:id="rId21"/>
    <p:sldId id="350" r:id="rId22"/>
    <p:sldId id="305" r:id="rId23"/>
    <p:sldId id="345" r:id="rId24"/>
    <p:sldId id="303" r:id="rId25"/>
    <p:sldId id="334" r:id="rId26"/>
    <p:sldId id="304" r:id="rId27"/>
    <p:sldId id="297" r:id="rId28"/>
    <p:sldId id="351" r:id="rId29"/>
    <p:sldId id="353" r:id="rId30"/>
    <p:sldId id="352" r:id="rId31"/>
    <p:sldId id="354" r:id="rId32"/>
    <p:sldId id="355" r:id="rId33"/>
    <p:sldId id="375" r:id="rId34"/>
    <p:sldId id="356" r:id="rId35"/>
    <p:sldId id="357" r:id="rId36"/>
    <p:sldId id="376" r:id="rId37"/>
    <p:sldId id="379" r:id="rId38"/>
    <p:sldId id="380" r:id="rId39"/>
    <p:sldId id="381" r:id="rId40"/>
    <p:sldId id="382" r:id="rId41"/>
    <p:sldId id="383" r:id="rId42"/>
    <p:sldId id="385" r:id="rId43"/>
    <p:sldId id="394" r:id="rId44"/>
    <p:sldId id="386" r:id="rId45"/>
    <p:sldId id="388" r:id="rId46"/>
    <p:sldId id="378" r:id="rId47"/>
    <p:sldId id="392" r:id="rId48"/>
    <p:sldId id="324" r:id="rId49"/>
    <p:sldId id="389" r:id="rId50"/>
    <p:sldId id="391" r:id="rId51"/>
    <p:sldId id="335" r:id="rId52"/>
    <p:sldId id="396" r:id="rId53"/>
    <p:sldId id="397" r:id="rId54"/>
    <p:sldId id="281" r:id="rId55"/>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9543" autoAdjust="0"/>
  </p:normalViewPr>
  <p:slideViewPr>
    <p:cSldViewPr snapToGrid="0" snapToObjects="1">
      <p:cViewPr>
        <p:scale>
          <a:sx n="110" d="100"/>
          <a:sy n="110" d="100"/>
        </p:scale>
        <p:origin x="-231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21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2C6677-DA59-4CC7-9A08-A03F090B02DE}" type="datetimeFigureOut">
              <a:rPr lang="en-NZ"/>
              <a:pPr>
                <a:defRPr/>
              </a:pPr>
              <a:t>5/12/2013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D0F4ED9-B979-478D-B584-1A533B9D45ED}" type="slidenum">
              <a:rPr lang="en-NZ"/>
              <a:pPr>
                <a:defRPr/>
              </a:pPr>
              <a:t>‹#›</a:t>
            </a:fld>
            <a:endParaRPr lang="en-NZ"/>
          </a:p>
        </p:txBody>
      </p:sp>
    </p:spTree>
    <p:extLst>
      <p:ext uri="{BB962C8B-B14F-4D97-AF65-F5344CB8AC3E}">
        <p14:creationId xmlns:p14="http://schemas.microsoft.com/office/powerpoint/2010/main" val="3556835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C3A9B9-220E-4E95-A31D-7532140EC082}" type="slidenum">
              <a:rPr lang="en-NZ">
                <a:ea typeface="ＭＳ Ｐゴシック" pitchFamily="34" charset="-128"/>
              </a:rPr>
              <a:pPr fontAlgn="base">
                <a:spcBef>
                  <a:spcPct val="0"/>
                </a:spcBef>
                <a:spcAft>
                  <a:spcPct val="0"/>
                </a:spcAft>
                <a:defRPr/>
              </a:pPr>
              <a:t>1</a:t>
            </a:fld>
            <a:endParaRPr lang="en-NZ">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NZ" dirty="0" smtClean="0">
              <a:ea typeface="ＭＳ Ｐゴシック" pitchFamily="34" charset="-128"/>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BDABC9-BA4C-42AD-B7BE-FE7B80DB34D4}" type="slidenum">
              <a:rPr lang="en-NZ">
                <a:ea typeface="ＭＳ Ｐゴシック" pitchFamily="34" charset="-128"/>
              </a:rPr>
              <a:pPr fontAlgn="base">
                <a:spcBef>
                  <a:spcPct val="0"/>
                </a:spcBef>
                <a:spcAft>
                  <a:spcPct val="0"/>
                </a:spcAft>
                <a:defRPr/>
              </a:pPr>
              <a:t>10</a:t>
            </a:fld>
            <a:endParaRPr lang="en-NZ">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0" lvl="2" indent="0">
              <a:buFont typeface="Arial" pitchFamily="34" charset="0"/>
              <a:buNone/>
            </a:pPr>
            <a:endParaRPr lang="en-AU"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47A02-55EF-41DE-ABFA-26CDC2346A58}" type="slidenum">
              <a:rPr lang="en-NZ">
                <a:ea typeface="ＭＳ Ｐゴシック" pitchFamily="34" charset="-128"/>
              </a:rPr>
              <a:pPr fontAlgn="base">
                <a:spcBef>
                  <a:spcPct val="0"/>
                </a:spcBef>
                <a:spcAft>
                  <a:spcPct val="0"/>
                </a:spcAft>
                <a:defRPr/>
              </a:pPr>
              <a:t>11</a:t>
            </a:fld>
            <a:endParaRPr lang="en-NZ">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i="1" dirty="0" smtClean="0">
              <a:ea typeface="ＭＳ Ｐゴシック" pitchFamily="34" charset="-128"/>
            </a:endParaRP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47A02-55EF-41DE-ABFA-26CDC2346A58}" type="slidenum">
              <a:rPr lang="en-NZ">
                <a:ea typeface="ＭＳ Ｐゴシック" pitchFamily="34" charset="-128"/>
              </a:rPr>
              <a:pPr fontAlgn="base">
                <a:spcBef>
                  <a:spcPct val="0"/>
                </a:spcBef>
                <a:spcAft>
                  <a:spcPct val="0"/>
                </a:spcAft>
                <a:defRPr/>
              </a:pPr>
              <a:t>12</a:t>
            </a:fld>
            <a:endParaRPr lang="en-NZ">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247A02-55EF-41DE-ABFA-26CDC2346A58}" type="slidenum">
              <a:rPr lang="en-NZ">
                <a:ea typeface="ＭＳ Ｐゴシック" pitchFamily="34" charset="-128"/>
              </a:rPr>
              <a:pPr fontAlgn="base">
                <a:spcBef>
                  <a:spcPct val="0"/>
                </a:spcBef>
                <a:spcAft>
                  <a:spcPct val="0"/>
                </a:spcAft>
                <a:defRPr/>
              </a:pPr>
              <a:t>13</a:t>
            </a:fld>
            <a:endParaRPr lang="en-NZ">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Aft>
                <a:spcPts val="0"/>
              </a:spcAft>
              <a:buFont typeface="Arial"/>
              <a:buNone/>
              <a:defRPr/>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14</a:t>
            </a:fld>
            <a:endParaRPr lang="en-NZ">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DD73D-B916-47C5-AA32-76FD2D2D677F}" type="slidenum">
              <a:rPr lang="en-NZ">
                <a:ea typeface="ＭＳ Ｐゴシック" pitchFamily="34" charset="-128"/>
              </a:rPr>
              <a:pPr fontAlgn="base">
                <a:spcBef>
                  <a:spcPct val="0"/>
                </a:spcBef>
                <a:spcAft>
                  <a:spcPct val="0"/>
                </a:spcAft>
                <a:defRPr/>
              </a:pPr>
              <a:t>15</a:t>
            </a:fld>
            <a:endParaRPr lang="en-NZ">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5DD73D-B916-47C5-AA32-76FD2D2D677F}" type="slidenum">
              <a:rPr lang="en-NZ">
                <a:ea typeface="ＭＳ Ｐゴシック" pitchFamily="34" charset="-128"/>
              </a:rPr>
              <a:pPr fontAlgn="base">
                <a:spcBef>
                  <a:spcPct val="0"/>
                </a:spcBef>
                <a:spcAft>
                  <a:spcPct val="0"/>
                </a:spcAft>
                <a:defRPr/>
              </a:pPr>
              <a:t>16</a:t>
            </a:fld>
            <a:endParaRPr lang="en-NZ">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B0621-96AF-4CC8-AF58-6891C72C7ECB}" type="slidenum">
              <a:rPr lang="en-NZ">
                <a:ea typeface="ＭＳ Ｐゴシック" pitchFamily="34" charset="-128"/>
              </a:rPr>
              <a:pPr fontAlgn="base">
                <a:spcBef>
                  <a:spcPct val="0"/>
                </a:spcBef>
                <a:spcAft>
                  <a:spcPct val="0"/>
                </a:spcAft>
                <a:defRPr/>
              </a:pPr>
              <a:t>17</a:t>
            </a:fld>
            <a:endParaRPr lang="en-NZ">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18</a:t>
            </a:fld>
            <a:endParaRPr lang="en-NZ">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AF1E3D-8C13-46F0-90BE-AB8FE6C5D131}" type="slidenum">
              <a:rPr lang="en-NZ">
                <a:ea typeface="ＭＳ Ｐゴシック" pitchFamily="34" charset="-128"/>
              </a:rPr>
              <a:pPr fontAlgn="base">
                <a:spcBef>
                  <a:spcPct val="0"/>
                </a:spcBef>
                <a:spcAft>
                  <a:spcPct val="0"/>
                </a:spcAft>
                <a:defRPr/>
              </a:pPr>
              <a:t>19</a:t>
            </a:fld>
            <a:endParaRPr lang="en-NZ">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D46DE-4979-4D3B-BA50-07F8C27F3374}" type="slidenum">
              <a:rPr lang="en-NZ">
                <a:ea typeface="ＭＳ Ｐゴシック" pitchFamily="34" charset="-128"/>
              </a:rPr>
              <a:pPr fontAlgn="base">
                <a:spcBef>
                  <a:spcPct val="0"/>
                </a:spcBef>
                <a:spcAft>
                  <a:spcPct val="0"/>
                </a:spcAft>
                <a:defRPr/>
              </a:pPr>
              <a:t>2</a:t>
            </a:fld>
            <a:endParaRPr lang="en-NZ">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A112B-33B6-47DB-8953-980C9BF591F4}" type="slidenum">
              <a:rPr lang="en-NZ">
                <a:ea typeface="ＭＳ Ｐゴシック" pitchFamily="34" charset="-128"/>
              </a:rPr>
              <a:pPr fontAlgn="base">
                <a:spcBef>
                  <a:spcPct val="0"/>
                </a:spcBef>
                <a:spcAft>
                  <a:spcPct val="0"/>
                </a:spcAft>
                <a:defRPr/>
              </a:pPr>
              <a:t>20</a:t>
            </a:fld>
            <a:endParaRPr lang="en-NZ">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343712-85BE-494F-BCFA-CAA2F2674546}" type="slidenum">
              <a:rPr lang="en-NZ">
                <a:ea typeface="ＭＳ Ｐゴシック" pitchFamily="34" charset="-128"/>
              </a:rPr>
              <a:pPr fontAlgn="base">
                <a:spcBef>
                  <a:spcPct val="0"/>
                </a:spcBef>
                <a:spcAft>
                  <a:spcPct val="0"/>
                </a:spcAft>
                <a:defRPr/>
              </a:pPr>
              <a:t>21</a:t>
            </a:fld>
            <a:endParaRPr lang="en-NZ">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22</a:t>
            </a:fld>
            <a:endParaRPr lang="en-NZ">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23</a:t>
            </a:fld>
            <a:endParaRPr lang="en-NZ">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24</a:t>
            </a:fld>
            <a:endParaRPr lang="en-NZ">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25</a:t>
            </a:fld>
            <a:endParaRPr lang="en-NZ">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26</a:t>
            </a:fld>
            <a:endParaRPr lang="en-NZ">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27</a:t>
            </a:fld>
            <a:endParaRPr lang="en-NZ">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15ED31-881C-431B-AFD4-5E0D160E3D6B}" type="slidenum">
              <a:rPr lang="en-NZ">
                <a:ea typeface="ＭＳ Ｐゴシック" pitchFamily="34" charset="-128"/>
              </a:rPr>
              <a:pPr fontAlgn="base">
                <a:spcBef>
                  <a:spcPct val="0"/>
                </a:spcBef>
                <a:spcAft>
                  <a:spcPct val="0"/>
                </a:spcAft>
                <a:defRPr/>
              </a:pPr>
              <a:t>28</a:t>
            </a:fld>
            <a:endParaRPr lang="en-NZ">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29</a:t>
            </a:fld>
            <a:endParaRPr lang="en-NZ">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3</a:t>
            </a:fld>
            <a:endParaRPr lang="en-NZ">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30</a:t>
            </a:fld>
            <a:endParaRPr lang="en-NZ">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31</a:t>
            </a:fld>
            <a:endParaRPr lang="en-NZ">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i="1" dirty="0" smtClean="0">
              <a:solidFill>
                <a:srgbClr val="FF0000"/>
              </a:solidFill>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32</a:t>
            </a:fld>
            <a:endParaRPr lang="en-NZ">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33</a:t>
            </a:fld>
            <a:endParaRPr lang="en-NZ">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34</a:t>
            </a:fld>
            <a:endParaRPr lang="en-NZ">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35</a:t>
            </a:fld>
            <a:endParaRPr lang="en-NZ">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36</a:t>
            </a:fld>
            <a:endParaRPr lang="en-NZ">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37</a:t>
            </a:fld>
            <a:endParaRPr lang="en-NZ">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00"/>
              </a:spcBef>
              <a:spcAft>
                <a:spcPts val="600"/>
              </a:spcAft>
            </a:pPr>
            <a:endParaRPr lang="ja-JP" alt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77C4B-C568-4915-868F-A1B2CFE2E67F}" type="slidenum">
              <a:rPr lang="en-NZ">
                <a:ea typeface="ＭＳ Ｐゴシック" pitchFamily="34" charset="-128"/>
              </a:rPr>
              <a:pPr fontAlgn="base">
                <a:spcBef>
                  <a:spcPct val="0"/>
                </a:spcBef>
                <a:spcAft>
                  <a:spcPct val="0"/>
                </a:spcAft>
                <a:defRPr/>
              </a:pPr>
              <a:t>38</a:t>
            </a:fld>
            <a:endParaRPr lang="en-NZ">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39</a:t>
            </a:fld>
            <a:endParaRPr lang="en-NZ">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4</a:t>
            </a:fld>
            <a:endParaRPr lang="en-NZ">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40</a:t>
            </a:fld>
            <a:endParaRPr lang="en-NZ">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41</a:t>
            </a:fld>
            <a:endParaRPr lang="en-NZ">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EDDBA-54D7-4FCC-854A-3D0EB5A924C6}" type="slidenum">
              <a:rPr lang="en-NZ">
                <a:ea typeface="ＭＳ Ｐゴシック" pitchFamily="34" charset="-128"/>
              </a:rPr>
              <a:pPr fontAlgn="base">
                <a:spcBef>
                  <a:spcPct val="0"/>
                </a:spcBef>
                <a:spcAft>
                  <a:spcPct val="0"/>
                </a:spcAft>
                <a:defRPr/>
              </a:pPr>
              <a:t>42</a:t>
            </a:fld>
            <a:endParaRPr lang="en-NZ">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CE0D78-937F-4089-87BA-C5DA062292B7}" type="slidenum">
              <a:rPr lang="en-NZ">
                <a:ea typeface="ＭＳ Ｐゴシック" pitchFamily="34" charset="-128"/>
              </a:rPr>
              <a:pPr fontAlgn="base">
                <a:spcBef>
                  <a:spcPct val="0"/>
                </a:spcBef>
                <a:spcAft>
                  <a:spcPct val="0"/>
                </a:spcAft>
                <a:defRPr/>
              </a:pPr>
              <a:t>43</a:t>
            </a:fld>
            <a:endParaRPr lang="en-NZ">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44</a:t>
            </a:fld>
            <a:endParaRPr lang="en-NZ">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B3AC-4F31-4FBD-9A74-D0932F13EE65}" type="slidenum">
              <a:rPr lang="en-NZ">
                <a:ea typeface="ＭＳ Ｐゴシック" pitchFamily="34" charset="-128"/>
              </a:rPr>
              <a:pPr fontAlgn="base">
                <a:spcBef>
                  <a:spcPct val="0"/>
                </a:spcBef>
                <a:spcAft>
                  <a:spcPct val="0"/>
                </a:spcAft>
                <a:defRPr/>
              </a:pPr>
              <a:t>45</a:t>
            </a:fld>
            <a:endParaRPr lang="en-NZ">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DE605-C903-468B-8957-DFEC04EC6BAA}" type="slidenum">
              <a:rPr lang="en-NZ">
                <a:ea typeface="ＭＳ Ｐゴシック" pitchFamily="34" charset="-128"/>
              </a:rPr>
              <a:pPr fontAlgn="base">
                <a:spcBef>
                  <a:spcPct val="0"/>
                </a:spcBef>
                <a:spcAft>
                  <a:spcPct val="0"/>
                </a:spcAft>
                <a:defRPr/>
              </a:pPr>
              <a:t>46</a:t>
            </a:fld>
            <a:endParaRPr lang="en-NZ">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DE605-C903-468B-8957-DFEC04EC6BAA}" type="slidenum">
              <a:rPr lang="en-NZ">
                <a:ea typeface="ＭＳ Ｐゴシック" pitchFamily="34" charset="-128"/>
              </a:rPr>
              <a:pPr fontAlgn="base">
                <a:spcBef>
                  <a:spcPct val="0"/>
                </a:spcBef>
                <a:spcAft>
                  <a:spcPct val="0"/>
                </a:spcAft>
                <a:defRPr/>
              </a:pPr>
              <a:t>47</a:t>
            </a:fld>
            <a:endParaRPr lang="en-NZ">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8DE605-C903-468B-8957-DFEC04EC6BAA}" type="slidenum">
              <a:rPr lang="en-NZ">
                <a:ea typeface="ＭＳ Ｐゴシック" pitchFamily="34" charset="-128"/>
              </a:rPr>
              <a:pPr fontAlgn="base">
                <a:spcBef>
                  <a:spcPct val="0"/>
                </a:spcBef>
                <a:spcAft>
                  <a:spcPct val="0"/>
                </a:spcAft>
                <a:defRPr/>
              </a:pPr>
              <a:t>48</a:t>
            </a:fld>
            <a:endParaRPr lang="en-NZ">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D0F4ED9-B979-478D-B584-1A533B9D45ED}" type="slidenum">
              <a:rPr lang="en-NZ" smtClean="0"/>
              <a:pPr>
                <a:defRPr/>
              </a:pPr>
              <a:t>49</a:t>
            </a:fld>
            <a:endParaRPr lang="en-NZ"/>
          </a:p>
        </p:txBody>
      </p:sp>
    </p:spTree>
    <p:extLst>
      <p:ext uri="{BB962C8B-B14F-4D97-AF65-F5344CB8AC3E}">
        <p14:creationId xmlns:p14="http://schemas.microsoft.com/office/powerpoint/2010/main" val="284449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5</a:t>
            </a:fld>
            <a:endParaRPr lang="en-NZ">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6</a:t>
            </a:fld>
            <a:endParaRPr lang="en-NZ">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2AD81-B362-4FA5-8C89-9F0031BDD1E0}" type="slidenum">
              <a:rPr lang="en-NZ">
                <a:ea typeface="ＭＳ Ｐゴシック" pitchFamily="34" charset="-128"/>
              </a:rPr>
              <a:pPr fontAlgn="base">
                <a:spcBef>
                  <a:spcPct val="0"/>
                </a:spcBef>
                <a:spcAft>
                  <a:spcPct val="0"/>
                </a:spcAft>
                <a:defRPr/>
              </a:pPr>
              <a:t>7</a:t>
            </a:fld>
            <a:endParaRPr lang="en-NZ">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NZ" dirty="0" smtClean="0">
              <a:ea typeface="ＭＳ Ｐゴシック" pitchFamily="34" charset="-128"/>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BDABC9-BA4C-42AD-B7BE-FE7B80DB34D4}" type="slidenum">
              <a:rPr lang="en-NZ">
                <a:ea typeface="ＭＳ Ｐゴシック" pitchFamily="34" charset="-128"/>
              </a:rPr>
              <a:pPr fontAlgn="base">
                <a:spcBef>
                  <a:spcPct val="0"/>
                </a:spcBef>
                <a:spcAft>
                  <a:spcPct val="0"/>
                </a:spcAft>
                <a:defRPr/>
              </a:pPr>
              <a:t>8</a:t>
            </a:fld>
            <a:endParaRPr lang="en-NZ">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ea typeface="ＭＳ Ｐゴシック" pitchFamily="34" charset="-128"/>
            </a:endParaRP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F83A68-881A-48EA-BCC6-83C25CDD1371}" type="slidenum">
              <a:rPr lang="en-NZ">
                <a:ea typeface="ＭＳ Ｐゴシック" pitchFamily="34" charset="-128"/>
              </a:rPr>
              <a:pPr fontAlgn="base">
                <a:spcBef>
                  <a:spcPct val="0"/>
                </a:spcBef>
                <a:spcAft>
                  <a:spcPct val="0"/>
                </a:spcAft>
                <a:defRPr/>
              </a:pPr>
              <a:t>9</a:t>
            </a:fld>
            <a:endParaRPr lang="en-NZ">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ltLang="ja-JP" smtClean="0"/>
              <a:t>Click to edit Master subtitle style</a:t>
            </a:r>
            <a:endParaRPr lang="ja-JP" altLang="en-US"/>
          </a:p>
        </p:txBody>
      </p:sp>
      <p:sp>
        <p:nvSpPr>
          <p:cNvPr id="4" name="Date Placeholder 3"/>
          <p:cNvSpPr>
            <a:spLocks noGrp="1"/>
          </p:cNvSpPr>
          <p:nvPr>
            <p:ph type="dt" sz="half" idx="10"/>
          </p:nvPr>
        </p:nvSpPr>
        <p:spPr/>
        <p:txBody>
          <a:bodyPr/>
          <a:lstStyle>
            <a:lvl1pPr>
              <a:defRPr/>
            </a:lvl1pPr>
          </a:lstStyle>
          <a:p>
            <a:pPr>
              <a:defRPr/>
            </a:pPr>
            <a:fld id="{4459BB09-26D8-42F4-BA4C-E1CCBC64BB32}" type="datetimeFigureOut">
              <a:rPr lang="ja-JP" altLang="en-US"/>
              <a:pPr>
                <a:defRPr/>
              </a:pPr>
              <a:t>2013/12/5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9EA0F33-D028-4DEA-8D8A-4185CE208877}"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37DA8883-81DF-4924-BE5A-A29D97A4012B}" type="datetimeFigureOut">
              <a:rPr lang="ja-JP" altLang="en-US"/>
              <a:pPr>
                <a:defRPr/>
              </a:pPr>
              <a:t>2013/12/5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A7E5593-9831-4055-BB59-87A36BA3470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ltLang="ja-JP" smtClean="0"/>
              <a:t>Click to edit Master title style</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BCAE445A-7017-4C5B-A122-1638FE74BCD5}" type="datetimeFigureOut">
              <a:rPr lang="ja-JP" altLang="en-US"/>
              <a:pPr>
                <a:defRPr/>
              </a:pPr>
              <a:t>2013/12/5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39CF7BB-FC11-4D8B-A49C-81D9115D76B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4" name="Date Placeholder 3"/>
          <p:cNvSpPr>
            <a:spLocks noGrp="1"/>
          </p:cNvSpPr>
          <p:nvPr>
            <p:ph type="dt" sz="half" idx="10"/>
          </p:nvPr>
        </p:nvSpPr>
        <p:spPr/>
        <p:txBody>
          <a:bodyPr/>
          <a:lstStyle>
            <a:lvl1pPr>
              <a:defRPr/>
            </a:lvl1pPr>
          </a:lstStyle>
          <a:p>
            <a:pPr>
              <a:defRPr/>
            </a:pPr>
            <a:fld id="{DDD041ED-6EF3-4F16-B369-5C117699889C}" type="datetimeFigureOut">
              <a:rPr lang="ja-JP" altLang="en-US"/>
              <a:pPr>
                <a:defRPr/>
              </a:pPr>
              <a:t>2013/12/5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AA994159-0EDA-46F7-8243-2C0599918F56}"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ltLang="ja-JP"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A1AB95-465B-48B5-A6E7-3107F0352B76}" type="datetimeFigureOut">
              <a:rPr lang="ja-JP" altLang="en-US"/>
              <a:pPr>
                <a:defRPr/>
              </a:pPr>
              <a:t>2013/12/5</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7D5E647D-8DD1-45FB-AB4A-1E53715A515F}"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ja-JP" smtClean="0"/>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5" name="Date Placeholder 3"/>
          <p:cNvSpPr>
            <a:spLocks noGrp="1"/>
          </p:cNvSpPr>
          <p:nvPr>
            <p:ph type="dt" sz="half" idx="10"/>
          </p:nvPr>
        </p:nvSpPr>
        <p:spPr/>
        <p:txBody>
          <a:bodyPr/>
          <a:lstStyle>
            <a:lvl1pPr>
              <a:defRPr/>
            </a:lvl1pPr>
          </a:lstStyle>
          <a:p>
            <a:pPr>
              <a:defRPr/>
            </a:pPr>
            <a:fld id="{4C311335-20CA-4032-9876-27A4DFA71E7C}" type="datetimeFigureOut">
              <a:rPr lang="ja-JP" altLang="en-US"/>
              <a:pPr>
                <a:defRPr/>
              </a:pPr>
              <a:t>2013/12/5</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C2B8D380-9447-4320-B385-B3699629779B}"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7" name="Date Placeholder 3"/>
          <p:cNvSpPr>
            <a:spLocks noGrp="1"/>
          </p:cNvSpPr>
          <p:nvPr>
            <p:ph type="dt" sz="half" idx="10"/>
          </p:nvPr>
        </p:nvSpPr>
        <p:spPr/>
        <p:txBody>
          <a:bodyPr/>
          <a:lstStyle>
            <a:lvl1pPr>
              <a:defRPr/>
            </a:lvl1pPr>
          </a:lstStyle>
          <a:p>
            <a:pPr>
              <a:defRPr/>
            </a:pPr>
            <a:fld id="{E95D8E46-5395-4CC8-83C2-29B11DE58166}" type="datetimeFigureOut">
              <a:rPr lang="ja-JP" altLang="en-US"/>
              <a:pPr>
                <a:defRPr/>
              </a:pPr>
              <a:t>2013/12/5</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2436DF9F-FF95-4CC3-9693-9801172A979F}"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ja-JP" smtClean="0"/>
              <a:t>Click to edit Master title style</a:t>
            </a:r>
            <a:endParaRPr lang="ja-JP" altLang="en-US"/>
          </a:p>
        </p:txBody>
      </p:sp>
      <p:sp>
        <p:nvSpPr>
          <p:cNvPr id="3" name="Date Placeholder 3"/>
          <p:cNvSpPr>
            <a:spLocks noGrp="1"/>
          </p:cNvSpPr>
          <p:nvPr>
            <p:ph type="dt" sz="half" idx="10"/>
          </p:nvPr>
        </p:nvSpPr>
        <p:spPr/>
        <p:txBody>
          <a:bodyPr/>
          <a:lstStyle>
            <a:lvl1pPr>
              <a:defRPr/>
            </a:lvl1pPr>
          </a:lstStyle>
          <a:p>
            <a:pPr>
              <a:defRPr/>
            </a:pPr>
            <a:fld id="{A43FFEC4-38D1-4BE2-BE4E-F30059A92B7D}" type="datetimeFigureOut">
              <a:rPr lang="ja-JP" altLang="en-US"/>
              <a:pPr>
                <a:defRPr/>
              </a:pPr>
              <a:t>2013/12/5</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ACD2E9C6-6305-4969-99F7-4B4770C13E4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33F8B4-6D55-4EB8-B5F5-D28489AB8936}" type="datetimeFigureOut">
              <a:rPr lang="ja-JP" altLang="en-US"/>
              <a:pPr>
                <a:defRPr/>
              </a:pPr>
              <a:t>2013/12/5</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E65490E0-3F46-47FF-BA2B-A1EC1433921E}"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ltLang="ja-JP"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9D3E7A-10B1-471D-A316-4BECA48FCB73}" type="datetimeFigureOut">
              <a:rPr lang="ja-JP" altLang="en-US"/>
              <a:pPr>
                <a:defRPr/>
              </a:pPr>
              <a:t>2013/12/5</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4CFE17ED-2A6D-46C4-96BE-7F657DD76409}"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ltLang="ja-JP"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21E08A-2AAF-4A6E-96D8-2A57F1207A88}" type="datetimeFigureOut">
              <a:rPr lang="ja-JP" altLang="en-US"/>
              <a:pPr>
                <a:defRPr/>
              </a:pPr>
              <a:t>2013/12/5</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286CBD4F-BDD3-4EFD-B249-E5C41D5AB033}"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ltLang="ja-JP" smtClean="0"/>
              <a:t>Click to edit Master title style</a:t>
            </a:r>
            <a:endParaRPr lang="ja-JP"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ja-JP" smtClean="0"/>
              <a:t>Click to edit Master text styles</a:t>
            </a:r>
          </a:p>
          <a:p>
            <a:pPr lvl="1"/>
            <a:r>
              <a:rPr lang="en-AU" altLang="ja-JP" smtClean="0"/>
              <a:t>Second level</a:t>
            </a:r>
          </a:p>
          <a:p>
            <a:pPr lvl="2"/>
            <a:r>
              <a:rPr lang="en-AU" altLang="ja-JP" smtClean="0"/>
              <a:t>Third level</a:t>
            </a:r>
          </a:p>
          <a:p>
            <a:pPr lvl="3"/>
            <a:r>
              <a:rPr lang="en-AU" altLang="ja-JP" smtClean="0"/>
              <a:t>Fourth level</a:t>
            </a:r>
          </a:p>
          <a:p>
            <a:pPr lvl="4"/>
            <a:r>
              <a:rPr lang="en-AU" altLang="ja-JP" smtClean="0"/>
              <a:t>Fifth level</a:t>
            </a:r>
            <a:endParaRPr lang="ja-JP"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8C9B2F4-7431-40CB-95D3-928D644D81C3}" type="datetimeFigureOut">
              <a:rPr lang="ja-JP" altLang="en-US"/>
              <a:pPr>
                <a:defRPr/>
              </a:pPr>
              <a:t>2013/12/5</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C05305B-FB50-4DBF-AAE1-0E9D849C196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Arial" charset="0"/>
          <a:ea typeface="ＭＳ Ｐゴシック" pitchFamily="34" charset="-128"/>
        </a:defRPr>
      </a:lvl2pPr>
      <a:lvl3pPr algn="ctr" defTabSz="457200" rtl="0" eaLnBrk="0" fontAlgn="base" hangingPunct="0">
        <a:spcBef>
          <a:spcPct val="0"/>
        </a:spcBef>
        <a:spcAft>
          <a:spcPct val="0"/>
        </a:spcAft>
        <a:defRPr kumimoji="1" sz="4400">
          <a:solidFill>
            <a:schemeClr val="tx1"/>
          </a:solidFill>
          <a:latin typeface="Arial" charset="0"/>
          <a:ea typeface="ＭＳ Ｐゴシック" pitchFamily="34" charset="-128"/>
        </a:defRPr>
      </a:lvl3pPr>
      <a:lvl4pPr algn="ctr" defTabSz="457200" rtl="0" eaLnBrk="0" fontAlgn="base" hangingPunct="0">
        <a:spcBef>
          <a:spcPct val="0"/>
        </a:spcBef>
        <a:spcAft>
          <a:spcPct val="0"/>
        </a:spcAft>
        <a:defRPr kumimoji="1" sz="4400">
          <a:solidFill>
            <a:schemeClr val="tx1"/>
          </a:solidFill>
          <a:latin typeface="Arial" charset="0"/>
          <a:ea typeface="ＭＳ Ｐゴシック" pitchFamily="34" charset="-128"/>
        </a:defRPr>
      </a:lvl4pPr>
      <a:lvl5pPr algn="ctr" defTabSz="457200" rtl="0" eaLnBrk="0" fontAlgn="base" hangingPunct="0">
        <a:spcBef>
          <a:spcPct val="0"/>
        </a:spcBef>
        <a:spcAft>
          <a:spcPct val="0"/>
        </a:spcAft>
        <a:defRPr kumimoji="1" sz="4400">
          <a:solidFill>
            <a:schemeClr val="tx1"/>
          </a:solidFill>
          <a:latin typeface="Arial" charset="0"/>
          <a:ea typeface="ＭＳ Ｐゴシック" pitchFamily="34" charset="-128"/>
        </a:defRPr>
      </a:lvl5pPr>
      <a:lvl6pPr marL="457200" algn="ctr" defTabSz="457200" rtl="0" fontAlgn="base">
        <a:spcBef>
          <a:spcPct val="0"/>
        </a:spcBef>
        <a:spcAft>
          <a:spcPct val="0"/>
        </a:spcAft>
        <a:defRPr kumimoji="1" sz="4400">
          <a:solidFill>
            <a:schemeClr val="tx1"/>
          </a:solidFill>
          <a:latin typeface="Arial" charset="0"/>
          <a:ea typeface="ＭＳ Ｐゴシック" pitchFamily="34" charset="-128"/>
        </a:defRPr>
      </a:lvl6pPr>
      <a:lvl7pPr marL="914400" algn="ctr" defTabSz="457200" rtl="0" fontAlgn="base">
        <a:spcBef>
          <a:spcPct val="0"/>
        </a:spcBef>
        <a:spcAft>
          <a:spcPct val="0"/>
        </a:spcAft>
        <a:defRPr kumimoji="1" sz="4400">
          <a:solidFill>
            <a:schemeClr val="tx1"/>
          </a:solidFill>
          <a:latin typeface="Arial" charset="0"/>
          <a:ea typeface="ＭＳ Ｐゴシック" pitchFamily="34" charset="-128"/>
        </a:defRPr>
      </a:lvl7pPr>
      <a:lvl8pPr marL="1371600" algn="ctr" defTabSz="457200" rtl="0" fontAlgn="base">
        <a:spcBef>
          <a:spcPct val="0"/>
        </a:spcBef>
        <a:spcAft>
          <a:spcPct val="0"/>
        </a:spcAft>
        <a:defRPr kumimoji="1" sz="4400">
          <a:solidFill>
            <a:schemeClr val="tx1"/>
          </a:solidFill>
          <a:latin typeface="Arial" charset="0"/>
          <a:ea typeface="ＭＳ Ｐゴシック" pitchFamily="34" charset="-128"/>
        </a:defRPr>
      </a:lvl8pPr>
      <a:lvl9pPr marL="1828800" algn="ctr" defTabSz="457200" rtl="0" fontAlgn="base">
        <a:spcBef>
          <a:spcPct val="0"/>
        </a:spcBef>
        <a:spcAft>
          <a:spcPct val="0"/>
        </a:spcAft>
        <a:defRPr kumimoji="1" sz="4400">
          <a:solidFill>
            <a:schemeClr val="tx1"/>
          </a:solidFill>
          <a:latin typeface="Arial"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dc.gov/nhsn/index.html"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8" name="TextBox 1"/>
          <p:cNvSpPr txBox="1">
            <a:spLocks noChangeArrowheads="1"/>
          </p:cNvSpPr>
          <p:nvPr/>
        </p:nvSpPr>
        <p:spPr bwMode="auto">
          <a:xfrm>
            <a:off x="1484313" y="4121150"/>
            <a:ext cx="5407025" cy="2000548"/>
          </a:xfrm>
          <a:prstGeom prst="rect">
            <a:avLst/>
          </a:prstGeom>
          <a:noFill/>
          <a:ln w="9525">
            <a:noFill/>
            <a:miter lim="800000"/>
            <a:headEnd/>
            <a:tailEnd/>
          </a:ln>
        </p:spPr>
        <p:txBody>
          <a:bodyPr>
            <a:spAutoFit/>
          </a:bodyPr>
          <a:lstStyle/>
          <a:p>
            <a:pPr algn="ctr"/>
            <a:r>
              <a:rPr lang="en-NZ" altLang="ja-JP" sz="4400" b="1" dirty="0">
                <a:latin typeface="Calibri" panose="020F0502020204030204" pitchFamily="34" charset="0"/>
              </a:rPr>
              <a:t>Surgical Site Infection:</a:t>
            </a:r>
            <a:br>
              <a:rPr lang="en-NZ" altLang="ja-JP" sz="4400" b="1" dirty="0">
                <a:latin typeface="Calibri" panose="020F0502020204030204" pitchFamily="34" charset="0"/>
              </a:rPr>
            </a:br>
            <a:r>
              <a:rPr lang="en-NZ" altLang="ja-JP" sz="4400" b="1" dirty="0" smtClean="0">
                <a:latin typeface="Calibri" panose="020F0502020204030204" pitchFamily="34" charset="0"/>
              </a:rPr>
              <a:t>Surveillance</a:t>
            </a:r>
            <a:r>
              <a:rPr lang="en-NZ" altLang="ja-JP" sz="3600" b="1" dirty="0"/>
              <a:t/>
            </a:r>
            <a:br>
              <a:rPr lang="en-NZ" altLang="ja-JP" sz="3600" b="1" dirty="0"/>
            </a:br>
            <a:endParaRPr lang="en-NZ"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6"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Getting started in your DHB</a:t>
            </a:r>
            <a:endParaRPr lang="ja-JP" altLang="en-US" sz="4000" b="1" dirty="0" smtClean="0">
              <a:latin typeface="Calibri" panose="020F0502020204030204" pitchFamily="34" charset="0"/>
            </a:endParaRPr>
          </a:p>
        </p:txBody>
      </p:sp>
      <p:sp>
        <p:nvSpPr>
          <p:cNvPr id="26627" name="Content Placeholder 2"/>
          <p:cNvSpPr>
            <a:spLocks noGrp="1"/>
          </p:cNvSpPr>
          <p:nvPr>
            <p:ph idx="1"/>
          </p:nvPr>
        </p:nvSpPr>
        <p:spPr>
          <a:xfrm>
            <a:off x="504497" y="2175641"/>
            <a:ext cx="7922281" cy="3566346"/>
          </a:xfrm>
        </p:spPr>
        <p:txBody>
          <a:bodyPr/>
          <a:lstStyle/>
          <a:p>
            <a:r>
              <a:rPr lang="en-AU" sz="2800" dirty="0" smtClean="0">
                <a:latin typeface="Calibri" panose="020F0502020204030204" pitchFamily="34" charset="0"/>
                <a:ea typeface="ＭＳ Ｐゴシック" pitchFamily="34" charset="-128"/>
              </a:rPr>
              <a:t>Surveillance </a:t>
            </a:r>
            <a:r>
              <a:rPr lang="en-AU" sz="2800" dirty="0">
                <a:latin typeface="Calibri" panose="020F0502020204030204" pitchFamily="34" charset="0"/>
                <a:ea typeface="ＭＳ Ｐゴシック" pitchFamily="34" charset="-128"/>
              </a:rPr>
              <a:t>primarily involves infection prevention and control teams and clinical staff</a:t>
            </a:r>
          </a:p>
          <a:p>
            <a:r>
              <a:rPr lang="en-NZ" sz="2800" u="sng" dirty="0" smtClean="0">
                <a:latin typeface="Calibri" panose="020F0502020204030204" pitchFamily="34" charset="0"/>
                <a:ea typeface="ＭＳ Ｐゴシック" pitchFamily="34" charset="-128"/>
              </a:rPr>
              <a:t>But </a:t>
            </a:r>
            <a:r>
              <a:rPr lang="en-NZ" sz="2800" dirty="0" smtClean="0">
                <a:latin typeface="Calibri" panose="020F0502020204030204" pitchFamily="34" charset="0"/>
                <a:ea typeface="ＭＳ Ｐゴシック" pitchFamily="34" charset="-128"/>
              </a:rPr>
              <a:t>- creating </a:t>
            </a:r>
            <a:r>
              <a:rPr lang="en-NZ" sz="2800" dirty="0">
                <a:latin typeface="Calibri" panose="020F0502020204030204" pitchFamily="34" charset="0"/>
                <a:ea typeface="ＭＳ Ｐゴシック" pitchFamily="34" charset="-128"/>
              </a:rPr>
              <a:t>system-level </a:t>
            </a:r>
            <a:r>
              <a:rPr lang="en-NZ" sz="2800" dirty="0" smtClean="0">
                <a:latin typeface="Calibri" panose="020F0502020204030204" pitchFamily="34" charset="0"/>
                <a:ea typeface="ＭＳ Ｐゴシック" pitchFamily="34" charset="-128"/>
              </a:rPr>
              <a:t>improvement needs the active </a:t>
            </a:r>
            <a:r>
              <a:rPr lang="en-NZ" sz="2800" dirty="0">
                <a:latin typeface="Calibri" panose="020F0502020204030204" pitchFamily="34" charset="0"/>
                <a:ea typeface="ＭＳ Ｐゴシック" pitchFamily="34" charset="-128"/>
              </a:rPr>
              <a:t>support of </a:t>
            </a:r>
            <a:r>
              <a:rPr lang="en-NZ" sz="2800" dirty="0" smtClean="0">
                <a:latin typeface="Calibri" panose="020F0502020204030204" pitchFamily="34" charset="0"/>
                <a:ea typeface="ＭＳ Ｐゴシック" pitchFamily="34" charset="-128"/>
              </a:rPr>
              <a:t>other stakeholders /leadership </a:t>
            </a:r>
          </a:p>
          <a:p>
            <a:pPr marL="457200" lvl="1" indent="0" eaLnBrk="1" hangingPunct="1">
              <a:spcBef>
                <a:spcPts val="600"/>
              </a:spcBef>
              <a:buNone/>
            </a:pPr>
            <a:r>
              <a:rPr lang="en-AU" dirty="0" smtClean="0">
                <a:latin typeface="Calibri" panose="020F0502020204030204" pitchFamily="34" charset="0"/>
                <a:ea typeface="ＭＳ Ｐゴシック" pitchFamily="34" charset="-128"/>
              </a:rPr>
              <a:t> </a:t>
            </a:r>
            <a:endParaRPr lang="en-AU" dirty="0">
              <a:latin typeface="Calibri" panose="020F0502020204030204" pitchFamily="34" charset="0"/>
              <a:ea typeface="ＭＳ Ｐゴシック" pitchFamily="34" charset="-128"/>
            </a:endParaRPr>
          </a:p>
          <a:p>
            <a:pPr marL="0" indent="0" eaLnBrk="1" hangingPunct="1">
              <a:spcBef>
                <a:spcPts val="600"/>
              </a:spcBef>
              <a:buFont typeface="Arial" charset="0"/>
              <a:buNone/>
            </a:pPr>
            <a:r>
              <a:rPr lang="en-AU" sz="2800" dirty="0" smtClean="0">
                <a:latin typeface="Calibri" panose="020F0502020204030204" pitchFamily="34" charset="0"/>
                <a:ea typeface="ＭＳ Ｐゴシック" pitchFamily="34" charset="-128"/>
              </a:rPr>
              <a:t>	</a:t>
            </a:r>
          </a:p>
          <a:p>
            <a:pPr marL="457200" lvl="1" indent="0" eaLnBrk="1" hangingPunct="1">
              <a:buFont typeface="Arial" charset="0"/>
              <a:buNone/>
            </a:pPr>
            <a:endParaRPr lang="en-NZ" sz="2000" dirty="0" smtClean="0">
              <a:ea typeface="ＭＳ Ｐゴシック" pitchFamily="34" charset="-128"/>
            </a:endParaRPr>
          </a:p>
          <a:p>
            <a:pPr marL="0" indent="0" eaLnBrk="1" hangingPunct="1"/>
            <a:endParaRPr lang="en-NZ" sz="2400" dirty="0" smtClean="0">
              <a:ea typeface="ＭＳ Ｐゴシック" pitchFamily="34" charset="-128"/>
            </a:endParaRPr>
          </a:p>
          <a:p>
            <a:pPr marL="0" indent="0" eaLnBrk="1" hangingPunct="1"/>
            <a:endParaRPr lang="en-NZ" sz="2400" dirty="0" smtClean="0">
              <a:ea typeface="ＭＳ Ｐゴシック" pitchFamily="34" charset="-128"/>
            </a:endParaRPr>
          </a:p>
          <a:p>
            <a:pPr marL="0" indent="0" eaLnBrk="1" hangingPunct="1"/>
            <a:endParaRPr lang="en-NZ" sz="24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0" indent="0" eaLnBrk="1" hangingPunct="1">
              <a:buFont typeface="Arial" charset="0"/>
              <a:buNone/>
            </a:pPr>
            <a:endParaRPr lang="en-NZ" sz="24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0" indent="0" eaLnBrk="1" hangingPunct="1">
              <a:buFont typeface="Arial" charset="0"/>
              <a:buNone/>
            </a:pPr>
            <a:endParaRPr lang="ja-JP" altLang="en-US" sz="2400" dirty="0" smtClean="0"/>
          </a:p>
        </p:txBody>
      </p:sp>
      <p:pic>
        <p:nvPicPr>
          <p:cNvPr id="1029" name="Picture 5" descr="C:\Users\djowitt\AppData\Local\Microsoft\Windows\Temporary Internet Files\Content.IE5\J5SAXXWQ\MC90007086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182" y="4395829"/>
            <a:ext cx="2166796" cy="212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9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Title 1"/>
          <p:cNvSpPr>
            <a:spLocks noGrp="1"/>
          </p:cNvSpPr>
          <p:nvPr>
            <p:ph type="title"/>
          </p:nvPr>
        </p:nvSpPr>
        <p:spPr>
          <a:xfrm>
            <a:off x="350838" y="561975"/>
            <a:ext cx="6553200" cy="615950"/>
          </a:xfrm>
        </p:spPr>
        <p:txBody>
          <a:bodyPr anchor="t"/>
          <a:lstStyle/>
          <a:p>
            <a:pPr eaLnBrk="1" hangingPunct="1"/>
            <a:r>
              <a:rPr lang="en-NZ" altLang="ja-JP" sz="3600" b="1" dirty="0" smtClean="0">
                <a:latin typeface="Calibri" panose="020F0502020204030204" pitchFamily="34" charset="0"/>
              </a:rPr>
              <a:t>SSI surveillance - </a:t>
            </a:r>
            <a:r>
              <a:rPr lang="en-US" sz="3600" b="1" dirty="0" smtClean="0">
                <a:latin typeface="Calibri" panose="020F0502020204030204" pitchFamily="34" charset="0"/>
              </a:rPr>
              <a:t>who </a:t>
            </a:r>
            <a:r>
              <a:rPr lang="en-US" sz="3600" b="1" dirty="0">
                <a:latin typeface="Calibri" panose="020F0502020204030204" pitchFamily="34" charset="0"/>
              </a:rPr>
              <a:t>should be involved? </a:t>
            </a:r>
            <a:br>
              <a:rPr lang="en-US" sz="3600" b="1" dirty="0">
                <a:latin typeface="Calibri" panose="020F0502020204030204" pitchFamily="34" charset="0"/>
              </a:rPr>
            </a:br>
            <a:endParaRPr lang="ja-JP" altLang="en-US" sz="3600" b="1" dirty="0" smtClean="0">
              <a:latin typeface="Calibri" panose="020F0502020204030204" pitchFamily="34" charset="0"/>
            </a:endParaRPr>
          </a:p>
        </p:txBody>
      </p:sp>
      <p:sp>
        <p:nvSpPr>
          <p:cNvPr id="3" name="Content Placeholder 2"/>
          <p:cNvSpPr>
            <a:spLocks noGrp="1"/>
          </p:cNvSpPr>
          <p:nvPr>
            <p:ph idx="1"/>
          </p:nvPr>
        </p:nvSpPr>
        <p:spPr>
          <a:xfrm>
            <a:off x="350838" y="1371600"/>
            <a:ext cx="7612061" cy="4398579"/>
          </a:xfrm>
        </p:spPr>
        <p:txBody>
          <a:bodyPr rtlCol="0">
            <a:normAutofit lnSpcReduction="10000"/>
          </a:bodyPr>
          <a:lstStyle/>
          <a:p>
            <a:pPr>
              <a:buFont typeface="Arial" pitchFamily="34" charset="0"/>
              <a:buChar char="•"/>
            </a:pPr>
            <a:r>
              <a:rPr lang="en-US" sz="2400" dirty="0" smtClean="0">
                <a:latin typeface="Calibri" panose="020F0502020204030204" pitchFamily="34" charset="0"/>
              </a:rPr>
              <a:t>IP </a:t>
            </a:r>
            <a:r>
              <a:rPr lang="en-US" sz="2400" dirty="0">
                <a:latin typeface="Calibri" panose="020F0502020204030204" pitchFamily="34" charset="0"/>
              </a:rPr>
              <a:t>&amp; C staff</a:t>
            </a:r>
          </a:p>
          <a:p>
            <a:pPr>
              <a:buFont typeface="Arial"/>
              <a:buChar char="•"/>
            </a:pPr>
            <a:r>
              <a:rPr lang="en-US" sz="2400" dirty="0">
                <a:latin typeface="Calibri" panose="020F0502020204030204" pitchFamily="34" charset="0"/>
              </a:rPr>
              <a:t>Clinical microbiologists/infectious disease physicians</a:t>
            </a:r>
          </a:p>
          <a:p>
            <a:pPr>
              <a:buFont typeface="Arial"/>
              <a:buChar char="•"/>
            </a:pPr>
            <a:r>
              <a:rPr lang="en-US" sz="2400" dirty="0">
                <a:latin typeface="Calibri" panose="020F0502020204030204" pitchFamily="34" charset="0"/>
              </a:rPr>
              <a:t>Surgeons</a:t>
            </a:r>
          </a:p>
          <a:p>
            <a:pPr>
              <a:buFont typeface="Arial"/>
              <a:buChar char="•"/>
            </a:pPr>
            <a:r>
              <a:rPr lang="en-US" sz="2400" dirty="0" smtClean="0">
                <a:latin typeface="Calibri" panose="020F0502020204030204" pitchFamily="34" charset="0"/>
              </a:rPr>
              <a:t>Anaesthetists</a:t>
            </a:r>
            <a:endParaRPr lang="en-US" sz="2400" dirty="0">
              <a:latin typeface="Calibri" panose="020F0502020204030204" pitchFamily="34" charset="0"/>
            </a:endParaRPr>
          </a:p>
          <a:p>
            <a:pPr>
              <a:buFont typeface="Arial"/>
              <a:buChar char="•"/>
            </a:pPr>
            <a:r>
              <a:rPr lang="en-US" sz="2400" dirty="0">
                <a:latin typeface="Calibri" panose="020F0502020204030204" pitchFamily="34" charset="0"/>
              </a:rPr>
              <a:t>Clinical nurse </a:t>
            </a:r>
            <a:r>
              <a:rPr lang="en-US" sz="2400" dirty="0" smtClean="0">
                <a:latin typeface="Calibri" panose="020F0502020204030204" pitchFamily="34" charset="0"/>
              </a:rPr>
              <a:t>specialists; ward </a:t>
            </a:r>
            <a:r>
              <a:rPr lang="en-US" sz="2400" dirty="0">
                <a:latin typeface="Calibri" panose="020F0502020204030204" pitchFamily="34" charset="0"/>
              </a:rPr>
              <a:t>and operating theatre staff</a:t>
            </a:r>
          </a:p>
          <a:p>
            <a:pPr>
              <a:buFont typeface="Arial"/>
              <a:buChar char="•"/>
            </a:pPr>
            <a:r>
              <a:rPr lang="en-US" sz="2400" dirty="0" smtClean="0">
                <a:latin typeface="Calibri" panose="020F0502020204030204" pitchFamily="34" charset="0"/>
              </a:rPr>
              <a:t>Quality </a:t>
            </a:r>
            <a:r>
              <a:rPr lang="en-US" sz="2400" dirty="0">
                <a:latin typeface="Calibri" panose="020F0502020204030204" pitchFamily="34" charset="0"/>
              </a:rPr>
              <a:t>managers/clinical audit staff</a:t>
            </a:r>
          </a:p>
          <a:p>
            <a:pPr>
              <a:buFont typeface="Arial"/>
              <a:buChar char="•"/>
            </a:pPr>
            <a:r>
              <a:rPr lang="en-US" sz="2400" dirty="0" smtClean="0">
                <a:latin typeface="Calibri" panose="020F0502020204030204" pitchFamily="34" charset="0"/>
              </a:rPr>
              <a:t>IT staff</a:t>
            </a:r>
            <a:endParaRPr lang="en-US" sz="2400" dirty="0">
              <a:latin typeface="Calibri" panose="020F0502020204030204" pitchFamily="34" charset="0"/>
            </a:endParaRPr>
          </a:p>
          <a:p>
            <a:pPr>
              <a:buFont typeface="Arial"/>
              <a:buChar char="•"/>
            </a:pPr>
            <a:r>
              <a:rPr lang="en-US" sz="2400" dirty="0">
                <a:latin typeface="Calibri" panose="020F0502020204030204" pitchFamily="34" charset="0"/>
              </a:rPr>
              <a:t>Medical microbiology department staff</a:t>
            </a:r>
          </a:p>
          <a:p>
            <a:pPr>
              <a:buFont typeface="Arial"/>
              <a:buChar char="•"/>
            </a:pPr>
            <a:r>
              <a:rPr lang="en-US" sz="2400" dirty="0">
                <a:latin typeface="Calibri" panose="020F0502020204030204" pitchFamily="34" charset="0"/>
              </a:rPr>
              <a:t>Clerical and Admin staff</a:t>
            </a:r>
          </a:p>
          <a:p>
            <a:pPr>
              <a:buFont typeface="Arial"/>
              <a:buChar char="•"/>
            </a:pPr>
            <a:r>
              <a:rPr lang="en-US" sz="2400" dirty="0" smtClean="0">
                <a:latin typeface="Calibri" panose="020F0502020204030204" pitchFamily="34" charset="0"/>
              </a:rPr>
              <a:t>Executive management</a:t>
            </a:r>
            <a:endParaRPr lang="en-US" sz="2400" dirty="0">
              <a:latin typeface="Calibri" panose="020F0502020204030204" pitchFamily="34" charset="0"/>
            </a:endParaRPr>
          </a:p>
          <a:p>
            <a:pPr eaLnBrk="1" fontAlgn="auto" hangingPunct="1">
              <a:spcAft>
                <a:spcPts val="0"/>
              </a:spcAft>
              <a:buFont typeface="Arial"/>
              <a:buChar char="•"/>
              <a:defRPr/>
            </a:pPr>
            <a:endParaRPr lang="en-NZ" sz="2400" dirty="0" smtClean="0">
              <a:latin typeface="Calibri" panose="020F0502020204030204" pitchFamily="34" charset="0"/>
            </a:endParaRPr>
          </a:p>
          <a:p>
            <a:pPr eaLnBrk="1" fontAlgn="auto" hangingPunct="1">
              <a:spcAft>
                <a:spcPts val="0"/>
              </a:spcAft>
              <a:buFont typeface="Arial"/>
              <a:buChar char="•"/>
              <a:defRPr/>
            </a:pPr>
            <a:endParaRPr lang="en-NZ" sz="2400" dirty="0" smtClean="0">
              <a:latin typeface="Calibri" panose="020F0502020204030204" pitchFamily="34" charset="0"/>
            </a:endParaRPr>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2158617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Title 1"/>
          <p:cNvSpPr>
            <a:spLocks noGrp="1"/>
          </p:cNvSpPr>
          <p:nvPr>
            <p:ph type="title"/>
          </p:nvPr>
        </p:nvSpPr>
        <p:spPr>
          <a:xfrm>
            <a:off x="350838" y="561975"/>
            <a:ext cx="6553200" cy="615950"/>
          </a:xfrm>
        </p:spPr>
        <p:txBody>
          <a:bodyPr anchor="t"/>
          <a:lstStyle/>
          <a:p>
            <a:pPr eaLnBrk="1" hangingPunct="1"/>
            <a:r>
              <a:rPr lang="en-NZ" altLang="ja-JP" sz="4000" b="1" dirty="0" smtClean="0">
                <a:latin typeface="Calibri" panose="020F0502020204030204" pitchFamily="34" charset="0"/>
              </a:rPr>
              <a:t>Key roles</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403132"/>
            <a:ext cx="7962900" cy="4099144"/>
          </a:xfrm>
        </p:spPr>
        <p:txBody>
          <a:bodyPr rtlCol="0">
            <a:normAutofit fontScale="85000" lnSpcReduction="20000"/>
          </a:bodyPr>
          <a:lstStyle/>
          <a:p>
            <a:pPr marL="0" indent="0">
              <a:buNone/>
            </a:pPr>
            <a:r>
              <a:rPr lang="en-US" sz="2800" b="1" dirty="0">
                <a:latin typeface="Calibri" panose="020F0502020204030204" pitchFamily="34" charset="0"/>
              </a:rPr>
              <a:t>SSI coordinator</a:t>
            </a:r>
          </a:p>
          <a:p>
            <a:pPr>
              <a:buFont typeface="Arial"/>
              <a:buChar char="•"/>
            </a:pPr>
            <a:r>
              <a:rPr lang="en-US" sz="2800" dirty="0">
                <a:latin typeface="Calibri" panose="020F0502020204030204" pitchFamily="34" charset="0"/>
              </a:rPr>
              <a:t>Facilitates process at local level</a:t>
            </a:r>
          </a:p>
          <a:p>
            <a:pPr>
              <a:buFont typeface="Arial"/>
              <a:buChar char="•"/>
            </a:pPr>
            <a:r>
              <a:rPr lang="en-US" sz="2800" dirty="0">
                <a:latin typeface="Calibri" panose="020F0502020204030204" pitchFamily="34" charset="0"/>
              </a:rPr>
              <a:t>Ensures engagement with clinical teams and management</a:t>
            </a:r>
          </a:p>
          <a:p>
            <a:pPr>
              <a:buFont typeface="Arial"/>
              <a:buChar char="•"/>
            </a:pPr>
            <a:r>
              <a:rPr lang="en-US" sz="2800" dirty="0">
                <a:latin typeface="Calibri" panose="020F0502020204030204" pitchFamily="34" charset="0"/>
              </a:rPr>
              <a:t>Provide overall coordination and liaison with national SSI project team</a:t>
            </a:r>
          </a:p>
          <a:p>
            <a:pPr>
              <a:buFont typeface="Arial"/>
              <a:buChar char="•"/>
            </a:pPr>
            <a:r>
              <a:rPr lang="en-US" sz="2800" dirty="0">
                <a:latin typeface="Calibri" panose="020F0502020204030204" pitchFamily="34" charset="0"/>
              </a:rPr>
              <a:t>To ensure mechanisms are in place for data collection, collation, transfer and dissemination</a:t>
            </a:r>
          </a:p>
          <a:p>
            <a:pPr>
              <a:buFont typeface="Arial"/>
              <a:buChar char="•"/>
            </a:pPr>
            <a:r>
              <a:rPr lang="en-US" sz="2800" dirty="0">
                <a:latin typeface="Calibri" panose="020F0502020204030204" pitchFamily="34" charset="0"/>
              </a:rPr>
              <a:t>To provide local support for staff involved in the surveillance process</a:t>
            </a:r>
          </a:p>
          <a:p>
            <a:pPr>
              <a:buFont typeface="Arial"/>
              <a:buChar char="•"/>
            </a:pPr>
            <a:r>
              <a:rPr lang="en-US" sz="2800" dirty="0">
                <a:latin typeface="Calibri" panose="020F0502020204030204" pitchFamily="34" charset="0"/>
              </a:rPr>
              <a:t>To facilitate feedback of SSI to local stakeholders</a:t>
            </a:r>
          </a:p>
          <a:p>
            <a:pPr>
              <a:buFont typeface="Arial"/>
              <a:buChar char="•"/>
            </a:pPr>
            <a:r>
              <a:rPr lang="en-US" sz="2800" dirty="0">
                <a:latin typeface="Calibri" panose="020F0502020204030204" pitchFamily="34" charset="0"/>
              </a:rPr>
              <a:t>To carry out validation processes to verify data.</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Title 1"/>
          <p:cNvSpPr>
            <a:spLocks noGrp="1"/>
          </p:cNvSpPr>
          <p:nvPr>
            <p:ph type="title"/>
          </p:nvPr>
        </p:nvSpPr>
        <p:spPr>
          <a:xfrm>
            <a:off x="350838" y="561975"/>
            <a:ext cx="6553200" cy="615950"/>
          </a:xfrm>
        </p:spPr>
        <p:txBody>
          <a:bodyPr anchor="t"/>
          <a:lstStyle/>
          <a:p>
            <a:pPr eaLnBrk="1" hangingPunct="1"/>
            <a:r>
              <a:rPr lang="en-NZ" altLang="ja-JP" sz="4000" b="1" dirty="0" smtClean="0">
                <a:latin typeface="Calibri" panose="020F0502020204030204" pitchFamily="34" charset="0"/>
              </a:rPr>
              <a:t>Key roles</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813033"/>
            <a:ext cx="7962900" cy="3957145"/>
          </a:xfrm>
        </p:spPr>
        <p:txBody>
          <a:bodyPr rtlCol="0">
            <a:normAutofit fontScale="77500" lnSpcReduction="20000"/>
          </a:bodyPr>
          <a:lstStyle/>
          <a:p>
            <a:pPr marL="0" indent="0">
              <a:buNone/>
            </a:pPr>
            <a:r>
              <a:rPr lang="en-US" sz="3000" b="1" dirty="0">
                <a:latin typeface="Calibri" panose="020F0502020204030204" pitchFamily="34" charset="0"/>
              </a:rPr>
              <a:t>Surveillance/data collector</a:t>
            </a:r>
          </a:p>
          <a:p>
            <a:pPr>
              <a:buFont typeface="Arial"/>
              <a:buChar char="•"/>
            </a:pPr>
            <a:r>
              <a:rPr lang="en-US" sz="3000" dirty="0">
                <a:latin typeface="Calibri" panose="020F0502020204030204" pitchFamily="34" charset="0"/>
              </a:rPr>
              <a:t>To collect the data in accordance with the national project team requirements</a:t>
            </a:r>
          </a:p>
          <a:p>
            <a:pPr>
              <a:buFont typeface="Arial"/>
              <a:buChar char="•"/>
            </a:pPr>
            <a:r>
              <a:rPr lang="en-US" sz="3000" dirty="0">
                <a:latin typeface="Calibri" panose="020F0502020204030204" pitchFamily="34" charset="0"/>
              </a:rPr>
              <a:t>To provide the data in a format suitable for uploading onto the web based form.</a:t>
            </a:r>
          </a:p>
          <a:p>
            <a:pPr>
              <a:buFont typeface="Arial"/>
              <a:buChar char="•"/>
            </a:pPr>
            <a:endParaRPr lang="en-US" sz="3000" dirty="0">
              <a:latin typeface="Calibri" panose="020F0502020204030204" pitchFamily="34" charset="0"/>
            </a:endParaRPr>
          </a:p>
          <a:p>
            <a:pPr marL="0" indent="0">
              <a:buNone/>
            </a:pPr>
            <a:r>
              <a:rPr lang="en-US" sz="3000" b="1" dirty="0">
                <a:latin typeface="Calibri" panose="020F0502020204030204" pitchFamily="34" charset="0"/>
              </a:rPr>
              <a:t>Data transfer coordinator</a:t>
            </a:r>
          </a:p>
          <a:p>
            <a:pPr>
              <a:buFont typeface="Arial"/>
              <a:buChar char="•"/>
            </a:pPr>
            <a:r>
              <a:rPr lang="en-US" sz="3000" dirty="0">
                <a:latin typeface="Calibri" panose="020F0502020204030204" pitchFamily="34" charset="0"/>
              </a:rPr>
              <a:t>To ensure that any electronic format </a:t>
            </a:r>
            <a:r>
              <a:rPr lang="en-US" sz="3000" dirty="0" err="1">
                <a:latin typeface="Calibri" panose="020F0502020204030204" pitchFamily="34" charset="0"/>
              </a:rPr>
              <a:t>utilised</a:t>
            </a:r>
            <a:r>
              <a:rPr lang="en-US" sz="3000" dirty="0">
                <a:latin typeface="Calibri" panose="020F0502020204030204" pitchFamily="34" charset="0"/>
              </a:rPr>
              <a:t> locally complies with the SSI data specifications</a:t>
            </a:r>
          </a:p>
          <a:p>
            <a:pPr>
              <a:buFont typeface="Arial"/>
              <a:buChar char="•"/>
            </a:pPr>
            <a:r>
              <a:rPr lang="en-US" sz="3000" dirty="0">
                <a:latin typeface="Calibri" panose="020F0502020204030204" pitchFamily="34" charset="0"/>
              </a:rPr>
              <a:t>To ensure that the data is correctly uploaded onto the web based reporting form.</a:t>
            </a:r>
          </a:p>
          <a:p>
            <a:pPr eaLnBrk="1" fontAlgn="auto" hangingPunct="1">
              <a:spcAft>
                <a:spcPts val="0"/>
              </a:spcAft>
              <a:buFont typeface="Arial"/>
              <a:buChar char="•"/>
              <a:defRPr/>
            </a:pPr>
            <a:endParaRPr lang="en-NZ" sz="3000" dirty="0" smtClean="0">
              <a:latin typeface="Calibri" panose="020F0502020204030204" pitchFamily="34" charset="0"/>
            </a:endParaRPr>
          </a:p>
          <a:p>
            <a:pPr lvl="1" eaLnBrk="1" fontAlgn="auto" hangingPunct="1">
              <a:spcAft>
                <a:spcPts val="0"/>
              </a:spcAft>
              <a:buFont typeface="Arial"/>
              <a:buChar char="–"/>
              <a:defRPr/>
            </a:pPr>
            <a:endParaRPr lang="en-NZ" sz="3000" dirty="0" smtClean="0">
              <a:latin typeface="Calibri" panose="020F0502020204030204" pitchFamily="34" charset="0"/>
            </a:endParaRPr>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1714559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SSII Surveillance</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923393"/>
            <a:ext cx="7888287" cy="3716995"/>
          </a:xfrm>
        </p:spPr>
        <p:txBody>
          <a:bodyPr rtlCol="0">
            <a:normAutofit/>
          </a:bodyPr>
          <a:lstStyle/>
          <a:p>
            <a:pPr eaLnBrk="1" fontAlgn="auto" hangingPunct="1">
              <a:spcAft>
                <a:spcPts val="0"/>
              </a:spcAft>
              <a:buFont typeface="Arial"/>
              <a:buChar char="•"/>
              <a:defRPr/>
            </a:pPr>
            <a:r>
              <a:rPr lang="en-NZ" sz="2600" dirty="0" smtClean="0">
                <a:latin typeface="Calibri" panose="020F0502020204030204" pitchFamily="34" charset="0"/>
              </a:rPr>
              <a:t>Focused initially on:</a:t>
            </a:r>
          </a:p>
          <a:p>
            <a:pPr lvl="1" eaLnBrk="1" fontAlgn="auto" hangingPunct="1">
              <a:spcAft>
                <a:spcPts val="0"/>
              </a:spcAft>
              <a:buFont typeface="Arial"/>
              <a:buChar char="•"/>
              <a:defRPr/>
            </a:pPr>
            <a:r>
              <a:rPr lang="en-NZ" sz="2600" dirty="0">
                <a:latin typeface="Calibri" panose="020F0502020204030204" pitchFamily="34" charset="0"/>
              </a:rPr>
              <a:t>Total Hip Joint </a:t>
            </a:r>
            <a:r>
              <a:rPr lang="en-NZ" sz="2600" dirty="0" smtClean="0">
                <a:latin typeface="Calibri" panose="020F0502020204030204" pitchFamily="34" charset="0"/>
              </a:rPr>
              <a:t>Replacement (THJR)</a:t>
            </a:r>
            <a:endParaRPr lang="en-NZ" sz="2600" dirty="0">
              <a:latin typeface="Calibri" panose="020F0502020204030204" pitchFamily="34" charset="0"/>
            </a:endParaRPr>
          </a:p>
          <a:p>
            <a:pPr lvl="1" eaLnBrk="1" fontAlgn="auto" hangingPunct="1">
              <a:spcAft>
                <a:spcPts val="0"/>
              </a:spcAft>
              <a:buFont typeface="Arial"/>
              <a:buChar char="•"/>
              <a:defRPr/>
            </a:pPr>
            <a:r>
              <a:rPr lang="en-NZ" sz="2600" dirty="0">
                <a:latin typeface="Calibri" panose="020F0502020204030204" pitchFamily="34" charset="0"/>
              </a:rPr>
              <a:t>Total Knee Joint </a:t>
            </a:r>
            <a:r>
              <a:rPr lang="en-NZ" sz="2600" dirty="0" smtClean="0">
                <a:latin typeface="Calibri" panose="020F0502020204030204" pitchFamily="34" charset="0"/>
              </a:rPr>
              <a:t>Replacement (TKJR)</a:t>
            </a:r>
            <a:endParaRPr lang="en-NZ" sz="2600" dirty="0">
              <a:latin typeface="Calibri" panose="020F0502020204030204" pitchFamily="34" charset="0"/>
            </a:endParaRPr>
          </a:p>
          <a:p>
            <a:pPr eaLnBrk="1" fontAlgn="auto" hangingPunct="1">
              <a:spcAft>
                <a:spcPts val="0"/>
              </a:spcAft>
              <a:buFont typeface="Arial"/>
              <a:buChar char="•"/>
              <a:defRPr/>
            </a:pPr>
            <a:r>
              <a:rPr lang="en-NZ" sz="2600" dirty="0">
                <a:latin typeface="Calibri" panose="020F0502020204030204" pitchFamily="34" charset="0"/>
              </a:rPr>
              <a:t>ALL patients who have THJR &amp; TKJR procedures are monitored from the date of surgery up to 90 days post-procedure</a:t>
            </a:r>
          </a:p>
          <a:p>
            <a:pPr eaLnBrk="1" fontAlgn="auto" hangingPunct="1">
              <a:spcAft>
                <a:spcPts val="0"/>
              </a:spcAft>
              <a:buFont typeface="Arial"/>
              <a:buChar char="•"/>
              <a:defRPr/>
            </a:pPr>
            <a:r>
              <a:rPr lang="en-NZ" sz="2600" dirty="0">
                <a:latin typeface="Calibri" panose="020F0502020204030204" pitchFamily="34" charset="0"/>
              </a:rPr>
              <a:t>Post-discharge surveillance is not included in the SSII programme</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marL="457200" lvl="1" indent="0" eaLnBrk="1" fontAlgn="auto" hangingPunct="1">
              <a:spcAft>
                <a:spcPts val="0"/>
              </a:spcAft>
              <a:buNone/>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825" y="5226001"/>
            <a:ext cx="2245231" cy="140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67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6866" name="Title 1"/>
          <p:cNvSpPr>
            <a:spLocks noGrp="1"/>
          </p:cNvSpPr>
          <p:nvPr>
            <p:ph type="title"/>
          </p:nvPr>
        </p:nvSpPr>
        <p:spPr>
          <a:xfrm>
            <a:off x="457200" y="671511"/>
            <a:ext cx="6553200" cy="614363"/>
          </a:xfrm>
        </p:spPr>
        <p:txBody>
          <a:bodyPr anchor="t"/>
          <a:lstStyle/>
          <a:p>
            <a:pPr eaLnBrk="1" hangingPunct="1"/>
            <a:r>
              <a:rPr lang="en-NZ" altLang="ja-JP" sz="4000" b="1" dirty="0" smtClean="0">
                <a:latin typeface="Calibri" panose="020F0502020204030204" pitchFamily="34" charset="0"/>
              </a:rPr>
              <a:t>ALL patients who undergo procedures …</a:t>
            </a:r>
            <a:endParaRPr lang="ja-JP" altLang="en-US" sz="4000" b="1" dirty="0" smtClean="0">
              <a:latin typeface="Calibri" panose="020F0502020204030204" pitchFamily="34" charset="0"/>
            </a:endParaRPr>
          </a:p>
        </p:txBody>
      </p:sp>
      <p:sp>
        <p:nvSpPr>
          <p:cNvPr id="36867" name="Content Placeholder 2"/>
          <p:cNvSpPr>
            <a:spLocks noGrp="1"/>
          </p:cNvSpPr>
          <p:nvPr>
            <p:ph idx="1"/>
          </p:nvPr>
        </p:nvSpPr>
        <p:spPr>
          <a:xfrm>
            <a:off x="457200" y="2217081"/>
            <a:ext cx="8229600" cy="3197225"/>
          </a:xfrm>
        </p:spPr>
        <p:txBody>
          <a:bodyPr/>
          <a:lstStyle/>
          <a:p>
            <a:pPr eaLnBrk="1" hangingPunct="1">
              <a:spcBef>
                <a:spcPts val="600"/>
              </a:spcBef>
              <a:spcAft>
                <a:spcPts val="600"/>
              </a:spcAft>
            </a:pPr>
            <a:r>
              <a:rPr lang="en-NZ" sz="2400" dirty="0" smtClean="0">
                <a:latin typeface="Calibri" panose="020F0502020204030204" pitchFamily="34" charset="0"/>
                <a:ea typeface="ＭＳ Ｐゴシック" pitchFamily="34" charset="-128"/>
              </a:rPr>
              <a:t>More than one source of data may need to be reviewed to make sure all eligible procedures are captured</a:t>
            </a:r>
          </a:p>
          <a:p>
            <a:pPr eaLnBrk="1" hangingPunct="1">
              <a:spcBef>
                <a:spcPts val="600"/>
              </a:spcBef>
              <a:spcAft>
                <a:spcPts val="600"/>
              </a:spcAft>
            </a:pPr>
            <a:r>
              <a:rPr lang="en-NZ" sz="2400" dirty="0" smtClean="0">
                <a:latin typeface="Calibri" panose="020F0502020204030204" pitchFamily="34" charset="0"/>
                <a:ea typeface="ＭＳ Ｐゴシック" pitchFamily="34" charset="-128"/>
              </a:rPr>
              <a:t>Depending on your DHB:</a:t>
            </a:r>
          </a:p>
          <a:p>
            <a:pPr lvl="1" eaLnBrk="1" hangingPunct="1">
              <a:spcBef>
                <a:spcPts val="600"/>
              </a:spcBef>
              <a:spcAft>
                <a:spcPts val="600"/>
              </a:spcAft>
            </a:pPr>
            <a:r>
              <a:rPr lang="en-NZ" sz="2400" dirty="0" smtClean="0">
                <a:latin typeface="Calibri" panose="020F0502020204030204" pitchFamily="34" charset="0"/>
                <a:ea typeface="ＭＳ Ｐゴシック" pitchFamily="34" charset="-128"/>
              </a:rPr>
              <a:t>Patient management systems</a:t>
            </a:r>
          </a:p>
          <a:p>
            <a:pPr lvl="1" eaLnBrk="1" hangingPunct="1">
              <a:spcBef>
                <a:spcPts val="600"/>
              </a:spcBef>
              <a:spcAft>
                <a:spcPts val="600"/>
              </a:spcAft>
            </a:pPr>
            <a:r>
              <a:rPr lang="en-NZ" sz="2400" dirty="0" smtClean="0">
                <a:latin typeface="Calibri" panose="020F0502020204030204" pitchFamily="34" charset="0"/>
                <a:ea typeface="ＭＳ Ｐゴシック" pitchFamily="34" charset="-128"/>
              </a:rPr>
              <a:t>Operating theatre records</a:t>
            </a:r>
          </a:p>
          <a:p>
            <a:pPr lvl="1" eaLnBrk="1" hangingPunct="1">
              <a:spcBef>
                <a:spcPts val="600"/>
              </a:spcBef>
              <a:spcAft>
                <a:spcPts val="600"/>
              </a:spcAft>
            </a:pPr>
            <a:r>
              <a:rPr lang="en-NZ" sz="2400" dirty="0" smtClean="0">
                <a:latin typeface="Calibri" panose="020F0502020204030204" pitchFamily="34" charset="0"/>
                <a:ea typeface="ＭＳ Ｐゴシック" pitchFamily="34" charset="-128"/>
              </a:rPr>
              <a:t>Emergency theatre records</a:t>
            </a:r>
          </a:p>
          <a:p>
            <a:pPr eaLnBrk="1" hangingPunct="1">
              <a:spcBef>
                <a:spcPts val="600"/>
              </a:spcBef>
              <a:spcAft>
                <a:spcPts val="600"/>
              </a:spcAft>
            </a:pPr>
            <a:r>
              <a:rPr lang="en-NZ" sz="2400" dirty="0" smtClean="0">
                <a:latin typeface="Calibri" panose="020F0502020204030204" pitchFamily="34" charset="0"/>
                <a:ea typeface="ＭＳ Ｐゴシック" pitchFamily="34" charset="-128"/>
              </a:rPr>
              <a:t>NB: the denominator is procedures not patients …</a:t>
            </a: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7572" y="3298340"/>
            <a:ext cx="2033752" cy="15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6866" name="Title 1"/>
          <p:cNvSpPr>
            <a:spLocks noGrp="1"/>
          </p:cNvSpPr>
          <p:nvPr>
            <p:ph type="title"/>
          </p:nvPr>
        </p:nvSpPr>
        <p:spPr>
          <a:xfrm>
            <a:off x="457200" y="614855"/>
            <a:ext cx="6553200" cy="1285383"/>
          </a:xfrm>
        </p:spPr>
        <p:txBody>
          <a:bodyPr anchor="t"/>
          <a:lstStyle/>
          <a:p>
            <a:pPr eaLnBrk="1" hangingPunct="1"/>
            <a:r>
              <a:rPr lang="en-US" sz="4000" b="1" dirty="0" smtClean="0">
                <a:latin typeface="Calibri" panose="020F0502020204030204" pitchFamily="34" charset="0"/>
                <a:ea typeface="ＭＳ Ｐゴシック" charset="-128"/>
              </a:rPr>
              <a:t>Categories of procedures to be </a:t>
            </a:r>
            <a:r>
              <a:rPr lang="en-NZ" sz="4000" b="1" dirty="0" smtClean="0">
                <a:latin typeface="Calibri" panose="020F0502020204030204" pitchFamily="34" charset="0"/>
                <a:ea typeface="ＭＳ Ｐゴシック" charset="-128"/>
              </a:rPr>
              <a:t>included</a:t>
            </a:r>
            <a:endParaRPr lang="ja-JP" altLang="en-US" sz="4000" b="1" dirty="0" smtClean="0">
              <a:latin typeface="Calibri" panose="020F0502020204030204" pitchFamily="34" charset="0"/>
            </a:endParaRPr>
          </a:p>
        </p:txBody>
      </p:sp>
      <p:sp>
        <p:nvSpPr>
          <p:cNvPr id="36867" name="Content Placeholder 2"/>
          <p:cNvSpPr>
            <a:spLocks noGrp="1"/>
          </p:cNvSpPr>
          <p:nvPr>
            <p:ph idx="1"/>
          </p:nvPr>
        </p:nvSpPr>
        <p:spPr>
          <a:xfrm>
            <a:off x="321661" y="2081048"/>
            <a:ext cx="8365139" cy="3695865"/>
          </a:xfrm>
        </p:spPr>
        <p:txBody>
          <a:bodyPr/>
          <a:lstStyle/>
          <a:p>
            <a:pPr marL="0" indent="0">
              <a:buNone/>
            </a:pPr>
            <a:r>
              <a:rPr lang="en-NZ" sz="2400" dirty="0">
                <a:latin typeface="Calibri" panose="020F0502020204030204" pitchFamily="34" charset="0"/>
              </a:rPr>
              <a:t>All of the ICD 10 codes in these procedure codes must be included (these are all listed in </a:t>
            </a:r>
            <a:r>
              <a:rPr lang="en-NZ" sz="2400" dirty="0" smtClean="0">
                <a:latin typeface="Calibri" panose="020F0502020204030204" pitchFamily="34" charset="0"/>
              </a:rPr>
              <a:t>the updated SSI </a:t>
            </a:r>
            <a:r>
              <a:rPr lang="en-NZ" sz="2400" dirty="0">
                <a:latin typeface="Calibri" panose="020F0502020204030204" pitchFamily="34" charset="0"/>
              </a:rPr>
              <a:t>Implementation </a:t>
            </a:r>
            <a:r>
              <a:rPr lang="en-NZ" sz="2400" dirty="0" smtClean="0">
                <a:latin typeface="Calibri" panose="020F0502020204030204" pitchFamily="34" charset="0"/>
              </a:rPr>
              <a:t>Manual on pages 11/12):</a:t>
            </a:r>
            <a:endParaRPr lang="en-NZ" sz="2400" dirty="0">
              <a:latin typeface="Calibri" panose="020F0502020204030204" pitchFamily="34" charset="0"/>
            </a:endParaRPr>
          </a:p>
        </p:txBody>
      </p:sp>
      <p:pic>
        <p:nvPicPr>
          <p:cNvPr id="5" name="table"/>
          <p:cNvPicPr>
            <a:picLocks noChangeAspect="1"/>
          </p:cNvPicPr>
          <p:nvPr/>
        </p:nvPicPr>
        <p:blipFill>
          <a:blip r:embed="rId4"/>
          <a:stretch>
            <a:fillRect/>
          </a:stretch>
        </p:blipFill>
        <p:spPr>
          <a:xfrm>
            <a:off x="321661" y="3263462"/>
            <a:ext cx="8223250" cy="2513451"/>
          </a:xfrm>
          <a:prstGeom prst="rect">
            <a:avLst/>
          </a:prstGeom>
        </p:spPr>
      </p:pic>
    </p:spTree>
    <p:extLst>
      <p:ext uri="{BB962C8B-B14F-4D97-AF65-F5344CB8AC3E}">
        <p14:creationId xmlns:p14="http://schemas.microsoft.com/office/powerpoint/2010/main" val="1412206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8914" name="Title 1"/>
          <p:cNvSpPr>
            <a:spLocks noGrp="1"/>
          </p:cNvSpPr>
          <p:nvPr>
            <p:ph type="title"/>
          </p:nvPr>
        </p:nvSpPr>
        <p:spPr>
          <a:xfrm>
            <a:off x="457200" y="671512"/>
            <a:ext cx="6553200" cy="614363"/>
          </a:xfrm>
        </p:spPr>
        <p:txBody>
          <a:bodyPr anchor="t"/>
          <a:lstStyle/>
          <a:p>
            <a:pPr eaLnBrk="1" hangingPunct="1"/>
            <a:r>
              <a:rPr lang="en-NZ" altLang="ja-JP" sz="4000" b="1" dirty="0" smtClean="0">
                <a:latin typeface="Calibri" panose="020F0502020204030204" pitchFamily="34" charset="0"/>
              </a:rPr>
              <a:t>SSI case finding</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173422" y="1702675"/>
            <a:ext cx="8056178" cy="4067503"/>
          </a:xfrm>
        </p:spPr>
        <p:txBody>
          <a:bodyPr rtlCol="0">
            <a:normAutofit lnSpcReduction="10000"/>
          </a:bodyPr>
          <a:lstStyle/>
          <a:p>
            <a:pPr eaLnBrk="1" fontAlgn="auto" hangingPunct="1">
              <a:spcBef>
                <a:spcPts val="600"/>
              </a:spcBef>
              <a:spcAft>
                <a:spcPts val="600"/>
              </a:spcAft>
              <a:defRPr/>
            </a:pPr>
            <a:r>
              <a:rPr lang="en-NZ" sz="2400" dirty="0" smtClean="0">
                <a:latin typeface="Calibri" panose="020F0502020204030204" pitchFamily="34" charset="0"/>
              </a:rPr>
              <a:t>To monitor for SSIs you must be confident in the </a:t>
            </a:r>
          </a:p>
          <a:p>
            <a:pPr marL="0" indent="0" eaLnBrk="1" fontAlgn="auto" hangingPunct="1">
              <a:spcBef>
                <a:spcPts val="600"/>
              </a:spcBef>
              <a:spcAft>
                <a:spcPts val="600"/>
              </a:spcAft>
              <a:buNone/>
              <a:defRPr/>
            </a:pPr>
            <a:r>
              <a:rPr lang="en-NZ" sz="2400" dirty="0">
                <a:latin typeface="Calibri" panose="020F0502020204030204" pitchFamily="34" charset="0"/>
              </a:rPr>
              <a:t> </a:t>
            </a:r>
            <a:r>
              <a:rPr lang="en-NZ" sz="2400" dirty="0" smtClean="0">
                <a:latin typeface="Calibri" panose="020F0502020204030204" pitchFamily="34" charset="0"/>
              </a:rPr>
              <a:t>     definitions and diagnoses </a:t>
            </a:r>
          </a:p>
          <a:p>
            <a:pPr eaLnBrk="1" fontAlgn="auto" hangingPunct="1">
              <a:spcBef>
                <a:spcPts val="600"/>
              </a:spcBef>
              <a:spcAft>
                <a:spcPts val="600"/>
              </a:spcAft>
              <a:buFont typeface="Arial"/>
              <a:buChar char="•"/>
              <a:defRPr/>
            </a:pPr>
            <a:r>
              <a:rPr lang="en-NZ" sz="2400" dirty="0" smtClean="0">
                <a:latin typeface="Calibri" panose="020F0502020204030204" pitchFamily="34" charset="0"/>
              </a:rPr>
              <a:t>Essential to have an automated or manual check of :</a:t>
            </a:r>
          </a:p>
          <a:p>
            <a:pPr lvl="1" eaLnBrk="1" fontAlgn="auto" hangingPunct="1">
              <a:spcBef>
                <a:spcPts val="600"/>
              </a:spcBef>
              <a:spcAft>
                <a:spcPts val="600"/>
              </a:spcAft>
              <a:buFont typeface="Arial"/>
              <a:buChar char="•"/>
              <a:defRPr/>
            </a:pPr>
            <a:r>
              <a:rPr lang="en-NZ" sz="2000" dirty="0" smtClean="0">
                <a:latin typeface="Calibri" panose="020F0502020204030204" pitchFamily="34" charset="0"/>
              </a:rPr>
              <a:t>Operating lists </a:t>
            </a:r>
          </a:p>
          <a:p>
            <a:pPr lvl="1" eaLnBrk="1" fontAlgn="auto" hangingPunct="1">
              <a:spcBef>
                <a:spcPts val="600"/>
              </a:spcBef>
              <a:spcAft>
                <a:spcPts val="600"/>
              </a:spcAft>
              <a:buFont typeface="Arial"/>
              <a:buChar char="•"/>
              <a:defRPr/>
            </a:pPr>
            <a:r>
              <a:rPr lang="en-NZ" sz="2000" dirty="0" smtClean="0">
                <a:latin typeface="Calibri" panose="020F0502020204030204" pitchFamily="34" charset="0"/>
              </a:rPr>
              <a:t>Active and systematic review of inpatients</a:t>
            </a:r>
          </a:p>
          <a:p>
            <a:pPr lvl="1" eaLnBrk="1" fontAlgn="auto" hangingPunct="1">
              <a:spcBef>
                <a:spcPts val="600"/>
              </a:spcBef>
              <a:spcAft>
                <a:spcPts val="600"/>
              </a:spcAft>
              <a:buFont typeface="Arial"/>
              <a:buChar char="•"/>
              <a:defRPr/>
            </a:pPr>
            <a:r>
              <a:rPr lang="en-NZ" sz="2000" dirty="0" smtClean="0">
                <a:latin typeface="Calibri" panose="020F0502020204030204" pitchFamily="34" charset="0"/>
              </a:rPr>
              <a:t>Readmission surveillance</a:t>
            </a:r>
          </a:p>
          <a:p>
            <a:pPr lvl="1" eaLnBrk="1" fontAlgn="auto" hangingPunct="1">
              <a:spcBef>
                <a:spcPts val="600"/>
              </a:spcBef>
              <a:spcAft>
                <a:spcPts val="600"/>
              </a:spcAft>
              <a:buFont typeface="Arial"/>
              <a:buChar char="•"/>
              <a:defRPr/>
            </a:pPr>
            <a:r>
              <a:rPr lang="en-NZ" sz="2000" dirty="0" smtClean="0">
                <a:latin typeface="Calibri" panose="020F0502020204030204" pitchFamily="34" charset="0"/>
              </a:rPr>
              <a:t>Microbiology request surveillance</a:t>
            </a:r>
          </a:p>
          <a:p>
            <a:pPr lvl="1" eaLnBrk="1" fontAlgn="auto" hangingPunct="1">
              <a:spcBef>
                <a:spcPts val="600"/>
              </a:spcBef>
              <a:spcAft>
                <a:spcPts val="600"/>
              </a:spcAft>
              <a:buFont typeface="Arial"/>
              <a:buChar char="•"/>
              <a:defRPr/>
            </a:pPr>
            <a:r>
              <a:rPr lang="en-NZ" sz="2000" dirty="0" smtClean="0">
                <a:latin typeface="Calibri" panose="020F0502020204030204" pitchFamily="34" charset="0"/>
              </a:rPr>
              <a:t>Positive culture of a significant organism </a:t>
            </a:r>
          </a:p>
          <a:p>
            <a:pPr marL="457200" lvl="1" indent="0" eaLnBrk="1" fontAlgn="auto" hangingPunct="1">
              <a:spcBef>
                <a:spcPts val="600"/>
              </a:spcBef>
              <a:spcAft>
                <a:spcPts val="600"/>
              </a:spcAft>
              <a:buNone/>
              <a:defRPr/>
            </a:pPr>
            <a:r>
              <a:rPr lang="en-NZ" sz="2000" dirty="0">
                <a:latin typeface="Calibri" panose="020F0502020204030204" pitchFamily="34" charset="0"/>
              </a:rPr>
              <a:t> </a:t>
            </a:r>
            <a:r>
              <a:rPr lang="en-NZ" sz="2000" dirty="0" smtClean="0">
                <a:latin typeface="Calibri" panose="020F0502020204030204" pitchFamily="34" charset="0"/>
              </a:rPr>
              <a:t>   from a procedure site</a:t>
            </a:r>
          </a:p>
          <a:p>
            <a:pPr eaLnBrk="1" fontAlgn="auto" hangingPunct="1">
              <a:spcBef>
                <a:spcPts val="600"/>
              </a:spcBef>
              <a:spcAft>
                <a:spcPts val="600"/>
              </a:spcAft>
              <a:buFont typeface="Arial"/>
              <a:buChar char="•"/>
              <a:defRPr/>
            </a:pPr>
            <a:endParaRPr lang="en-NZ" sz="2400" dirty="0"/>
          </a:p>
          <a:p>
            <a:pPr eaLnBrk="1" fontAlgn="auto" hangingPunct="1">
              <a:spcBef>
                <a:spcPts val="600"/>
              </a:spcBef>
              <a:spcAft>
                <a:spcPts val="600"/>
              </a:spcAft>
              <a:buFont typeface="Arial"/>
              <a:buChar char="•"/>
              <a:defRPr/>
            </a:pPr>
            <a:endParaRPr lang="ja-JP" altLang="en-US" sz="2400" dirty="0"/>
          </a:p>
        </p:txBody>
      </p:sp>
      <p:pic>
        <p:nvPicPr>
          <p:cNvPr id="6" name="Content Placeholder 2" descr="Screen shot 2013-06-12 at 2.28.29 PM.png"/>
          <p:cNvPicPr>
            <a:picLocks noChangeAspect="1"/>
          </p:cNvPicPr>
          <p:nvPr/>
        </p:nvPicPr>
        <p:blipFill>
          <a:blip r:embed="rId4" cstate="print">
            <a:extLst>
              <a:ext uri="{28A0092B-C50C-407E-A947-70E740481C1C}">
                <a14:useLocalDpi xmlns:a14="http://schemas.microsoft.com/office/drawing/2010/main" val="0"/>
              </a:ext>
            </a:extLst>
          </a:blip>
          <a:srcRect l="6502" r="6502"/>
          <a:stretch>
            <a:fillRect/>
          </a:stretch>
        </p:blipFill>
        <p:spPr bwMode="auto">
          <a:xfrm>
            <a:off x="6022428" y="3208482"/>
            <a:ext cx="2529914" cy="2821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Surveillance</a:t>
            </a:r>
            <a:r>
              <a:rPr lang="en-NZ" altLang="ja-JP" sz="4000" b="1" dirty="0">
                <a:latin typeface="Calibri" panose="020F0502020204030204" pitchFamily="34" charset="0"/>
              </a:rPr>
              <a:t> </a:t>
            </a:r>
            <a:r>
              <a:rPr lang="en-NZ" altLang="ja-JP" sz="4000" b="1" dirty="0" smtClean="0">
                <a:latin typeface="Calibri" panose="020F0502020204030204" pitchFamily="34" charset="0"/>
              </a:rPr>
              <a:t>- NHSN</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2191406"/>
            <a:ext cx="8004886" cy="3547241"/>
          </a:xfrm>
        </p:spPr>
        <p:txBody>
          <a:bodyPr rtlCol="0">
            <a:normAutofit/>
          </a:bodyPr>
          <a:lstStyle/>
          <a:p>
            <a:pPr eaLnBrk="1" fontAlgn="auto" hangingPunct="1">
              <a:spcAft>
                <a:spcPts val="0"/>
              </a:spcAft>
              <a:buFont typeface="Arial"/>
              <a:buChar char="•"/>
              <a:defRPr/>
            </a:pPr>
            <a:r>
              <a:rPr lang="en-NZ" sz="2600" dirty="0" smtClean="0">
                <a:latin typeface="Calibri" panose="020F0502020204030204" pitchFamily="34" charset="0"/>
              </a:rPr>
              <a:t>The SSII programme uses definitions developed by the US National Healthcare Safety Network (NHSN)</a:t>
            </a:r>
          </a:p>
          <a:p>
            <a:pPr eaLnBrk="1" fontAlgn="auto" hangingPunct="1">
              <a:spcAft>
                <a:spcPts val="0"/>
              </a:spcAft>
              <a:buFont typeface="Arial"/>
              <a:buChar char="•"/>
              <a:defRPr/>
            </a:pPr>
            <a:r>
              <a:rPr lang="en-NZ" sz="2600" dirty="0" smtClean="0">
                <a:latin typeface="Calibri" panose="020F0502020204030204" pitchFamily="34" charset="0"/>
              </a:rPr>
              <a:t>NHSN definitions have been incorporated into most healthcare associated infection (HAI) surveillance systems around the world</a:t>
            </a:r>
          </a:p>
          <a:p>
            <a:pPr eaLnBrk="1" fontAlgn="auto" hangingPunct="1">
              <a:spcAft>
                <a:spcPts val="0"/>
              </a:spcAft>
              <a:buFont typeface="Arial"/>
              <a:buChar char="•"/>
              <a:defRPr/>
            </a:pPr>
            <a:r>
              <a:rPr lang="en-NZ" sz="2600" dirty="0" smtClean="0">
                <a:latin typeface="Calibri" panose="020F0502020204030204" pitchFamily="34" charset="0"/>
              </a:rPr>
              <a:t>International data comparisons are possible but require caution as local practices may differ</a:t>
            </a:r>
            <a:endParaRPr lang="en-NZ" sz="2400" dirty="0" smtClean="0"/>
          </a:p>
          <a:p>
            <a:pPr eaLnBrk="1" fontAlgn="auto" hangingPunct="1">
              <a:spcAft>
                <a:spcPts val="0"/>
              </a:spcAft>
              <a:buFont typeface="Arial"/>
              <a:buChar char="•"/>
              <a:defRPr/>
            </a:pPr>
            <a:endParaRPr lang="en-NZ" sz="2400" dirty="0" smtClean="0"/>
          </a:p>
          <a:p>
            <a:pPr marL="457200" lvl="1" indent="0" eaLnBrk="1" fontAlgn="auto" hangingPunct="1">
              <a:spcAft>
                <a:spcPts val="0"/>
              </a:spcAft>
              <a:buNone/>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 name="Picture 3" descr="C:\Users\brettj\AppData\Local\Microsoft\Windows\Temporary Internet Files\Content.IE5\1J5F846B\MC90043263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33697" y="4693611"/>
            <a:ext cx="2070831" cy="207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2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62" name="Title 1"/>
          <p:cNvSpPr>
            <a:spLocks noGrp="1"/>
          </p:cNvSpPr>
          <p:nvPr>
            <p:ph type="title"/>
          </p:nvPr>
        </p:nvSpPr>
        <p:spPr>
          <a:xfrm>
            <a:off x="457200" y="495355"/>
            <a:ext cx="7315200" cy="860479"/>
          </a:xfrm>
        </p:spPr>
        <p:txBody>
          <a:bodyPr anchor="t"/>
          <a:lstStyle/>
          <a:p>
            <a:pPr eaLnBrk="1" hangingPunct="1"/>
            <a:r>
              <a:rPr lang="en-NZ" altLang="ja-JP" sz="4000" b="1" dirty="0" smtClean="0">
                <a:latin typeface="Calibri" panose="020F0502020204030204" pitchFamily="34" charset="0"/>
              </a:rPr>
              <a:t>Definitions of SSIs</a:t>
            </a:r>
            <a:endParaRPr lang="ja-JP" altLang="en-US" sz="4000" b="1" dirty="0" smtClean="0">
              <a:latin typeface="Calibri" panose="020F0502020204030204" pitchFamily="34" charset="0"/>
            </a:endParaRPr>
          </a:p>
        </p:txBody>
      </p:sp>
      <p:sp>
        <p:nvSpPr>
          <p:cNvPr id="40963" name="Content Placeholder 2"/>
          <p:cNvSpPr>
            <a:spLocks noGrp="1"/>
          </p:cNvSpPr>
          <p:nvPr>
            <p:ph sz="half" idx="1"/>
          </p:nvPr>
        </p:nvSpPr>
        <p:spPr>
          <a:xfrm>
            <a:off x="457200" y="2059316"/>
            <a:ext cx="4038600" cy="3822700"/>
          </a:xfrm>
        </p:spPr>
        <p:txBody>
          <a:bodyPr/>
          <a:lstStyle/>
          <a:p>
            <a:pPr eaLnBrk="1" hangingPunct="1">
              <a:spcBef>
                <a:spcPts val="600"/>
              </a:spcBef>
              <a:spcAft>
                <a:spcPts val="600"/>
              </a:spcAft>
            </a:pPr>
            <a:endParaRPr lang="en-NZ" sz="2800" dirty="0" smtClean="0">
              <a:ea typeface="ＭＳ Ｐゴシック" pitchFamily="34" charset="-128"/>
            </a:endParaRPr>
          </a:p>
          <a:p>
            <a:pPr eaLnBrk="1" hangingPunct="1">
              <a:spcBef>
                <a:spcPts val="600"/>
              </a:spcBef>
              <a:spcAft>
                <a:spcPts val="600"/>
              </a:spcAft>
            </a:pPr>
            <a:r>
              <a:rPr lang="en-NZ" sz="2800" dirty="0" smtClean="0">
                <a:latin typeface="Calibri" panose="020F0502020204030204" pitchFamily="34" charset="0"/>
                <a:ea typeface="ＭＳ Ｐゴシック" pitchFamily="34" charset="-128"/>
              </a:rPr>
              <a:t>Superficial</a:t>
            </a:r>
          </a:p>
          <a:p>
            <a:pPr eaLnBrk="1" hangingPunct="1">
              <a:spcBef>
                <a:spcPts val="600"/>
              </a:spcBef>
              <a:spcAft>
                <a:spcPts val="600"/>
              </a:spcAft>
            </a:pPr>
            <a:r>
              <a:rPr lang="en-NZ" sz="2800" dirty="0" smtClean="0">
                <a:latin typeface="Calibri" panose="020F0502020204030204" pitchFamily="34" charset="0"/>
                <a:ea typeface="ＭＳ Ｐゴシック" pitchFamily="34" charset="-128"/>
              </a:rPr>
              <a:t>Deep</a:t>
            </a:r>
          </a:p>
          <a:p>
            <a:pPr eaLnBrk="1" hangingPunct="1">
              <a:spcBef>
                <a:spcPts val="600"/>
              </a:spcBef>
              <a:spcAft>
                <a:spcPts val="600"/>
              </a:spcAft>
            </a:pPr>
            <a:r>
              <a:rPr lang="en-NZ" sz="2800" dirty="0" smtClean="0">
                <a:latin typeface="Calibri" panose="020F0502020204030204" pitchFamily="34" charset="0"/>
                <a:ea typeface="ＭＳ Ｐゴシック" pitchFamily="34" charset="-128"/>
              </a:rPr>
              <a:t>Organ/space</a:t>
            </a:r>
          </a:p>
          <a:p>
            <a:pPr eaLnBrk="1" hangingPunct="1">
              <a:spcBef>
                <a:spcPts val="600"/>
              </a:spcBef>
              <a:spcAft>
                <a:spcPts val="600"/>
              </a:spcAft>
            </a:pPr>
            <a:endParaRPr lang="en-NZ" sz="2000" dirty="0" smtClean="0">
              <a:ea typeface="ＭＳ Ｐゴシック" pitchFamily="34" charset="-128"/>
            </a:endParaRPr>
          </a:p>
          <a:p>
            <a:pPr eaLnBrk="1" hangingPunct="1">
              <a:spcBef>
                <a:spcPts val="600"/>
              </a:spcBef>
              <a:spcAft>
                <a:spcPts val="600"/>
              </a:spcAft>
            </a:pPr>
            <a:endParaRPr lang="ja-JP" altLang="en-US" sz="2000" dirty="0" smtClean="0"/>
          </a:p>
        </p:txBody>
      </p:sp>
      <p:sp>
        <p:nvSpPr>
          <p:cNvPr id="40964" name="Rectangle 6"/>
          <p:cNvSpPr>
            <a:spLocks noGrp="1"/>
          </p:cNvSpPr>
          <p:nvPr>
            <p:ph type="body" sz="half" idx="4294967295"/>
          </p:nvPr>
        </p:nvSpPr>
        <p:spPr>
          <a:xfrm>
            <a:off x="5029200" y="2459421"/>
            <a:ext cx="3657600" cy="3666742"/>
          </a:xfrm>
        </p:spPr>
        <p:txBody>
          <a:bodyPr/>
          <a:lstStyle/>
          <a:p>
            <a:pPr eaLnBrk="1" hangingPunct="1"/>
            <a:endParaRPr lang="en-US" sz="2800" dirty="0" smtClean="0">
              <a:ea typeface="ＭＳ Ｐゴシック" pitchFamily="34" charset="-128"/>
            </a:endParaRPr>
          </a:p>
        </p:txBody>
      </p:sp>
      <p:pic>
        <p:nvPicPr>
          <p:cNvPr id="7" name="Picture 2" descr="Tissue layers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552" y="2271932"/>
            <a:ext cx="4199844" cy="33436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76474" y="5864553"/>
            <a:ext cx="4572000" cy="523220"/>
          </a:xfrm>
          <a:prstGeom prst="rect">
            <a:avLst/>
          </a:prstGeom>
        </p:spPr>
        <p:txBody>
          <a:bodyPr>
            <a:spAutoFit/>
          </a:bodyPr>
          <a:lstStyle/>
          <a:p>
            <a:pPr indent="-274320">
              <a:spcAft>
                <a:spcPts val="900"/>
              </a:spcAft>
            </a:pPr>
            <a:r>
              <a:rPr lang="en-NZ" sz="1400" dirty="0">
                <a:latin typeface="Calibri" panose="020F0502020204030204" pitchFamily="34" charset="0"/>
              </a:rPr>
              <a:t>NHSN Definitions. Centre for Disease Control and Prevention. </a:t>
            </a:r>
            <a:r>
              <a:rPr lang="en-NZ" sz="1400" dirty="0">
                <a:latin typeface="Calibri" panose="020F0502020204030204" pitchFamily="34" charset="0"/>
                <a:hlinkClick r:id="rId5"/>
              </a:rPr>
              <a:t>http://</a:t>
            </a:r>
            <a:r>
              <a:rPr lang="en-NZ" sz="1400" dirty="0" smtClean="0">
                <a:latin typeface="Calibri" panose="020F0502020204030204" pitchFamily="34" charset="0"/>
                <a:hlinkClick r:id="rId5"/>
              </a:rPr>
              <a:t>www.cdc.gov/nhsn/index.html</a:t>
            </a:r>
            <a:endParaRPr lang="en-NZ" sz="1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6" name="Title 1"/>
          <p:cNvSpPr>
            <a:spLocks noGrp="1"/>
          </p:cNvSpPr>
          <p:nvPr>
            <p:ph type="title"/>
          </p:nvPr>
        </p:nvSpPr>
        <p:spPr>
          <a:xfrm>
            <a:off x="457200" y="977900"/>
            <a:ext cx="6553200" cy="615950"/>
          </a:xfrm>
        </p:spPr>
        <p:txBody>
          <a:bodyPr anchor="t"/>
          <a:lstStyle/>
          <a:p>
            <a:pPr eaLnBrk="1" hangingPunct="1"/>
            <a:r>
              <a:rPr lang="en-NZ" altLang="ja-JP" sz="3600" b="1" dirty="0" smtClean="0">
                <a:latin typeface="Calibri" panose="020F0502020204030204" pitchFamily="34" charset="0"/>
              </a:rPr>
              <a:t>Outline</a:t>
            </a:r>
            <a:endParaRPr lang="ja-JP" altLang="en-US" sz="3600" b="1" dirty="0" smtClean="0">
              <a:latin typeface="Calibri" panose="020F0502020204030204" pitchFamily="34" charset="0"/>
            </a:endParaRPr>
          </a:p>
        </p:txBody>
      </p:sp>
      <p:sp>
        <p:nvSpPr>
          <p:cNvPr id="16387" name="Content Placeholder 2"/>
          <p:cNvSpPr>
            <a:spLocks noGrp="1"/>
          </p:cNvSpPr>
          <p:nvPr>
            <p:ph idx="1"/>
          </p:nvPr>
        </p:nvSpPr>
        <p:spPr>
          <a:xfrm>
            <a:off x="338138" y="1841500"/>
            <a:ext cx="8229600" cy="3968750"/>
          </a:xfrm>
        </p:spPr>
        <p:txBody>
          <a:bodyPr/>
          <a:lstStyle/>
          <a:p>
            <a:pPr marL="0" indent="0" eaLnBrk="1" hangingPunct="1">
              <a:buNone/>
            </a:pPr>
            <a:r>
              <a:rPr lang="en-NZ" sz="2400" dirty="0" smtClean="0">
                <a:latin typeface="Calibri" panose="020F0502020204030204" pitchFamily="34" charset="0"/>
                <a:ea typeface="ＭＳ Ｐゴシック" pitchFamily="34" charset="-128"/>
              </a:rPr>
              <a:t>This webinar will discuss:</a:t>
            </a:r>
          </a:p>
          <a:p>
            <a:pPr lvl="1" eaLnBrk="1" hangingPunct="1"/>
            <a:r>
              <a:rPr lang="en-NZ" sz="2400" dirty="0" smtClean="0">
                <a:latin typeface="Calibri" panose="020F0502020204030204" pitchFamily="34" charset="0"/>
                <a:ea typeface="ＭＳ Ｐゴシック" pitchFamily="34" charset="-128"/>
              </a:rPr>
              <a:t>the role of surveillance in preventing SSIs and improving outcomes for patients</a:t>
            </a:r>
          </a:p>
          <a:p>
            <a:pPr lvl="1" eaLnBrk="1" hangingPunct="1"/>
            <a:r>
              <a:rPr lang="en-NZ" sz="2400" dirty="0" smtClean="0">
                <a:latin typeface="Calibri" panose="020F0502020204030204" pitchFamily="34" charset="0"/>
                <a:ea typeface="ＭＳ Ｐゴシック" pitchFamily="34" charset="-128"/>
              </a:rPr>
              <a:t>implementing the surveillance process in DHBs</a:t>
            </a:r>
          </a:p>
          <a:p>
            <a:pPr lvl="1" eaLnBrk="1" hangingPunct="1"/>
            <a:r>
              <a:rPr lang="en-NZ" sz="2400" dirty="0" smtClean="0">
                <a:latin typeface="Calibri" panose="020F0502020204030204" pitchFamily="34" charset="0"/>
                <a:ea typeface="ＭＳ Ｐゴシック" pitchFamily="34" charset="-128"/>
              </a:rPr>
              <a:t>surveillance methodology; process and workflow</a:t>
            </a:r>
          </a:p>
          <a:p>
            <a:pPr lvl="1" eaLnBrk="1" hangingPunct="1"/>
            <a:r>
              <a:rPr lang="en-NZ" sz="2400" dirty="0" smtClean="0">
                <a:latin typeface="Calibri" panose="020F0502020204030204" pitchFamily="34" charset="0"/>
                <a:ea typeface="ＭＳ Ｐゴシック" pitchFamily="34" charset="-128"/>
              </a:rPr>
              <a:t>data management</a:t>
            </a:r>
          </a:p>
          <a:p>
            <a:pPr lvl="1" eaLnBrk="1" hangingPunct="1"/>
            <a:r>
              <a:rPr lang="en-NZ" sz="2400" dirty="0" smtClean="0">
                <a:latin typeface="Calibri" panose="020F0502020204030204" pitchFamily="34" charset="0"/>
                <a:ea typeface="ＭＳ Ｐゴシック" pitchFamily="34" charset="-128"/>
              </a:rPr>
              <a:t>reporting and feedback of SSI data </a:t>
            </a:r>
          </a:p>
          <a:p>
            <a:pPr lvl="1" eaLnBrk="1" hangingPunct="1"/>
            <a:r>
              <a:rPr lang="en-NZ" sz="2400" dirty="0" smtClean="0">
                <a:latin typeface="Calibri" panose="020F0502020204030204" pitchFamily="34" charset="0"/>
                <a:ea typeface="ＭＳ Ｐゴシック" pitchFamily="34" charset="-128"/>
              </a:rPr>
              <a:t>how surveillance helps drive and measure improvement</a:t>
            </a:r>
          </a:p>
          <a:p>
            <a:pPr lvl="1" eaLnBrk="1" hangingPunct="1"/>
            <a:endParaRPr lang="en-NZ" sz="2400" dirty="0" smtClean="0">
              <a:ea typeface="ＭＳ Ｐゴシック" pitchFamily="34" charset="-128"/>
            </a:endParaRPr>
          </a:p>
          <a:p>
            <a:pPr eaLnBrk="1" hangingPunct="1">
              <a:buFont typeface="Arial" charset="0"/>
              <a:buNone/>
            </a:pPr>
            <a:endParaRPr lang="ja-JP" alt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3010" name="Title 1"/>
          <p:cNvSpPr>
            <a:spLocks noGrp="1"/>
          </p:cNvSpPr>
          <p:nvPr>
            <p:ph type="title"/>
          </p:nvPr>
        </p:nvSpPr>
        <p:spPr>
          <a:xfrm>
            <a:off x="219075" y="252030"/>
            <a:ext cx="6715125" cy="614363"/>
          </a:xfrm>
        </p:spPr>
        <p:txBody>
          <a:bodyPr anchor="t"/>
          <a:lstStyle/>
          <a:p>
            <a:pPr eaLnBrk="1" hangingPunct="1"/>
            <a:r>
              <a:rPr lang="en-NZ" altLang="ja-JP" sz="4000" b="1" dirty="0" smtClean="0">
                <a:latin typeface="Calibri" panose="020F0502020204030204" pitchFamily="34" charset="0"/>
              </a:rPr>
              <a:t>Superficial Incisional SSI</a:t>
            </a:r>
            <a:br>
              <a:rPr lang="en-NZ" altLang="ja-JP" sz="4000" b="1" dirty="0" smtClean="0">
                <a:latin typeface="Calibri" panose="020F0502020204030204" pitchFamily="34" charset="0"/>
              </a:rPr>
            </a:br>
            <a:r>
              <a:rPr lang="en-NZ" altLang="ja-JP" sz="3600" dirty="0" smtClean="0"/>
              <a:t>	</a:t>
            </a:r>
            <a:endParaRPr lang="ja-JP" altLang="en-US" sz="3600" dirty="0" smtClean="0"/>
          </a:p>
        </p:txBody>
      </p:sp>
      <p:sp>
        <p:nvSpPr>
          <p:cNvPr id="43011" name="Content Placeholder 2"/>
          <p:cNvSpPr>
            <a:spLocks noGrp="1"/>
          </p:cNvSpPr>
          <p:nvPr>
            <p:ph idx="1"/>
          </p:nvPr>
        </p:nvSpPr>
        <p:spPr>
          <a:xfrm>
            <a:off x="362607" y="1004723"/>
            <a:ext cx="7866992" cy="2738438"/>
          </a:xfrm>
        </p:spPr>
        <p:txBody>
          <a:bodyPr/>
          <a:lstStyle/>
          <a:p>
            <a:pPr marL="0" indent="0">
              <a:buNone/>
            </a:pPr>
            <a:r>
              <a:rPr lang="en-GB" sz="1600" b="1" dirty="0">
                <a:latin typeface="Calibri" panose="020F0502020204030204" pitchFamily="34" charset="0"/>
              </a:rPr>
              <a:t>A superficial incisional SSI must meet the following criterion:</a:t>
            </a:r>
            <a:endParaRPr lang="en-AU" sz="1600" b="1" dirty="0">
              <a:latin typeface="Calibri" panose="020F0502020204030204" pitchFamily="34" charset="0"/>
            </a:endParaRPr>
          </a:p>
          <a:p>
            <a:pPr>
              <a:buFont typeface="Arial"/>
              <a:buChar char="•"/>
            </a:pPr>
            <a:r>
              <a:rPr lang="en-GB" sz="1600" dirty="0">
                <a:latin typeface="Calibri" panose="020F0502020204030204" pitchFamily="34" charset="0"/>
              </a:rPr>
              <a:t>Infection occurs within </a:t>
            </a:r>
            <a:r>
              <a:rPr lang="en-GB" dirty="0">
                <a:latin typeface="Calibri" panose="020F0502020204030204" pitchFamily="34" charset="0"/>
              </a:rPr>
              <a:t>30 days </a:t>
            </a:r>
            <a:r>
              <a:rPr lang="en-GB" sz="1600" dirty="0">
                <a:latin typeface="Calibri" panose="020F0502020204030204" pitchFamily="34" charset="0"/>
              </a:rPr>
              <a:t>after the operative procedure </a:t>
            </a:r>
            <a:endParaRPr lang="en-AU" sz="16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a:buFont typeface="Arial"/>
              <a:buChar char="•"/>
            </a:pPr>
            <a:r>
              <a:rPr lang="en-GB" sz="1600" dirty="0">
                <a:latin typeface="Calibri" panose="020F0502020204030204" pitchFamily="34" charset="0"/>
              </a:rPr>
              <a:t>Involves only skin and subcutaneous tissue of the incision</a:t>
            </a:r>
            <a:endParaRPr lang="en-AU" sz="16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marL="623888" indent="-623888">
              <a:buFont typeface="Arial"/>
              <a:buChar char="•"/>
            </a:pPr>
            <a:r>
              <a:rPr lang="en-GB" sz="1600" dirty="0">
                <a:latin typeface="Calibri" panose="020F0502020204030204" pitchFamily="34" charset="0"/>
              </a:rPr>
              <a:t>Patient has at least one of the following:</a:t>
            </a:r>
            <a:endParaRPr lang="en-AU" sz="1600" dirty="0">
              <a:latin typeface="Calibri" panose="020F0502020204030204" pitchFamily="34" charset="0"/>
            </a:endParaRPr>
          </a:p>
          <a:p>
            <a:pPr marL="549275" lvl="3" indent="0">
              <a:buNone/>
            </a:pPr>
            <a:r>
              <a:rPr lang="en-GB" sz="1600" dirty="0">
                <a:latin typeface="Calibri" panose="020F0502020204030204" pitchFamily="34" charset="0"/>
              </a:rPr>
              <a:t>a. Purulent drainage from the superficial incision</a:t>
            </a:r>
            <a:endParaRPr lang="en-AU" sz="1600" dirty="0">
              <a:latin typeface="Calibri" panose="020F0502020204030204" pitchFamily="34" charset="0"/>
            </a:endParaRPr>
          </a:p>
          <a:p>
            <a:pPr marL="549275" lvl="3" indent="0">
              <a:buNone/>
            </a:pPr>
            <a:r>
              <a:rPr lang="en-GB" sz="1600" dirty="0">
                <a:latin typeface="Calibri" panose="020F0502020204030204" pitchFamily="34" charset="0"/>
              </a:rPr>
              <a:t>b. Organisms isolated from an aseptically obtained culture of fluid or tissue from the superficial incision</a:t>
            </a:r>
            <a:endParaRPr lang="en-AU" sz="1600" dirty="0">
              <a:latin typeface="Calibri" panose="020F0502020204030204" pitchFamily="34" charset="0"/>
            </a:endParaRPr>
          </a:p>
          <a:p>
            <a:pPr marL="549275" lvl="3" indent="0">
              <a:buNone/>
            </a:pPr>
            <a:r>
              <a:rPr lang="en-GB" sz="1600" dirty="0">
                <a:latin typeface="Calibri" panose="020F0502020204030204" pitchFamily="34" charset="0"/>
              </a:rPr>
              <a:t>c. Superficial incision that is deliberately opened by surgeon and is culture-positive or not cultured </a:t>
            </a:r>
            <a:endParaRPr lang="en-AU" sz="1600" dirty="0">
              <a:latin typeface="Calibri" panose="020F0502020204030204" pitchFamily="34" charset="0"/>
            </a:endParaRPr>
          </a:p>
          <a:p>
            <a:pPr marL="549275" lvl="3" indent="0">
              <a:buNone/>
            </a:pPr>
            <a:r>
              <a:rPr lang="en-AU" sz="1600" b="1" i="1" dirty="0">
                <a:latin typeface="Calibri" panose="020F0502020204030204" pitchFamily="34" charset="0"/>
              </a:rPr>
              <a:t>and</a:t>
            </a:r>
          </a:p>
          <a:p>
            <a:pPr marL="549275" lvl="3" indent="0">
              <a:buNone/>
            </a:pPr>
            <a:r>
              <a:rPr lang="en-GB" sz="1600" dirty="0">
                <a:latin typeface="Calibri" panose="020F0502020204030204" pitchFamily="34" charset="0"/>
              </a:rPr>
              <a:t>Patient has at least one of the following signs or symptoms: pain or tenderness, localised swelling, redness or heat.  A culture negative finding does not meet this criterion</a:t>
            </a:r>
            <a:endParaRPr lang="en-AU" sz="1600" dirty="0">
              <a:latin typeface="Calibri" panose="020F0502020204030204" pitchFamily="34" charset="0"/>
            </a:endParaRPr>
          </a:p>
          <a:p>
            <a:pPr marL="549275" lvl="3" indent="0">
              <a:buNone/>
            </a:pPr>
            <a:r>
              <a:rPr lang="en-GB" sz="1600" dirty="0">
                <a:latin typeface="Calibri" panose="020F0502020204030204" pitchFamily="34" charset="0"/>
              </a:rPr>
              <a:t>d. Diagnosis of superficial incisional SSI by the surgeon or attending physician*</a:t>
            </a:r>
          </a:p>
          <a:p>
            <a:pPr marL="835025" lvl="3" indent="-285750">
              <a:buFont typeface="Arial" charset="0"/>
              <a:buChar char="•"/>
            </a:pPr>
            <a:r>
              <a:rPr lang="en-US" sz="1400" dirty="0" smtClean="0">
                <a:latin typeface="Calibri" panose="020F0502020204030204" pitchFamily="34" charset="0"/>
              </a:rPr>
              <a:t>                                           Attending </a:t>
            </a:r>
            <a:r>
              <a:rPr lang="en-US" sz="1400" dirty="0">
                <a:latin typeface="Calibri" panose="020F0502020204030204" pitchFamily="34" charset="0"/>
              </a:rPr>
              <a:t>physician may mean surgeon (s), infectious disease, </a:t>
            </a:r>
            <a:r>
              <a:rPr lang="en-US" sz="1400" dirty="0" smtClean="0">
                <a:latin typeface="Calibri" panose="020F0502020204030204" pitchFamily="34" charset="0"/>
              </a:rPr>
              <a:t>                       </a:t>
            </a:r>
          </a:p>
          <a:p>
            <a:pPr marL="835025" lvl="3" indent="-285750">
              <a:buFont typeface="Arial" charset="0"/>
              <a:buChar char="•"/>
            </a:pPr>
            <a:r>
              <a:rPr lang="en-US" sz="1400" dirty="0">
                <a:latin typeface="Calibri" panose="020F0502020204030204" pitchFamily="34" charset="0"/>
              </a:rPr>
              <a:t> </a:t>
            </a:r>
            <a:r>
              <a:rPr lang="en-US" sz="1400" dirty="0" smtClean="0">
                <a:latin typeface="Calibri" panose="020F0502020204030204" pitchFamily="34" charset="0"/>
              </a:rPr>
              <a:t>                                           other </a:t>
            </a:r>
            <a:r>
              <a:rPr lang="en-US" sz="1400" dirty="0">
                <a:latin typeface="Calibri" panose="020F0502020204030204" pitchFamily="34" charset="0"/>
              </a:rPr>
              <a:t>physician on </a:t>
            </a:r>
            <a:r>
              <a:rPr lang="en-US" sz="1400" dirty="0" smtClean="0">
                <a:latin typeface="Calibri" panose="020F0502020204030204" pitchFamily="34" charset="0"/>
              </a:rPr>
              <a:t>the case</a:t>
            </a:r>
            <a:r>
              <a:rPr lang="en-US" sz="1400" dirty="0">
                <a:latin typeface="Calibri" panose="020F0502020204030204" pitchFamily="34" charset="0"/>
              </a:rPr>
              <a:t>, emergency physician or </a:t>
            </a:r>
            <a:r>
              <a:rPr lang="en-US" sz="1400" dirty="0" smtClean="0">
                <a:latin typeface="Calibri" panose="020F0502020204030204" pitchFamily="34" charset="0"/>
              </a:rPr>
              <a:t> </a:t>
            </a:r>
          </a:p>
          <a:p>
            <a:pPr marL="835025" lvl="3" indent="-285750">
              <a:buFont typeface="Arial" charset="0"/>
              <a:buChar char="•"/>
            </a:pPr>
            <a:r>
              <a:rPr lang="en-US" sz="1400" dirty="0">
                <a:latin typeface="Calibri" panose="020F0502020204030204" pitchFamily="34" charset="0"/>
              </a:rPr>
              <a:t> </a:t>
            </a:r>
            <a:r>
              <a:rPr lang="en-US" sz="1400" dirty="0" smtClean="0">
                <a:latin typeface="Calibri" panose="020F0502020204030204" pitchFamily="34" charset="0"/>
              </a:rPr>
              <a:t>                                           physician’s </a:t>
            </a:r>
            <a:r>
              <a:rPr lang="en-US" sz="1400" dirty="0">
                <a:latin typeface="Calibri" panose="020F0502020204030204" pitchFamily="34" charset="0"/>
              </a:rPr>
              <a:t>designee (nurse </a:t>
            </a:r>
            <a:r>
              <a:rPr lang="en-US" sz="1400" dirty="0" smtClean="0">
                <a:latin typeface="Calibri" panose="020F0502020204030204" pitchFamily="34" charset="0"/>
              </a:rPr>
              <a:t>practitioner </a:t>
            </a:r>
            <a:r>
              <a:rPr lang="en-US" sz="1400" dirty="0">
                <a:latin typeface="Calibri" panose="020F0502020204030204" pitchFamily="34" charset="0"/>
              </a:rPr>
              <a:t>or physician’s assistant)</a:t>
            </a:r>
            <a:endParaRPr lang="en-AU" sz="1400" dirty="0">
              <a:latin typeface="Calibri" panose="020F0502020204030204" pitchFamily="34" charset="0"/>
            </a:endParaRPr>
          </a:p>
          <a:p>
            <a:pPr eaLnBrk="1" hangingPunct="1">
              <a:spcBef>
                <a:spcPts val="600"/>
              </a:spcBef>
              <a:spcAft>
                <a:spcPts val="600"/>
              </a:spcAft>
            </a:pPr>
            <a:endParaRPr lang="en-NZ" sz="2400" dirty="0" smtClean="0">
              <a:ea typeface="ＭＳ Ｐゴシック" pitchFamily="34" charset="-128"/>
            </a:endParaRPr>
          </a:p>
          <a:p>
            <a:pPr eaLnBrk="1" hangingPunct="1">
              <a:spcBef>
                <a:spcPts val="600"/>
              </a:spcBef>
              <a:spcAft>
                <a:spcPts val="600"/>
              </a:spcAft>
            </a:pPr>
            <a:endParaRPr lang="en-NZ" sz="2400" dirty="0" smtClean="0">
              <a:ea typeface="ＭＳ Ｐゴシック" pitchFamily="34" charset="-128"/>
            </a:endParaRPr>
          </a:p>
          <a:p>
            <a:pPr eaLnBrk="1" hangingPunct="1">
              <a:spcBef>
                <a:spcPts val="600"/>
              </a:spcBef>
              <a:spcAft>
                <a:spcPts val="600"/>
              </a:spcAft>
            </a:pPr>
            <a:endParaRPr lang="en-NZ" sz="2400" dirty="0" smtClean="0">
              <a:ea typeface="ＭＳ Ｐゴシック" pitchFamily="34" charset="-128"/>
            </a:endParaRPr>
          </a:p>
          <a:p>
            <a:pPr eaLnBrk="1" hangingPunct="1">
              <a:spcBef>
                <a:spcPts val="600"/>
              </a:spcBef>
              <a:spcAft>
                <a:spcPts val="600"/>
              </a:spcAft>
            </a:pPr>
            <a:endParaRPr lang="ja-JP" alt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7106" name="Title 1"/>
          <p:cNvSpPr>
            <a:spLocks noGrp="1"/>
          </p:cNvSpPr>
          <p:nvPr>
            <p:ph type="title"/>
          </p:nvPr>
        </p:nvSpPr>
        <p:spPr>
          <a:xfrm>
            <a:off x="236483" y="513365"/>
            <a:ext cx="6553200" cy="614363"/>
          </a:xfrm>
        </p:spPr>
        <p:txBody>
          <a:bodyPr anchor="t"/>
          <a:lstStyle/>
          <a:p>
            <a:pPr eaLnBrk="1" hangingPunct="1"/>
            <a:r>
              <a:rPr lang="en-NZ" altLang="ja-JP" sz="4000" b="1" dirty="0" smtClean="0">
                <a:latin typeface="Calibri" panose="020F0502020204030204" pitchFamily="34" charset="0"/>
              </a:rPr>
              <a:t>Superficial SSI - notes</a:t>
            </a:r>
            <a:endParaRPr lang="ja-JP" altLang="en-US" sz="4000" b="1" dirty="0" smtClean="0">
              <a:latin typeface="Calibri" panose="020F0502020204030204" pitchFamily="34" charset="0"/>
            </a:endParaRPr>
          </a:p>
        </p:txBody>
      </p:sp>
      <p:sp>
        <p:nvSpPr>
          <p:cNvPr id="47107" name="Content Placeholder 2"/>
          <p:cNvSpPr>
            <a:spLocks noGrp="1"/>
          </p:cNvSpPr>
          <p:nvPr>
            <p:ph idx="1"/>
          </p:nvPr>
        </p:nvSpPr>
        <p:spPr>
          <a:xfrm>
            <a:off x="236483" y="1323372"/>
            <a:ext cx="8229600" cy="3197225"/>
          </a:xfrm>
        </p:spPr>
        <p:txBody>
          <a:bodyPr/>
          <a:lstStyle/>
          <a:p>
            <a:pPr>
              <a:buFont typeface="Arial" pitchFamily="34" charset="0"/>
              <a:buChar char="•"/>
            </a:pPr>
            <a:r>
              <a:rPr lang="en-GB" sz="2400" dirty="0">
                <a:latin typeface="Calibri" panose="020F0502020204030204" pitchFamily="34" charset="0"/>
              </a:rPr>
              <a:t>Do not report a stitch abscess (minimal </a:t>
            </a:r>
            <a:endParaRPr lang="en-GB" sz="2400" dirty="0" smtClean="0">
              <a:latin typeface="Calibri" panose="020F0502020204030204" pitchFamily="34" charset="0"/>
            </a:endParaRPr>
          </a:p>
          <a:p>
            <a:pPr marL="0" indent="0">
              <a:buNone/>
            </a:pPr>
            <a:r>
              <a:rPr lang="en-GB" sz="2400" dirty="0">
                <a:latin typeface="Calibri" panose="020F0502020204030204" pitchFamily="34" charset="0"/>
              </a:rPr>
              <a:t> </a:t>
            </a:r>
            <a:r>
              <a:rPr lang="en-GB" sz="2400" dirty="0" smtClean="0">
                <a:latin typeface="Calibri" panose="020F0502020204030204" pitchFamily="34" charset="0"/>
              </a:rPr>
              <a:t>    inflammation </a:t>
            </a:r>
            <a:r>
              <a:rPr lang="en-GB" sz="2400" dirty="0">
                <a:latin typeface="Calibri" panose="020F0502020204030204" pitchFamily="34" charset="0"/>
              </a:rPr>
              <a:t>and discharge confined to the </a:t>
            </a:r>
            <a:endParaRPr lang="en-GB" sz="2400" dirty="0" smtClean="0">
              <a:latin typeface="Calibri" panose="020F0502020204030204" pitchFamily="34" charset="0"/>
            </a:endParaRPr>
          </a:p>
          <a:p>
            <a:pPr marL="0" indent="0">
              <a:buNone/>
            </a:pPr>
            <a:r>
              <a:rPr lang="en-GB" sz="2400" dirty="0">
                <a:latin typeface="Calibri" panose="020F0502020204030204" pitchFamily="34" charset="0"/>
              </a:rPr>
              <a:t> </a:t>
            </a:r>
            <a:r>
              <a:rPr lang="en-GB" sz="2400" dirty="0" smtClean="0">
                <a:latin typeface="Calibri" panose="020F0502020204030204" pitchFamily="34" charset="0"/>
              </a:rPr>
              <a:t>    points </a:t>
            </a:r>
            <a:r>
              <a:rPr lang="en-GB" sz="2400" dirty="0">
                <a:latin typeface="Calibri" panose="020F0502020204030204" pitchFamily="34" charset="0"/>
              </a:rPr>
              <a:t>of suture penetration) as an infection</a:t>
            </a:r>
            <a:endParaRPr lang="en-AU" sz="2400" dirty="0">
              <a:latin typeface="Calibri" panose="020F0502020204030204" pitchFamily="34" charset="0"/>
            </a:endParaRPr>
          </a:p>
          <a:p>
            <a:pPr>
              <a:buFont typeface="Arial"/>
              <a:buChar char="•"/>
            </a:pPr>
            <a:r>
              <a:rPr lang="en-GB" sz="2400" dirty="0">
                <a:latin typeface="Calibri" panose="020F0502020204030204" pitchFamily="34" charset="0"/>
              </a:rPr>
              <a:t>Do not report a localised stab wound infection or pin site as an SSI</a:t>
            </a:r>
            <a:endParaRPr lang="en-AU" sz="2400" dirty="0">
              <a:latin typeface="Calibri" panose="020F0502020204030204" pitchFamily="34" charset="0"/>
            </a:endParaRPr>
          </a:p>
          <a:p>
            <a:pPr marL="342900" lvl="3" indent="-342900">
              <a:buFont typeface="Arial"/>
              <a:buChar char="•"/>
            </a:pPr>
            <a:r>
              <a:rPr lang="en-GB" sz="2400" dirty="0">
                <a:latin typeface="Calibri" panose="020F0502020204030204" pitchFamily="34" charset="0"/>
              </a:rPr>
              <a:t>Diagnosis of cellulitis by itself does not meet criterion ‘d’ for superficial SSI  (d. Diagnosis of superficial incisional SSI by the surgeon or attending physician)</a:t>
            </a:r>
            <a:endParaRPr lang="en-AU" sz="2400" dirty="0">
              <a:latin typeface="Calibri" panose="020F0502020204030204" pitchFamily="34" charset="0"/>
            </a:endParaRPr>
          </a:p>
          <a:p>
            <a:pPr>
              <a:buFont typeface="Arial"/>
              <a:buChar char="•"/>
            </a:pPr>
            <a:r>
              <a:rPr lang="en-GB" sz="2400" dirty="0">
                <a:latin typeface="Calibri" panose="020F0502020204030204" pitchFamily="34" charset="0"/>
              </a:rPr>
              <a:t>If the superficial incisional site infection extends into fascia and/or muscle layers, report as a deep incisional SSI only</a:t>
            </a:r>
            <a:endParaRPr lang="en-AU" sz="2400" dirty="0">
              <a:latin typeface="Calibri" panose="020F0502020204030204" pitchFamily="34" charset="0"/>
            </a:endParaRPr>
          </a:p>
          <a:p>
            <a:pPr eaLnBrk="1" hangingPunct="1">
              <a:spcBef>
                <a:spcPts val="600"/>
              </a:spcBef>
              <a:spcAft>
                <a:spcPts val="600"/>
              </a:spcAft>
            </a:pPr>
            <a:endParaRPr lang="en-NZ" sz="2400" dirty="0" smtClean="0">
              <a:ea typeface="ＭＳ Ｐゴシック" pitchFamily="34" charset="-128"/>
            </a:endParaRPr>
          </a:p>
          <a:p>
            <a:pPr eaLnBrk="1" hangingPunct="1">
              <a:spcBef>
                <a:spcPts val="600"/>
              </a:spcBef>
              <a:spcAft>
                <a:spcPts val="600"/>
              </a:spcAft>
            </a:pPr>
            <a:endParaRPr lang="en-NZ" sz="2400" dirty="0" smtClean="0">
              <a:ea typeface="ＭＳ Ｐゴシック" pitchFamily="34" charset="-128"/>
            </a:endParaRPr>
          </a:p>
          <a:p>
            <a:pPr eaLnBrk="1" hangingPunct="1">
              <a:spcBef>
                <a:spcPts val="600"/>
              </a:spcBef>
              <a:spcAft>
                <a:spcPts val="600"/>
              </a:spcAft>
            </a:pPr>
            <a:endParaRPr lang="en-NZ" sz="2400" dirty="0" smtClean="0">
              <a:ea typeface="ＭＳ Ｐゴシック" pitchFamily="34" charset="-128"/>
            </a:endParaRPr>
          </a:p>
          <a:p>
            <a:pPr eaLnBrk="1" hangingPunct="1">
              <a:spcBef>
                <a:spcPts val="600"/>
              </a:spcBef>
              <a:spcAft>
                <a:spcPts val="600"/>
              </a:spcAft>
            </a:pPr>
            <a:endParaRPr lang="ja-JP" alt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909801" y="328559"/>
            <a:ext cx="6553200" cy="615950"/>
          </a:xfrm>
        </p:spPr>
        <p:txBody>
          <a:bodyPr anchor="t"/>
          <a:lstStyle/>
          <a:p>
            <a:pPr eaLnBrk="1" hangingPunct="1"/>
            <a:r>
              <a:rPr lang="en-NZ" altLang="ja-JP" sz="4000" b="1" dirty="0" smtClean="0">
                <a:latin typeface="Calibri" panose="020F0502020204030204" pitchFamily="34" charset="0"/>
              </a:rPr>
              <a:t>Deep Incisional SSI</a:t>
            </a:r>
            <a:endParaRPr lang="ja-JP" altLang="en-US" sz="4000" b="1" dirty="0" smtClean="0">
              <a:latin typeface="Calibri" panose="020F0502020204030204" pitchFamily="34" charset="0"/>
            </a:endParaRPr>
          </a:p>
        </p:txBody>
      </p:sp>
      <p:sp>
        <p:nvSpPr>
          <p:cNvPr id="49156" name="Content Placeholder 2"/>
          <p:cNvSpPr>
            <a:spLocks noGrp="1"/>
          </p:cNvSpPr>
          <p:nvPr>
            <p:ph idx="1"/>
          </p:nvPr>
        </p:nvSpPr>
        <p:spPr>
          <a:xfrm>
            <a:off x="772509" y="1183181"/>
            <a:ext cx="8071945" cy="2905125"/>
          </a:xfrm>
        </p:spPr>
        <p:txBody>
          <a:bodyPr/>
          <a:lstStyle/>
          <a:p>
            <a:pPr marL="0" indent="0">
              <a:buNone/>
            </a:pPr>
            <a:r>
              <a:rPr lang="en-GB" sz="1400" b="1" dirty="0" smtClean="0">
                <a:latin typeface="Calibri" panose="020F0502020204030204" pitchFamily="34" charset="0"/>
              </a:rPr>
              <a:t> </a:t>
            </a:r>
            <a:r>
              <a:rPr lang="en-GB" sz="1600" b="1" dirty="0" smtClean="0">
                <a:latin typeface="Calibri" panose="020F0502020204030204" pitchFamily="34" charset="0"/>
              </a:rPr>
              <a:t>A </a:t>
            </a:r>
            <a:r>
              <a:rPr lang="en-GB" sz="1600" b="1" dirty="0">
                <a:latin typeface="Calibri" panose="020F0502020204030204" pitchFamily="34" charset="0"/>
              </a:rPr>
              <a:t>deep incisional SSI must meet the following criterion:</a:t>
            </a:r>
            <a:endParaRPr lang="en-AU" sz="1600" b="1" dirty="0">
              <a:latin typeface="Calibri" panose="020F0502020204030204" pitchFamily="34" charset="0"/>
            </a:endParaRPr>
          </a:p>
          <a:p>
            <a:pPr>
              <a:buFont typeface="Arial"/>
              <a:buChar char="•"/>
            </a:pPr>
            <a:r>
              <a:rPr lang="en-GB" sz="1400" dirty="0">
                <a:latin typeface="Calibri" panose="020F0502020204030204" pitchFamily="34" charset="0"/>
              </a:rPr>
              <a:t>Infection occurs within </a:t>
            </a:r>
            <a:r>
              <a:rPr lang="en-GB" dirty="0">
                <a:latin typeface="Calibri" panose="020F0502020204030204" pitchFamily="34" charset="0"/>
              </a:rPr>
              <a:t>30 days </a:t>
            </a:r>
            <a:r>
              <a:rPr lang="en-GB" sz="1400" dirty="0">
                <a:latin typeface="Calibri" panose="020F0502020204030204" pitchFamily="34" charset="0"/>
              </a:rPr>
              <a:t>(</a:t>
            </a:r>
            <a:r>
              <a:rPr lang="en-GB" sz="1600" dirty="0">
                <a:latin typeface="Calibri" panose="020F0502020204030204" pitchFamily="34" charset="0"/>
              </a:rPr>
              <a:t>or</a:t>
            </a:r>
            <a:r>
              <a:rPr lang="en-GB" sz="1400" dirty="0">
                <a:latin typeface="Calibri" panose="020F0502020204030204" pitchFamily="34" charset="0"/>
              </a:rPr>
              <a:t> </a:t>
            </a:r>
            <a:r>
              <a:rPr lang="en-GB" dirty="0">
                <a:latin typeface="Calibri" panose="020F0502020204030204" pitchFamily="34" charset="0"/>
              </a:rPr>
              <a:t>90 days </a:t>
            </a:r>
            <a:r>
              <a:rPr lang="en-GB" sz="1600" dirty="0">
                <a:latin typeface="Calibri" panose="020F0502020204030204" pitchFamily="34" charset="0"/>
              </a:rPr>
              <a:t>after </a:t>
            </a:r>
            <a:endParaRPr lang="en-GB" sz="1600" dirty="0" smtClean="0">
              <a:latin typeface="Calibri" panose="020F0502020204030204" pitchFamily="34" charset="0"/>
            </a:endParaRPr>
          </a:p>
          <a:p>
            <a:pPr marL="0" indent="0">
              <a:buNone/>
            </a:pPr>
            <a:r>
              <a:rPr lang="en-GB" sz="1600" dirty="0">
                <a:latin typeface="Calibri" panose="020F0502020204030204" pitchFamily="34" charset="0"/>
              </a:rPr>
              <a:t> </a:t>
            </a:r>
            <a:r>
              <a:rPr lang="en-GB" sz="1600" dirty="0" smtClean="0">
                <a:latin typeface="Calibri" panose="020F0502020204030204" pitchFamily="34" charset="0"/>
              </a:rPr>
              <a:t>     prosthesis </a:t>
            </a:r>
            <a:r>
              <a:rPr lang="en-GB" sz="1600" dirty="0">
                <a:latin typeface="Calibri" panose="020F0502020204030204" pitchFamily="34" charset="0"/>
              </a:rPr>
              <a:t>insertion</a:t>
            </a:r>
            <a:r>
              <a:rPr lang="en-GB" sz="1400" dirty="0">
                <a:latin typeface="Calibri" panose="020F0502020204030204" pitchFamily="34" charset="0"/>
              </a:rPr>
              <a:t>) after </a:t>
            </a:r>
            <a:r>
              <a:rPr lang="en-GB" sz="1400" dirty="0" smtClean="0">
                <a:latin typeface="Calibri" panose="020F0502020204030204" pitchFamily="34" charset="0"/>
              </a:rPr>
              <a:t>the </a:t>
            </a:r>
            <a:r>
              <a:rPr lang="en-GB" sz="1400" dirty="0">
                <a:latin typeface="Calibri" panose="020F0502020204030204" pitchFamily="34" charset="0"/>
              </a:rPr>
              <a:t>operative procedure </a:t>
            </a:r>
            <a:endParaRPr lang="en-AU" sz="14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a:buFont typeface="Arial"/>
              <a:buChar char="•"/>
            </a:pPr>
            <a:r>
              <a:rPr lang="en-GB" sz="1400" dirty="0">
                <a:latin typeface="Calibri" panose="020F0502020204030204" pitchFamily="34" charset="0"/>
              </a:rPr>
              <a:t>Involves deep soft tissues of the incision (e.g. fascia and muscle layers) </a:t>
            </a:r>
            <a:endParaRPr lang="en-AU" sz="14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marL="363538" indent="-363538">
              <a:buFont typeface="Arial"/>
              <a:buChar char="•"/>
            </a:pPr>
            <a:r>
              <a:rPr lang="en-GB" sz="1400" dirty="0">
                <a:latin typeface="Calibri" panose="020F0502020204030204" pitchFamily="34" charset="0"/>
              </a:rPr>
              <a:t>Patient has at least one of the following:</a:t>
            </a:r>
            <a:endParaRPr lang="en-AU" sz="1400" dirty="0">
              <a:latin typeface="Calibri" panose="020F0502020204030204" pitchFamily="34" charset="0"/>
            </a:endParaRPr>
          </a:p>
          <a:p>
            <a:pPr marL="0" lvl="0" indent="0"/>
            <a:r>
              <a:rPr lang="en-GB" sz="1400" dirty="0">
                <a:latin typeface="Calibri" panose="020F0502020204030204" pitchFamily="34" charset="0"/>
              </a:rPr>
              <a:t>            a.   Purulent drainage from the deep incision </a:t>
            </a:r>
            <a:endParaRPr lang="en-AU" sz="1400" dirty="0">
              <a:latin typeface="Calibri" panose="020F0502020204030204" pitchFamily="34" charset="0"/>
            </a:endParaRPr>
          </a:p>
          <a:p>
            <a:pPr marL="0" lvl="0" indent="0"/>
            <a:r>
              <a:rPr lang="en-GB" sz="1400" dirty="0">
                <a:latin typeface="Calibri" panose="020F0502020204030204" pitchFamily="34" charset="0"/>
              </a:rPr>
              <a:t>            b.   A deep incision that spontaneously dehisces or is deliberately opened by a surgeon and is 	culture positive or not cultured </a:t>
            </a:r>
            <a:endParaRPr lang="en-AU" sz="1400" dirty="0">
              <a:latin typeface="Calibri" panose="020F0502020204030204" pitchFamily="34" charset="0"/>
            </a:endParaRPr>
          </a:p>
          <a:p>
            <a:pPr algn="ctr"/>
            <a:r>
              <a:rPr lang="en-GB" sz="1400" b="1" dirty="0">
                <a:latin typeface="Calibri" panose="020F0502020204030204" pitchFamily="34" charset="0"/>
              </a:rPr>
              <a:t>And</a:t>
            </a:r>
            <a:endParaRPr lang="en-AU" sz="1400" b="1" dirty="0">
              <a:latin typeface="Calibri" panose="020F0502020204030204" pitchFamily="34" charset="0"/>
            </a:endParaRPr>
          </a:p>
          <a:p>
            <a:pPr lvl="0"/>
            <a:r>
              <a:rPr lang="en-GB" sz="1400" dirty="0">
                <a:latin typeface="Calibri" panose="020F0502020204030204" pitchFamily="34" charset="0"/>
              </a:rPr>
              <a:t>	     	Patient has at least one of the following signs or symptoms: fever (&gt;38</a:t>
            </a:r>
            <a:r>
              <a:rPr lang="en-GB" sz="1400" baseline="30000" dirty="0">
                <a:latin typeface="Calibri" panose="020F0502020204030204" pitchFamily="34" charset="0"/>
              </a:rPr>
              <a:t>o</a:t>
            </a:r>
            <a:r>
              <a:rPr lang="en-GB" sz="1400" dirty="0">
                <a:latin typeface="Calibri" panose="020F0502020204030204" pitchFamily="34" charset="0"/>
              </a:rPr>
              <a:t>C) localised pain or 	tenderness.  A culture-negative finding does not meet this criterion</a:t>
            </a:r>
            <a:endParaRPr lang="en-AU" sz="1400" dirty="0">
              <a:latin typeface="Calibri" panose="020F0502020204030204" pitchFamily="34" charset="0"/>
            </a:endParaRPr>
          </a:p>
          <a:p>
            <a:pPr lvl="0"/>
            <a:r>
              <a:rPr lang="en-GB" sz="1400" dirty="0">
                <a:latin typeface="Calibri" panose="020F0502020204030204" pitchFamily="34" charset="0"/>
              </a:rPr>
              <a:t>	     c. 	An abscess or other evidence of infection involving the deep incision that is found on direct 	examination, during invasive procedure or by </a:t>
            </a:r>
            <a:r>
              <a:rPr lang="en-GB" sz="1400" dirty="0" err="1">
                <a:latin typeface="Calibri" panose="020F0502020204030204" pitchFamily="34" charset="0"/>
              </a:rPr>
              <a:t>histopathologic</a:t>
            </a:r>
            <a:r>
              <a:rPr lang="en-GB" sz="1400" dirty="0">
                <a:latin typeface="Calibri" panose="020F0502020204030204" pitchFamily="34" charset="0"/>
              </a:rPr>
              <a:t> or imaging test</a:t>
            </a:r>
            <a:endParaRPr lang="en-AU" sz="1400" dirty="0">
              <a:latin typeface="Calibri" panose="020F0502020204030204" pitchFamily="34" charset="0"/>
            </a:endParaRPr>
          </a:p>
          <a:p>
            <a:pPr lvl="0"/>
            <a:r>
              <a:rPr lang="en-GB" sz="1400" dirty="0">
                <a:latin typeface="Calibri" panose="020F0502020204030204" pitchFamily="34" charset="0"/>
              </a:rPr>
              <a:t>	     d.	Diagnosis of a deep incisional SSI by a surgeon or attending physician*</a:t>
            </a:r>
            <a:endParaRPr lang="en-AU" sz="1400" dirty="0">
              <a:latin typeface="Calibri" panose="020F0502020204030204" pitchFamily="34" charset="0"/>
            </a:endParaRPr>
          </a:p>
          <a:p>
            <a:pPr marL="342900" lvl="1" indent="-342900" eaLnBrk="1" hangingPunct="1">
              <a:lnSpc>
                <a:spcPct val="80000"/>
              </a:lnSpc>
              <a:buNone/>
            </a:pPr>
            <a:r>
              <a:rPr lang="en-US" sz="1600" dirty="0" smtClean="0">
                <a:latin typeface="Calibri" panose="020F0502020204030204" pitchFamily="34" charset="0"/>
              </a:rPr>
              <a:t>                          *</a:t>
            </a:r>
            <a:r>
              <a:rPr lang="en-US" sz="1400" dirty="0" smtClean="0">
                <a:latin typeface="Calibri" panose="020F0502020204030204" pitchFamily="34" charset="0"/>
              </a:rPr>
              <a:t>Attending physician </a:t>
            </a:r>
            <a:r>
              <a:rPr lang="en-US" sz="1400" dirty="0">
                <a:latin typeface="Calibri" panose="020F0502020204030204" pitchFamily="34" charset="0"/>
              </a:rPr>
              <a:t>may mean surgeon (s), infectious disease, other </a:t>
            </a:r>
            <a:r>
              <a:rPr lang="en-US" sz="1400" dirty="0" smtClean="0">
                <a:latin typeface="Calibri" panose="020F0502020204030204" pitchFamily="34" charset="0"/>
              </a:rPr>
              <a:t>physician        </a:t>
            </a:r>
          </a:p>
          <a:p>
            <a:pPr marL="342900" lvl="1" indent="-342900" eaLnBrk="1" hangingPunct="1">
              <a:lnSpc>
                <a:spcPct val="80000"/>
              </a:lnSpc>
              <a:buNone/>
            </a:pPr>
            <a:r>
              <a:rPr lang="en-US" sz="1400" dirty="0">
                <a:latin typeface="Calibri" panose="020F0502020204030204" pitchFamily="34" charset="0"/>
              </a:rPr>
              <a:t> </a:t>
            </a:r>
            <a:r>
              <a:rPr lang="en-US" sz="1400" dirty="0" smtClean="0">
                <a:latin typeface="Calibri" panose="020F0502020204030204" pitchFamily="34" charset="0"/>
              </a:rPr>
              <a:t>                                                      on the </a:t>
            </a:r>
            <a:r>
              <a:rPr lang="en-US" sz="1400" dirty="0">
                <a:latin typeface="Calibri" panose="020F0502020204030204" pitchFamily="34" charset="0"/>
              </a:rPr>
              <a:t>case, emergency physician or physician’s designee (nurse </a:t>
            </a:r>
            <a:r>
              <a:rPr lang="en-US" sz="1400" dirty="0" smtClean="0">
                <a:latin typeface="Calibri" panose="020F0502020204030204" pitchFamily="34" charset="0"/>
              </a:rPr>
              <a:t>                    </a:t>
            </a:r>
          </a:p>
          <a:p>
            <a:pPr marL="342900" lvl="1" indent="-342900" eaLnBrk="1" hangingPunct="1">
              <a:lnSpc>
                <a:spcPct val="80000"/>
              </a:lnSpc>
              <a:buNone/>
            </a:pPr>
            <a:r>
              <a:rPr lang="en-US" sz="1400" dirty="0">
                <a:latin typeface="Calibri" panose="020F0502020204030204" pitchFamily="34" charset="0"/>
              </a:rPr>
              <a:t> </a:t>
            </a:r>
            <a:r>
              <a:rPr lang="en-US" sz="1400" dirty="0" smtClean="0">
                <a:latin typeface="Calibri" panose="020F0502020204030204" pitchFamily="34" charset="0"/>
              </a:rPr>
              <a:t>                                                       practitioner </a:t>
            </a:r>
            <a:r>
              <a:rPr lang="en-US" sz="1400" dirty="0">
                <a:latin typeface="Calibri" panose="020F0502020204030204" pitchFamily="34" charset="0"/>
              </a:rPr>
              <a:t>or </a:t>
            </a:r>
            <a:r>
              <a:rPr lang="en-US" sz="1400" dirty="0" smtClean="0">
                <a:latin typeface="Calibri" panose="020F0502020204030204" pitchFamily="34" charset="0"/>
              </a:rPr>
              <a:t>physician’s </a:t>
            </a:r>
            <a:r>
              <a:rPr lang="en-US" sz="1400" dirty="0">
                <a:latin typeface="Calibri" panose="020F0502020204030204" pitchFamily="34" charset="0"/>
              </a:rPr>
              <a:t>assistant)</a:t>
            </a:r>
            <a:endParaRPr lang="en-AU" sz="14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268013" y="890588"/>
            <a:ext cx="6553200" cy="615950"/>
          </a:xfrm>
        </p:spPr>
        <p:txBody>
          <a:bodyPr anchor="t"/>
          <a:lstStyle/>
          <a:p>
            <a:pPr eaLnBrk="1" hangingPunct="1"/>
            <a:r>
              <a:rPr lang="en-NZ" altLang="ja-JP" sz="4000" b="1" dirty="0" smtClean="0">
                <a:latin typeface="Calibri" panose="020F0502020204030204" pitchFamily="34" charset="0"/>
              </a:rPr>
              <a:t>Deep Incisional SSI -notes</a:t>
            </a:r>
            <a:endParaRPr lang="ja-JP" altLang="en-US" sz="4000" b="1" dirty="0" smtClean="0">
              <a:latin typeface="Calibri" panose="020F0502020204030204" pitchFamily="34" charset="0"/>
            </a:endParaRPr>
          </a:p>
        </p:txBody>
      </p:sp>
      <p:sp>
        <p:nvSpPr>
          <p:cNvPr id="49156" name="Content Placeholder 2"/>
          <p:cNvSpPr>
            <a:spLocks noGrp="1"/>
          </p:cNvSpPr>
          <p:nvPr>
            <p:ph idx="1"/>
          </p:nvPr>
        </p:nvSpPr>
        <p:spPr>
          <a:xfrm>
            <a:off x="268013" y="2223705"/>
            <a:ext cx="8071945" cy="2905125"/>
          </a:xfrm>
        </p:spPr>
        <p:txBody>
          <a:bodyPr/>
          <a:lstStyle/>
          <a:p>
            <a:pPr>
              <a:buFont typeface="Arial"/>
              <a:buChar char="•"/>
            </a:pPr>
            <a:endParaRPr lang="en-GB" sz="1400" b="1" dirty="0" smtClean="0"/>
          </a:p>
          <a:p>
            <a:r>
              <a:rPr lang="en-GB" sz="2800" dirty="0" smtClean="0">
                <a:latin typeface="Calibri" panose="020F0502020204030204" pitchFamily="34" charset="0"/>
              </a:rPr>
              <a:t>Classify </a:t>
            </a:r>
            <a:r>
              <a:rPr lang="en-GB" sz="2800" dirty="0">
                <a:latin typeface="Calibri" panose="020F0502020204030204" pitchFamily="34" charset="0"/>
              </a:rPr>
              <a:t>infection that involves both superficial and deep incision sites as deep incisional SSI</a:t>
            </a:r>
            <a:endParaRPr lang="en-AU" sz="2800" dirty="0">
              <a:latin typeface="Calibri" panose="020F0502020204030204" pitchFamily="34" charset="0"/>
            </a:endParaRPr>
          </a:p>
          <a:p>
            <a:r>
              <a:rPr lang="en-GB" sz="2800" dirty="0">
                <a:latin typeface="Calibri" panose="020F0502020204030204" pitchFamily="34" charset="0"/>
              </a:rPr>
              <a:t>Classify infection that involves superficial incisional, deep incisional and organ/space sites as deep incisional SSI.  This is considered a complication of the incision</a:t>
            </a:r>
            <a:endParaRPr lang="en-AU" sz="2800" dirty="0">
              <a:latin typeface="Calibri" panose="020F0502020204030204" pitchFamily="34" charset="0"/>
            </a:endParaRPr>
          </a:p>
        </p:txBody>
      </p:sp>
    </p:spTree>
    <p:extLst>
      <p:ext uri="{BB962C8B-B14F-4D97-AF65-F5344CB8AC3E}">
        <p14:creationId xmlns:p14="http://schemas.microsoft.com/office/powerpoint/2010/main" val="1001472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594491" y="274638"/>
            <a:ext cx="6553200" cy="615950"/>
          </a:xfrm>
        </p:spPr>
        <p:txBody>
          <a:bodyPr anchor="t"/>
          <a:lstStyle/>
          <a:p>
            <a:pPr eaLnBrk="1" hangingPunct="1"/>
            <a:r>
              <a:rPr lang="en-NZ" altLang="ja-JP" sz="4000" b="1" dirty="0" smtClean="0">
                <a:latin typeface="Calibri" panose="020F0502020204030204" pitchFamily="34" charset="0"/>
              </a:rPr>
              <a:t>Organ/Space SSI</a:t>
            </a:r>
            <a:endParaRPr lang="ja-JP" altLang="en-US" sz="4000" b="1" dirty="0" smtClean="0">
              <a:latin typeface="Calibri" panose="020F0502020204030204" pitchFamily="34" charset="0"/>
            </a:endParaRPr>
          </a:p>
        </p:txBody>
      </p:sp>
      <p:sp>
        <p:nvSpPr>
          <p:cNvPr id="49156" name="Content Placeholder 2"/>
          <p:cNvSpPr>
            <a:spLocks noGrp="1"/>
          </p:cNvSpPr>
          <p:nvPr>
            <p:ph idx="1"/>
          </p:nvPr>
        </p:nvSpPr>
        <p:spPr>
          <a:xfrm>
            <a:off x="594491" y="891355"/>
            <a:ext cx="8071945" cy="2905125"/>
          </a:xfrm>
        </p:spPr>
        <p:txBody>
          <a:bodyPr/>
          <a:lstStyle/>
          <a:p>
            <a:pPr marL="0" indent="0">
              <a:buNone/>
            </a:pPr>
            <a:r>
              <a:rPr lang="en-GB" sz="1400" b="1" dirty="0" smtClean="0"/>
              <a:t> </a:t>
            </a:r>
            <a:r>
              <a:rPr lang="en-GB" sz="1600" b="1" dirty="0">
                <a:latin typeface="Calibri" panose="020F0502020204030204" pitchFamily="34" charset="0"/>
              </a:rPr>
              <a:t>An Organ/Space SSI must meet the following criterion:</a:t>
            </a:r>
            <a:endParaRPr lang="en-AU" sz="1600" b="1" dirty="0">
              <a:latin typeface="Calibri" panose="020F0502020204030204" pitchFamily="34" charset="0"/>
            </a:endParaRPr>
          </a:p>
          <a:p>
            <a:pPr>
              <a:buFont typeface="Arial"/>
              <a:buChar char="•"/>
            </a:pPr>
            <a:r>
              <a:rPr lang="en-GB" sz="1600" dirty="0">
                <a:latin typeface="Calibri" panose="020F0502020204030204" pitchFamily="34" charset="0"/>
              </a:rPr>
              <a:t>Infection occurs within </a:t>
            </a:r>
            <a:r>
              <a:rPr lang="en-GB" sz="2000" b="1" dirty="0">
                <a:latin typeface="Calibri" panose="020F0502020204030204" pitchFamily="34" charset="0"/>
              </a:rPr>
              <a:t>30 </a:t>
            </a:r>
            <a:r>
              <a:rPr lang="en-GB" sz="1600" b="1" dirty="0">
                <a:latin typeface="Calibri" panose="020F0502020204030204" pitchFamily="34" charset="0"/>
              </a:rPr>
              <a:t>days </a:t>
            </a:r>
            <a:r>
              <a:rPr lang="en-GB" sz="1400" dirty="0">
                <a:latin typeface="Calibri" panose="020F0502020204030204" pitchFamily="34" charset="0"/>
              </a:rPr>
              <a:t>(</a:t>
            </a:r>
            <a:r>
              <a:rPr lang="en-GB" sz="1600" dirty="0">
                <a:latin typeface="Calibri" panose="020F0502020204030204" pitchFamily="34" charset="0"/>
              </a:rPr>
              <a:t>or</a:t>
            </a:r>
            <a:r>
              <a:rPr lang="en-GB" sz="2000" dirty="0">
                <a:latin typeface="Calibri" panose="020F0502020204030204" pitchFamily="34" charset="0"/>
              </a:rPr>
              <a:t> </a:t>
            </a:r>
            <a:r>
              <a:rPr lang="en-GB" sz="2000" b="1" dirty="0">
                <a:latin typeface="Calibri" panose="020F0502020204030204" pitchFamily="34" charset="0"/>
              </a:rPr>
              <a:t>90 </a:t>
            </a:r>
            <a:r>
              <a:rPr lang="en-GB" sz="1600" b="1" dirty="0">
                <a:latin typeface="Calibri" panose="020F0502020204030204" pitchFamily="34" charset="0"/>
              </a:rPr>
              <a:t>days </a:t>
            </a:r>
            <a:r>
              <a:rPr lang="en-GB" sz="1600" dirty="0">
                <a:latin typeface="Calibri" panose="020F0502020204030204" pitchFamily="34" charset="0"/>
              </a:rPr>
              <a:t>after prosthesis </a:t>
            </a:r>
            <a:endParaRPr lang="en-GB" sz="1600" dirty="0" smtClean="0">
              <a:latin typeface="Calibri" panose="020F0502020204030204" pitchFamily="34" charset="0"/>
            </a:endParaRPr>
          </a:p>
          <a:p>
            <a:pPr marL="0" indent="0">
              <a:buNone/>
            </a:pPr>
            <a:r>
              <a:rPr lang="en-GB" sz="1600" dirty="0">
                <a:latin typeface="Calibri" panose="020F0502020204030204" pitchFamily="34" charset="0"/>
              </a:rPr>
              <a:t> </a:t>
            </a:r>
            <a:r>
              <a:rPr lang="en-GB" sz="1600" dirty="0" smtClean="0">
                <a:latin typeface="Calibri" panose="020F0502020204030204" pitchFamily="34" charset="0"/>
              </a:rPr>
              <a:t>      insertion</a:t>
            </a:r>
            <a:r>
              <a:rPr lang="en-GB" sz="1400" dirty="0">
                <a:latin typeface="Calibri" panose="020F0502020204030204" pitchFamily="34" charset="0"/>
              </a:rPr>
              <a:t>) </a:t>
            </a:r>
            <a:r>
              <a:rPr lang="en-GB" sz="1600" dirty="0">
                <a:latin typeface="Calibri" panose="020F0502020204030204" pitchFamily="34" charset="0"/>
              </a:rPr>
              <a:t>after the operative procedure </a:t>
            </a:r>
            <a:endParaRPr lang="en-AU" sz="16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a:buFont typeface="Arial"/>
              <a:buChar char="•"/>
            </a:pPr>
            <a:r>
              <a:rPr lang="en-GB" sz="1600" dirty="0">
                <a:latin typeface="Calibri" panose="020F0502020204030204" pitchFamily="34" charset="0"/>
              </a:rPr>
              <a:t>Infection involves any part of the body, excluding the skin incision, fascia or muscle layers that           is opened or manipulated during the operative procedure</a:t>
            </a:r>
            <a:endParaRPr lang="en-AU" sz="16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a:buFont typeface="Arial"/>
              <a:buChar char="•"/>
            </a:pPr>
            <a:r>
              <a:rPr lang="en-GB" sz="1600" dirty="0">
                <a:latin typeface="Calibri" panose="020F0502020204030204" pitchFamily="34" charset="0"/>
              </a:rPr>
              <a:t>Patient has at least one of the following:</a:t>
            </a:r>
            <a:endParaRPr lang="en-AU" sz="1600" dirty="0">
              <a:latin typeface="Calibri" panose="020F0502020204030204" pitchFamily="34" charset="0"/>
            </a:endParaRPr>
          </a:p>
          <a:p>
            <a:pPr lvl="0"/>
            <a:r>
              <a:rPr lang="en-GB" sz="1600" dirty="0">
                <a:latin typeface="Calibri" panose="020F0502020204030204" pitchFamily="34" charset="0"/>
              </a:rPr>
              <a:t>	a. Purulent drainage from a drain that is placed through a stab wound into the organ/space</a:t>
            </a:r>
            <a:endParaRPr lang="en-AU" sz="1600" dirty="0">
              <a:latin typeface="Calibri" panose="020F0502020204030204" pitchFamily="34" charset="0"/>
            </a:endParaRPr>
          </a:p>
          <a:p>
            <a:pPr lvl="0"/>
            <a:r>
              <a:rPr lang="en-GB" sz="1600" dirty="0">
                <a:latin typeface="Calibri" panose="020F0502020204030204" pitchFamily="34" charset="0"/>
              </a:rPr>
              <a:t>	b. Organisms isolated from an aseptically obtained culture of fluid or tissue in the organ/space</a:t>
            </a:r>
            <a:endParaRPr lang="en-AU" sz="1600" dirty="0">
              <a:latin typeface="Calibri" panose="020F0502020204030204" pitchFamily="34" charset="0"/>
            </a:endParaRPr>
          </a:p>
          <a:p>
            <a:pPr lvl="0"/>
            <a:r>
              <a:rPr lang="en-GB" sz="1600" dirty="0">
                <a:latin typeface="Calibri" panose="020F0502020204030204" pitchFamily="34" charset="0"/>
              </a:rPr>
              <a:t>	c. An abscess or other evidence of infection involving the organ/space that is found on direct examination during invasive procedure or by </a:t>
            </a:r>
            <a:r>
              <a:rPr lang="en-GB" sz="1600" dirty="0" err="1">
                <a:latin typeface="Calibri" panose="020F0502020204030204" pitchFamily="34" charset="0"/>
              </a:rPr>
              <a:t>histopathologic</a:t>
            </a:r>
            <a:r>
              <a:rPr lang="en-GB" sz="1600" dirty="0">
                <a:latin typeface="Calibri" panose="020F0502020204030204" pitchFamily="34" charset="0"/>
              </a:rPr>
              <a:t> examination or imaging test</a:t>
            </a:r>
            <a:endParaRPr lang="en-AU" sz="1600" dirty="0">
              <a:latin typeface="Calibri" panose="020F0502020204030204" pitchFamily="34" charset="0"/>
            </a:endParaRPr>
          </a:p>
          <a:p>
            <a:pPr lvl="0"/>
            <a:r>
              <a:rPr lang="en-GB" sz="1600" dirty="0">
                <a:latin typeface="Calibri" panose="020F0502020204030204" pitchFamily="34" charset="0"/>
              </a:rPr>
              <a:t>	d. Diagnosis of an organ/space SSI by a surgeon or attending physician*</a:t>
            </a:r>
            <a:endParaRPr lang="en-AU" sz="1600" dirty="0">
              <a:latin typeface="Calibri" panose="020F0502020204030204" pitchFamily="34" charset="0"/>
            </a:endParaRPr>
          </a:p>
          <a:p>
            <a:pPr algn="ctr"/>
            <a:r>
              <a:rPr lang="en-GB" sz="1600" b="1" dirty="0">
                <a:latin typeface="Calibri" panose="020F0502020204030204" pitchFamily="34" charset="0"/>
              </a:rPr>
              <a:t>And</a:t>
            </a:r>
            <a:endParaRPr lang="en-AU" sz="1600" b="1" dirty="0">
              <a:latin typeface="Calibri" panose="020F0502020204030204" pitchFamily="34" charset="0"/>
            </a:endParaRPr>
          </a:p>
          <a:p>
            <a:pPr lvl="0"/>
            <a:r>
              <a:rPr lang="en-GB" sz="1600" dirty="0">
                <a:latin typeface="Calibri" panose="020F0502020204030204" pitchFamily="34" charset="0"/>
              </a:rPr>
              <a:t>	</a:t>
            </a:r>
            <a:r>
              <a:rPr lang="en-GB" sz="1600" dirty="0" smtClean="0">
                <a:latin typeface="Calibri" panose="020F0502020204030204" pitchFamily="34" charset="0"/>
              </a:rPr>
              <a:t>             Meets </a:t>
            </a:r>
            <a:r>
              <a:rPr lang="en-GB" sz="1600" dirty="0">
                <a:latin typeface="Calibri" panose="020F0502020204030204" pitchFamily="34" charset="0"/>
              </a:rPr>
              <a:t>the criterion for a specific organ/space infection</a:t>
            </a:r>
            <a:r>
              <a:rPr lang="en-GB" sz="1600" dirty="0" smtClean="0">
                <a:latin typeface="Calibri" panose="020F0502020204030204" pitchFamily="34" charset="0"/>
              </a:rPr>
              <a:t>**</a:t>
            </a:r>
          </a:p>
          <a:p>
            <a:pPr marL="0" indent="0">
              <a:buNone/>
            </a:pPr>
            <a:r>
              <a:rPr lang="en-GB" sz="1600" dirty="0">
                <a:latin typeface="Calibri" panose="020F0502020204030204" pitchFamily="34" charset="0"/>
              </a:rPr>
              <a:t> </a:t>
            </a:r>
            <a:r>
              <a:rPr lang="en-GB" sz="1600" dirty="0" smtClean="0">
                <a:latin typeface="Calibri" panose="020F0502020204030204" pitchFamily="34" charset="0"/>
              </a:rPr>
              <a:t>                                                  **</a:t>
            </a:r>
            <a:r>
              <a:rPr lang="en-GB" sz="1600" dirty="0">
                <a:latin typeface="Calibri" panose="020F0502020204030204" pitchFamily="34" charset="0"/>
              </a:rPr>
              <a:t>in the case of this orthopaedic SSI </a:t>
            </a:r>
            <a:r>
              <a:rPr lang="en-GB" sz="1600" dirty="0" smtClean="0">
                <a:latin typeface="Calibri" panose="020F0502020204030204" pitchFamily="34" charset="0"/>
              </a:rPr>
              <a:t>surveillance </a:t>
            </a:r>
          </a:p>
          <a:p>
            <a:pPr marL="0" indent="0">
              <a:buNone/>
            </a:pPr>
            <a:r>
              <a:rPr lang="en-GB" sz="1600" dirty="0">
                <a:latin typeface="Calibri" panose="020F0502020204030204" pitchFamily="34" charset="0"/>
              </a:rPr>
              <a:t> </a:t>
            </a:r>
            <a:r>
              <a:rPr lang="en-GB" sz="1600" dirty="0" smtClean="0">
                <a:latin typeface="Calibri" panose="020F0502020204030204" pitchFamily="34" charset="0"/>
              </a:rPr>
              <a:t>                                                     programme </a:t>
            </a:r>
            <a:r>
              <a:rPr lang="en-GB" sz="1600" dirty="0">
                <a:latin typeface="Calibri" panose="020F0502020204030204" pitchFamily="34" charset="0"/>
              </a:rPr>
              <a:t>this is osteomyelitis or joint infection</a:t>
            </a:r>
            <a:endParaRPr lang="en-AU" sz="1400" dirty="0">
              <a:latin typeface="Calibri" panose="020F0502020204030204" pitchFamily="34" charset="0"/>
            </a:endParaRPr>
          </a:p>
        </p:txBody>
      </p:sp>
    </p:spTree>
    <p:extLst>
      <p:ext uri="{BB962C8B-B14F-4D97-AF65-F5344CB8AC3E}">
        <p14:creationId xmlns:p14="http://schemas.microsoft.com/office/powerpoint/2010/main" val="1049302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268013" y="890588"/>
            <a:ext cx="6553200" cy="615950"/>
          </a:xfrm>
        </p:spPr>
        <p:txBody>
          <a:bodyPr anchor="t"/>
          <a:lstStyle/>
          <a:p>
            <a:pPr eaLnBrk="1" hangingPunct="1"/>
            <a:r>
              <a:rPr lang="en-NZ" altLang="ja-JP" sz="4000" b="1" dirty="0" smtClean="0">
                <a:latin typeface="Calibri" panose="020F0502020204030204" pitchFamily="34" charset="0"/>
              </a:rPr>
              <a:t>Organ/Space SSI -notes</a:t>
            </a:r>
            <a:endParaRPr lang="ja-JP" altLang="en-US" sz="4000" b="1" dirty="0" smtClean="0">
              <a:latin typeface="Calibri" panose="020F0502020204030204" pitchFamily="34" charset="0"/>
            </a:endParaRPr>
          </a:p>
        </p:txBody>
      </p:sp>
      <p:sp>
        <p:nvSpPr>
          <p:cNvPr id="49156" name="Content Placeholder 2"/>
          <p:cNvSpPr>
            <a:spLocks noGrp="1"/>
          </p:cNvSpPr>
          <p:nvPr>
            <p:ph idx="1"/>
          </p:nvPr>
        </p:nvSpPr>
        <p:spPr>
          <a:xfrm>
            <a:off x="134006" y="2207172"/>
            <a:ext cx="8403021" cy="4209393"/>
          </a:xfrm>
        </p:spPr>
        <p:txBody>
          <a:bodyPr/>
          <a:lstStyle/>
          <a:p>
            <a:r>
              <a:rPr lang="en-GB" sz="2000" b="1" dirty="0" smtClean="0"/>
              <a:t> </a:t>
            </a:r>
            <a:r>
              <a:rPr lang="en-GB" sz="2200" dirty="0">
                <a:latin typeface="Calibri" panose="020F0502020204030204" pitchFamily="34" charset="0"/>
              </a:rPr>
              <a:t>Occasionally an organ/space infection drains </a:t>
            </a:r>
            <a:r>
              <a:rPr lang="en-GB" sz="2200" dirty="0" smtClean="0">
                <a:latin typeface="Calibri" panose="020F0502020204030204" pitchFamily="34" charset="0"/>
              </a:rPr>
              <a:t>through </a:t>
            </a:r>
            <a:r>
              <a:rPr lang="en-GB" sz="2200" dirty="0">
                <a:latin typeface="Calibri" panose="020F0502020204030204" pitchFamily="34" charset="0"/>
              </a:rPr>
              <a:t>the incision and is considered a complication of the incision.  Therefore, classify as a deep incisional SSI</a:t>
            </a:r>
          </a:p>
          <a:p>
            <a:r>
              <a:rPr lang="en-GB" sz="2200" dirty="0">
                <a:latin typeface="Calibri" panose="020F0502020204030204" pitchFamily="34" charset="0"/>
              </a:rPr>
              <a:t>If a patient has an infection in the organ/space being operated on and the surgical incision was closed primarily, subsequent continuation of this infection type during the remainder of the surveillance period is considered an organ/space SSI if the organ/space SSI and site specific infection criteria are met.  </a:t>
            </a:r>
          </a:p>
          <a:p>
            <a:pPr>
              <a:buFont typeface="Arial"/>
              <a:buChar char="•"/>
            </a:pPr>
            <a:r>
              <a:rPr lang="en-GB" sz="2200" dirty="0">
                <a:latin typeface="Calibri" panose="020F0502020204030204" pitchFamily="34" charset="0"/>
              </a:rPr>
              <a:t>Rationale: risk of continuing or new infection is considered to be minimal when a surgeon elects to close a primary wound.</a:t>
            </a:r>
            <a:endParaRPr lang="en-AU" sz="2200" dirty="0">
              <a:latin typeface="Calibri" panose="020F0502020204030204" pitchFamily="34" charset="0"/>
            </a:endParaRPr>
          </a:p>
        </p:txBody>
      </p:sp>
    </p:spTree>
    <p:extLst>
      <p:ext uri="{BB962C8B-B14F-4D97-AF65-F5344CB8AC3E}">
        <p14:creationId xmlns:p14="http://schemas.microsoft.com/office/powerpoint/2010/main" val="2174722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268013" y="274638"/>
            <a:ext cx="6553200" cy="615950"/>
          </a:xfrm>
        </p:spPr>
        <p:txBody>
          <a:bodyPr anchor="t"/>
          <a:lstStyle/>
          <a:p>
            <a:pPr eaLnBrk="1" hangingPunct="1"/>
            <a:r>
              <a:rPr lang="en-NZ" altLang="ja-JP" sz="3600" b="1" dirty="0" smtClean="0">
                <a:latin typeface="Calibri" panose="020F0502020204030204" pitchFamily="34" charset="0"/>
              </a:rPr>
              <a:t>Post-op scenarios – further clarification (CDC 2013)</a:t>
            </a:r>
            <a:endParaRPr lang="ja-JP" altLang="en-US" sz="3600" b="1" dirty="0" smtClean="0">
              <a:latin typeface="Calibri" panose="020F0502020204030204" pitchFamily="34" charset="0"/>
            </a:endParaRPr>
          </a:p>
        </p:txBody>
      </p:sp>
      <p:sp>
        <p:nvSpPr>
          <p:cNvPr id="49156" name="Content Placeholder 2"/>
          <p:cNvSpPr>
            <a:spLocks noGrp="1"/>
          </p:cNvSpPr>
          <p:nvPr>
            <p:ph idx="1"/>
          </p:nvPr>
        </p:nvSpPr>
        <p:spPr>
          <a:xfrm>
            <a:off x="0" y="1434662"/>
            <a:ext cx="8403021" cy="4209393"/>
          </a:xfrm>
        </p:spPr>
        <p:txBody>
          <a:bodyPr/>
          <a:lstStyle/>
          <a:p>
            <a:pPr>
              <a:buFont typeface="Arial"/>
              <a:buChar char="•"/>
            </a:pPr>
            <a:r>
              <a:rPr lang="en-US" sz="1800" b="1" i="1" dirty="0" smtClean="0">
                <a:latin typeface="Calibri" panose="020F0502020204030204" pitchFamily="34" charset="0"/>
              </a:rPr>
              <a:t>Invasive </a:t>
            </a:r>
            <a:r>
              <a:rPr lang="en-US" sz="1800" b="1" i="1" dirty="0">
                <a:latin typeface="Calibri" panose="020F0502020204030204" pitchFamily="34" charset="0"/>
              </a:rPr>
              <a:t>manipulation of an implant within 90 day </a:t>
            </a:r>
            <a:endParaRPr lang="en-US" sz="1800" b="1" i="1" dirty="0" smtClean="0">
              <a:latin typeface="Calibri" panose="020F0502020204030204" pitchFamily="34" charset="0"/>
            </a:endParaRPr>
          </a:p>
          <a:p>
            <a:pPr marL="0" indent="0">
              <a:buNone/>
            </a:pPr>
            <a:r>
              <a:rPr lang="en-US" sz="1800" b="1" i="1" dirty="0">
                <a:latin typeface="Calibri" panose="020F0502020204030204" pitchFamily="34" charset="0"/>
              </a:rPr>
              <a:t> </a:t>
            </a:r>
            <a:r>
              <a:rPr lang="en-US" sz="1800" b="1" i="1" dirty="0" smtClean="0">
                <a:latin typeface="Calibri" panose="020F0502020204030204" pitchFamily="34" charset="0"/>
              </a:rPr>
              <a:t>    surveillance </a:t>
            </a:r>
            <a:r>
              <a:rPr lang="en-US" sz="1800" b="1" i="1" dirty="0">
                <a:latin typeface="Calibri" panose="020F0502020204030204" pitchFamily="34" charset="0"/>
              </a:rPr>
              <a:t>period and subsequent SSI e.g. needle </a:t>
            </a:r>
            <a:endParaRPr lang="en-US" sz="1800" b="1" i="1" dirty="0" smtClean="0">
              <a:latin typeface="Calibri" panose="020F0502020204030204" pitchFamily="34" charset="0"/>
            </a:endParaRPr>
          </a:p>
          <a:p>
            <a:pPr marL="0" indent="0">
              <a:buNone/>
            </a:pPr>
            <a:r>
              <a:rPr lang="en-US" sz="1800" b="1" i="1" dirty="0">
                <a:latin typeface="Calibri" panose="020F0502020204030204" pitchFamily="34" charset="0"/>
              </a:rPr>
              <a:t> </a:t>
            </a:r>
            <a:r>
              <a:rPr lang="en-US" sz="1800" b="1" i="1" dirty="0" smtClean="0">
                <a:latin typeface="Calibri" panose="020F0502020204030204" pitchFamily="34" charset="0"/>
              </a:rPr>
              <a:t>    aspiration</a:t>
            </a:r>
            <a:r>
              <a:rPr lang="en-US" sz="1800" dirty="0" smtClean="0">
                <a:latin typeface="Calibri" panose="020F0502020204030204" pitchFamily="34" charset="0"/>
              </a:rPr>
              <a:t>  – </a:t>
            </a:r>
            <a:r>
              <a:rPr lang="en-US" sz="1800" dirty="0">
                <a:latin typeface="Calibri" panose="020F0502020204030204" pitchFamily="34" charset="0"/>
              </a:rPr>
              <a:t>attribute to secondary procedure</a:t>
            </a:r>
          </a:p>
          <a:p>
            <a:pPr>
              <a:buFont typeface="Arial"/>
              <a:buChar char="•"/>
            </a:pPr>
            <a:r>
              <a:rPr lang="en-US" sz="1800" b="1" i="1" dirty="0">
                <a:latin typeface="Calibri" panose="020F0502020204030204" pitchFamily="34" charset="0"/>
              </a:rPr>
              <a:t>More than one operative procedure via same incision within 24 </a:t>
            </a:r>
            <a:r>
              <a:rPr lang="en-US" sz="1800" b="1" i="1" dirty="0" err="1">
                <a:latin typeface="Calibri" panose="020F0502020204030204" pitchFamily="34" charset="0"/>
              </a:rPr>
              <a:t>hrs</a:t>
            </a:r>
            <a:r>
              <a:rPr lang="en-US" sz="1800" dirty="0">
                <a:latin typeface="Calibri" panose="020F0502020204030204" pitchFamily="34" charset="0"/>
              </a:rPr>
              <a:t> – report as original procedure but combine durations for both.  Amend wound class if changed</a:t>
            </a:r>
          </a:p>
          <a:p>
            <a:pPr>
              <a:buFont typeface="Arial"/>
              <a:buChar char="•"/>
            </a:pPr>
            <a:r>
              <a:rPr lang="en-US" sz="1800" b="1" i="1" dirty="0">
                <a:latin typeface="Calibri" panose="020F0502020204030204" pitchFamily="34" charset="0"/>
              </a:rPr>
              <a:t>Patient dies in Operating Theatre </a:t>
            </a:r>
            <a:r>
              <a:rPr lang="en-US" sz="1800" dirty="0">
                <a:latin typeface="Calibri" panose="020F0502020204030204" pitchFamily="34" charset="0"/>
              </a:rPr>
              <a:t>– do not complete form to exclude from denominator</a:t>
            </a:r>
          </a:p>
          <a:p>
            <a:pPr>
              <a:buFont typeface="Arial"/>
              <a:buChar char="•"/>
            </a:pPr>
            <a:r>
              <a:rPr lang="en-US" sz="1800" b="1" i="1" dirty="0">
                <a:latin typeface="Calibri" panose="020F0502020204030204" pitchFamily="34" charset="0"/>
              </a:rPr>
              <a:t>If dehiscence occurs post discharge or while still an inpatient </a:t>
            </a:r>
            <a:r>
              <a:rPr lang="en-US" sz="1800" dirty="0">
                <a:latin typeface="Calibri" panose="020F0502020204030204" pitchFamily="34" charset="0"/>
              </a:rPr>
              <a:t>e.g. following fall, do not report as an SSI</a:t>
            </a:r>
          </a:p>
          <a:p>
            <a:pPr>
              <a:buFont typeface="Arial"/>
              <a:buChar char="•"/>
            </a:pPr>
            <a:r>
              <a:rPr lang="en-US" sz="1800" b="1" i="1" dirty="0">
                <a:latin typeface="Calibri" panose="020F0502020204030204" pitchFamily="34" charset="0"/>
              </a:rPr>
              <a:t>Injury sustained or contamination of wound e.g</a:t>
            </a:r>
            <a:r>
              <a:rPr lang="en-US" sz="1800" dirty="0">
                <a:latin typeface="Calibri" panose="020F0502020204030204" pitchFamily="34" charset="0"/>
              </a:rPr>
              <a:t>. incontinence but incision does not open and later develops infection – report as SSI</a:t>
            </a:r>
          </a:p>
          <a:p>
            <a:pPr>
              <a:buFont typeface="Arial"/>
              <a:buChar char="•"/>
            </a:pPr>
            <a:r>
              <a:rPr lang="en-US" sz="1800" b="1" i="1" dirty="0">
                <a:latin typeface="Calibri" panose="020F0502020204030204" pitchFamily="34" charset="0"/>
              </a:rPr>
              <a:t>Skin condition present e.g. dermatitis near incision and subsequent infection</a:t>
            </a:r>
            <a:r>
              <a:rPr lang="en-US" sz="1800" dirty="0">
                <a:latin typeface="Calibri" panose="020F0502020204030204" pitchFamily="34" charset="0"/>
              </a:rPr>
              <a:t> – report as SSI</a:t>
            </a:r>
          </a:p>
          <a:p>
            <a:r>
              <a:rPr lang="en-US" sz="1800" b="1" i="1" dirty="0" smtClean="0">
                <a:latin typeface="Calibri" panose="020F0502020204030204" pitchFamily="34" charset="0"/>
              </a:rPr>
              <a:t>            Seeded </a:t>
            </a:r>
            <a:r>
              <a:rPr lang="en-US" sz="1800" b="1" i="1" dirty="0">
                <a:latin typeface="Calibri" panose="020F0502020204030204" pitchFamily="34" charset="0"/>
              </a:rPr>
              <a:t>infection from other site e.g. dental work </a:t>
            </a:r>
            <a:r>
              <a:rPr lang="en-US" sz="1800" dirty="0">
                <a:latin typeface="Calibri" panose="020F0502020204030204" pitchFamily="34" charset="0"/>
              </a:rPr>
              <a:t>– report as SSI</a:t>
            </a:r>
          </a:p>
        </p:txBody>
      </p:sp>
    </p:spTree>
    <p:extLst>
      <p:ext uri="{BB962C8B-B14F-4D97-AF65-F5344CB8AC3E}">
        <p14:creationId xmlns:p14="http://schemas.microsoft.com/office/powerpoint/2010/main" val="121115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867102" y="94594"/>
            <a:ext cx="6553200" cy="615950"/>
          </a:xfrm>
        </p:spPr>
        <p:txBody>
          <a:bodyPr anchor="t"/>
          <a:lstStyle/>
          <a:p>
            <a:pPr eaLnBrk="1" hangingPunct="1"/>
            <a:r>
              <a:rPr lang="en-NZ" altLang="ja-JP" sz="3600" b="1" dirty="0" smtClean="0">
                <a:latin typeface="Calibri" panose="020F0502020204030204" pitchFamily="34" charset="0"/>
              </a:rPr>
              <a:t>Flowchart- web-based system</a:t>
            </a:r>
            <a:endParaRPr lang="ja-JP" altLang="en-US" sz="3600" b="1" dirty="0" smtClean="0">
              <a:latin typeface="Calibri" panose="020F0502020204030204" pitchFamily="34" charset="0"/>
            </a:endParaRPr>
          </a:p>
        </p:txBody>
      </p:sp>
      <p:pic>
        <p:nvPicPr>
          <p:cNvPr id="6" name="Content Placeholder 5"/>
          <p:cNvPicPr>
            <a:picLocks noGrp="1" noChangeAspect="1" noChangeArrowheads="1"/>
          </p:cNvPicPr>
          <p:nvPr>
            <p:ph idx="1"/>
          </p:nvPr>
        </p:nvPicPr>
        <p:blipFill>
          <a:blip r:embed="rId4" cstate="print"/>
          <a:srcRect/>
          <a:stretch>
            <a:fillRect/>
          </a:stretch>
        </p:blipFill>
        <p:spPr bwMode="auto">
          <a:xfrm>
            <a:off x="1641851" y="898525"/>
            <a:ext cx="4851194" cy="5518150"/>
          </a:xfrm>
          <a:prstGeom prst="rect">
            <a:avLst/>
          </a:prstGeom>
          <a:noFill/>
          <a:ln w="9525">
            <a:noFill/>
            <a:miter lim="800000"/>
            <a:headEnd/>
            <a:tailEnd/>
          </a:ln>
          <a:effectLst/>
        </p:spPr>
      </p:pic>
    </p:spTree>
    <p:extLst>
      <p:ext uri="{BB962C8B-B14F-4D97-AF65-F5344CB8AC3E}">
        <p14:creationId xmlns:p14="http://schemas.microsoft.com/office/powerpoint/2010/main" val="3892863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3250" name="Title 1"/>
          <p:cNvSpPr>
            <a:spLocks noGrp="1"/>
          </p:cNvSpPr>
          <p:nvPr>
            <p:ph type="title"/>
          </p:nvPr>
        </p:nvSpPr>
        <p:spPr>
          <a:xfrm>
            <a:off x="350838" y="669925"/>
            <a:ext cx="6553200" cy="615950"/>
          </a:xfrm>
        </p:spPr>
        <p:txBody>
          <a:bodyPr anchor="t"/>
          <a:lstStyle/>
          <a:p>
            <a:pPr eaLnBrk="1" hangingPunct="1"/>
            <a:r>
              <a:rPr lang="en-NZ" altLang="ja-JP" sz="3600" b="1" dirty="0" smtClean="0">
                <a:latin typeface="Calibri" panose="020F0502020204030204" pitchFamily="34" charset="0"/>
              </a:rPr>
              <a:t>Data collection: </a:t>
            </a:r>
            <a:r>
              <a:rPr lang="en-NZ" altLang="ja-JP" sz="3600" b="1" dirty="0" err="1" smtClean="0">
                <a:latin typeface="Calibri" panose="020F0502020204030204" pitchFamily="34" charset="0"/>
              </a:rPr>
              <a:t>ICNet</a:t>
            </a:r>
            <a:r>
              <a:rPr lang="en-NZ" altLang="ja-JP" sz="3600" b="1" dirty="0" smtClean="0">
                <a:latin typeface="Calibri" panose="020F0502020204030204" pitchFamily="34" charset="0"/>
              </a:rPr>
              <a:t> NG</a:t>
            </a:r>
            <a:endParaRPr lang="ja-JP" altLang="en-US" sz="3600" b="1" dirty="0" smtClean="0">
              <a:latin typeface="Calibri" panose="020F0502020204030204" pitchFamily="34" charset="0"/>
            </a:endParaRPr>
          </a:p>
        </p:txBody>
      </p:sp>
      <p:sp>
        <p:nvSpPr>
          <p:cNvPr id="3" name="Content Placeholder 2"/>
          <p:cNvSpPr>
            <a:spLocks noGrp="1"/>
          </p:cNvSpPr>
          <p:nvPr>
            <p:ph idx="1"/>
          </p:nvPr>
        </p:nvSpPr>
        <p:spPr>
          <a:xfrm>
            <a:off x="350838" y="2371725"/>
            <a:ext cx="8229600" cy="3611563"/>
          </a:xfrm>
        </p:spPr>
        <p:txBody>
          <a:bodyPr rtlCol="0">
            <a:normAutofit/>
          </a:bodyPr>
          <a:lstStyle/>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3252" name="Picture 3"/>
          <p:cNvPicPr>
            <a:picLocks noChangeAspect="1" noChangeArrowheads="1"/>
          </p:cNvPicPr>
          <p:nvPr/>
        </p:nvPicPr>
        <p:blipFill>
          <a:blip r:embed="rId4"/>
          <a:srcRect/>
          <a:stretch>
            <a:fillRect/>
          </a:stretch>
        </p:blipFill>
        <p:spPr bwMode="auto">
          <a:xfrm>
            <a:off x="804863" y="1840624"/>
            <a:ext cx="6578600" cy="3609975"/>
          </a:xfrm>
          <a:prstGeom prst="rect">
            <a:avLst/>
          </a:prstGeom>
          <a:noFill/>
          <a:ln w="9525">
            <a:noFill/>
            <a:miter lim="800000"/>
            <a:headEnd/>
            <a:tailEnd/>
          </a:ln>
        </p:spPr>
      </p:pic>
    </p:spTree>
    <p:extLst>
      <p:ext uri="{BB962C8B-B14F-4D97-AF65-F5344CB8AC3E}">
        <p14:creationId xmlns:p14="http://schemas.microsoft.com/office/powerpoint/2010/main" val="3765996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867102" y="94594"/>
            <a:ext cx="6553200" cy="615950"/>
          </a:xfrm>
        </p:spPr>
        <p:txBody>
          <a:bodyPr anchor="t"/>
          <a:lstStyle/>
          <a:p>
            <a:pPr eaLnBrk="1" hangingPunct="1"/>
            <a:r>
              <a:rPr lang="en-NZ" altLang="ja-JP" sz="3600" b="1" dirty="0" smtClean="0"/>
              <a:t>Electronic system - </a:t>
            </a:r>
            <a:r>
              <a:rPr lang="en-NZ" altLang="ja-JP" sz="3600" b="1" dirty="0" err="1" smtClean="0"/>
              <a:t>ICNet</a:t>
            </a:r>
            <a:endParaRPr lang="ja-JP" altLang="en-US" sz="3600" b="1" dirty="0" smtClean="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11" y="1044785"/>
            <a:ext cx="5068836" cy="533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834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Aim of the SSII programme</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2201534"/>
            <a:ext cx="7888287" cy="3371850"/>
          </a:xfrm>
        </p:spPr>
        <p:txBody>
          <a:bodyPr rtlCol="0">
            <a:normAutofit/>
          </a:bodyPr>
          <a:lstStyle/>
          <a:p>
            <a:pPr lvl="1" eaLnBrk="1" hangingPunct="1">
              <a:defRPr/>
            </a:pPr>
            <a:r>
              <a:rPr lang="en-NZ" sz="2400" dirty="0">
                <a:latin typeface="Calibri" panose="020F0502020204030204" pitchFamily="34" charset="0"/>
                <a:ea typeface="ＭＳ Ｐゴシック" pitchFamily="34" charset="-128"/>
              </a:rPr>
              <a:t>To remove all preventable patient harm resulting from surgical site infections throughout the New Zealand health and disability system</a:t>
            </a:r>
          </a:p>
          <a:p>
            <a:pPr lvl="1" eaLnBrk="1" hangingPunct="1">
              <a:defRPr/>
            </a:pPr>
            <a:r>
              <a:rPr lang="en-NZ" sz="2400" dirty="0">
                <a:latin typeface="Calibri" panose="020F0502020204030204" pitchFamily="34" charset="0"/>
                <a:ea typeface="ＭＳ Ｐゴシック" pitchFamily="34" charset="-128"/>
              </a:rPr>
              <a:t>Goal is </a:t>
            </a:r>
            <a:r>
              <a:rPr lang="en-NZ" sz="2400" dirty="0" smtClean="0">
                <a:latin typeface="Calibri" panose="020F0502020204030204" pitchFamily="34" charset="0"/>
                <a:ea typeface="ＭＳ Ｐゴシック" pitchFamily="34" charset="-128"/>
              </a:rPr>
              <a:t>25 </a:t>
            </a:r>
            <a:r>
              <a:rPr lang="en-NZ" sz="2400" dirty="0" err="1" smtClean="0">
                <a:latin typeface="Calibri" panose="020F0502020204030204" pitchFamily="34" charset="0"/>
                <a:ea typeface="ＭＳ Ｐゴシック" pitchFamily="34" charset="-128"/>
              </a:rPr>
              <a:t>percent</a:t>
            </a:r>
            <a:r>
              <a:rPr lang="en-NZ" sz="2400" dirty="0" smtClean="0">
                <a:latin typeface="Calibri" panose="020F0502020204030204" pitchFamily="34" charset="0"/>
                <a:ea typeface="ＭＳ Ｐゴシック" pitchFamily="34" charset="-128"/>
              </a:rPr>
              <a:t> </a:t>
            </a:r>
            <a:r>
              <a:rPr lang="en-NZ" sz="2400" dirty="0">
                <a:latin typeface="Calibri" panose="020F0502020204030204" pitchFamily="34" charset="0"/>
                <a:ea typeface="ＭＳ Ｐゴシック" pitchFamily="34" charset="-128"/>
              </a:rPr>
              <a:t>reduction in SSIs over next three years</a:t>
            </a:r>
          </a:p>
          <a:p>
            <a:pPr lvl="1" eaLnBrk="1" hangingPunct="1">
              <a:defRPr/>
            </a:pPr>
            <a:r>
              <a:rPr lang="en-NZ" sz="2400" dirty="0">
                <a:latin typeface="Calibri" panose="020F0502020204030204" pitchFamily="34" charset="0"/>
                <a:ea typeface="ＭＳ Ｐゴシック" pitchFamily="34" charset="-128"/>
              </a:rPr>
              <a:t>Surveillance </a:t>
            </a:r>
            <a:r>
              <a:rPr lang="en-NZ" sz="2400" dirty="0" smtClean="0">
                <a:latin typeface="Calibri" panose="020F0502020204030204" pitchFamily="34" charset="0"/>
                <a:ea typeface="ＭＳ Ｐゴシック" pitchFamily="34" charset="-128"/>
              </a:rPr>
              <a:t>plays a key role in </a:t>
            </a:r>
            <a:r>
              <a:rPr lang="en-NZ" sz="2400" dirty="0">
                <a:latin typeface="Calibri" panose="020F0502020204030204" pitchFamily="34" charset="0"/>
                <a:ea typeface="ＭＳ Ｐゴシック" pitchFamily="34" charset="-128"/>
              </a:rPr>
              <a:t>achieving this goal</a:t>
            </a:r>
          </a:p>
          <a:p>
            <a:pPr eaLnBrk="1" fontAlgn="auto" hangingPunct="1">
              <a:spcAft>
                <a:spcPts val="0"/>
              </a:spcAft>
              <a:buFont typeface="Arial"/>
              <a:buChar char="•"/>
              <a:defRPr/>
            </a:pPr>
            <a:endParaRPr lang="en-NZ" sz="2400" dirty="0" smtClean="0"/>
          </a:p>
          <a:p>
            <a:pPr marL="457200" lvl="1" indent="0" eaLnBrk="1" fontAlgn="auto" hangingPunct="1">
              <a:spcAft>
                <a:spcPts val="0"/>
              </a:spcAft>
              <a:buNone/>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4107" name="Picture 11" descr="C:\Users\djowitt\AppData\Local\Microsoft\Windows\Temporary Internet Files\Content.IE5\5B7YFB58\MC91021635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033" y="4681889"/>
            <a:ext cx="2606813" cy="227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504497" y="890588"/>
            <a:ext cx="6553200" cy="615950"/>
          </a:xfrm>
        </p:spPr>
        <p:txBody>
          <a:bodyPr anchor="t"/>
          <a:lstStyle/>
          <a:p>
            <a:pPr eaLnBrk="1" hangingPunct="1"/>
            <a:r>
              <a:rPr lang="en-NZ" altLang="ja-JP" sz="4000" b="1" dirty="0" smtClean="0">
                <a:latin typeface="Calibri" panose="020F0502020204030204" pitchFamily="34" charset="0"/>
              </a:rPr>
              <a:t>Denominator v Numerator</a:t>
            </a:r>
            <a:endParaRPr lang="ja-JP" altLang="en-US" sz="4000" b="1" dirty="0" smtClean="0">
              <a:latin typeface="Calibri" panose="020F0502020204030204" pitchFamily="34" charset="0"/>
            </a:endParaRPr>
          </a:p>
        </p:txBody>
      </p:sp>
      <p:sp>
        <p:nvSpPr>
          <p:cNvPr id="49156" name="Content Placeholder 2"/>
          <p:cNvSpPr>
            <a:spLocks noGrp="1"/>
          </p:cNvSpPr>
          <p:nvPr>
            <p:ph idx="1"/>
          </p:nvPr>
        </p:nvSpPr>
        <p:spPr>
          <a:xfrm>
            <a:off x="189187" y="2175642"/>
            <a:ext cx="8032530" cy="3704896"/>
          </a:xfrm>
        </p:spPr>
        <p:txBody>
          <a:bodyPr/>
          <a:lstStyle/>
          <a:p>
            <a:pPr marL="0" indent="0" algn="ctr">
              <a:buNone/>
            </a:pPr>
            <a:r>
              <a:rPr lang="en-US" dirty="0" smtClean="0">
                <a:latin typeface="Calibri" panose="020F0502020204030204" pitchFamily="34" charset="0"/>
              </a:rPr>
              <a:t>NUMERATOR</a:t>
            </a:r>
            <a:r>
              <a:rPr lang="en-US" sz="2800" dirty="0" smtClean="0">
                <a:latin typeface="Calibri" panose="020F0502020204030204" pitchFamily="34" charset="0"/>
              </a:rPr>
              <a:t> </a:t>
            </a:r>
            <a:r>
              <a:rPr lang="en-US" sz="2800" dirty="0">
                <a:latin typeface="Calibri" panose="020F0502020204030204" pitchFamily="34" charset="0"/>
              </a:rPr>
              <a:t>= </a:t>
            </a:r>
            <a:r>
              <a:rPr lang="en-US" sz="2000" dirty="0">
                <a:latin typeface="Calibri" panose="020F0502020204030204" pitchFamily="34" charset="0"/>
              </a:rPr>
              <a:t>Total number of cases which meet the </a:t>
            </a:r>
            <a:r>
              <a:rPr lang="en-US" sz="2000" dirty="0" smtClean="0">
                <a:latin typeface="Calibri" panose="020F0502020204030204" pitchFamily="34" charset="0"/>
              </a:rPr>
              <a:t> </a:t>
            </a:r>
          </a:p>
          <a:p>
            <a:pPr marL="0" indent="0">
              <a:buNone/>
            </a:pPr>
            <a:r>
              <a:rPr lang="en-US" sz="2000" dirty="0">
                <a:latin typeface="Calibri" panose="020F0502020204030204" pitchFamily="34" charset="0"/>
              </a:rPr>
              <a:t> </a:t>
            </a:r>
            <a:r>
              <a:rPr lang="en-US" sz="2000" dirty="0" smtClean="0">
                <a:latin typeface="Calibri" panose="020F0502020204030204" pitchFamily="34" charset="0"/>
              </a:rPr>
              <a:t>                                              criteria for </a:t>
            </a:r>
            <a:r>
              <a:rPr lang="en-US" sz="2000" dirty="0">
                <a:latin typeface="Calibri" panose="020F0502020204030204" pitchFamily="34" charset="0"/>
              </a:rPr>
              <a:t>SSI</a:t>
            </a:r>
          </a:p>
          <a:p>
            <a:pPr marL="0" indent="0" algn="ctr">
              <a:buNone/>
            </a:pPr>
            <a:r>
              <a:rPr lang="en-US" sz="8000" dirty="0">
                <a:latin typeface="Calibri" panose="020F0502020204030204" pitchFamily="34" charset="0"/>
              </a:rPr>
              <a:t>÷</a:t>
            </a:r>
          </a:p>
          <a:p>
            <a:pPr marL="0" indent="0">
              <a:buNone/>
            </a:pPr>
            <a:r>
              <a:rPr lang="en-US" dirty="0" smtClean="0">
                <a:latin typeface="Calibri" panose="020F0502020204030204" pitchFamily="34" charset="0"/>
              </a:rPr>
              <a:t>DENOMINATOR</a:t>
            </a:r>
            <a:r>
              <a:rPr lang="en-US" sz="2000" dirty="0" smtClean="0">
                <a:latin typeface="Calibri" panose="020F0502020204030204" pitchFamily="34" charset="0"/>
              </a:rPr>
              <a:t> </a:t>
            </a:r>
            <a:r>
              <a:rPr lang="en-US" dirty="0">
                <a:latin typeface="Calibri" panose="020F0502020204030204" pitchFamily="34" charset="0"/>
              </a:rPr>
              <a:t>=</a:t>
            </a:r>
            <a:r>
              <a:rPr lang="en-US" sz="2000" dirty="0">
                <a:latin typeface="Calibri" panose="020F0502020204030204" pitchFamily="34" charset="0"/>
              </a:rPr>
              <a:t> Total number of procedures in the </a:t>
            </a:r>
            <a:r>
              <a:rPr lang="en-US" sz="2000" dirty="0" smtClean="0">
                <a:latin typeface="Calibri" panose="020F0502020204030204" pitchFamily="34" charset="0"/>
              </a:rPr>
              <a:t> </a:t>
            </a:r>
          </a:p>
          <a:p>
            <a:pPr marL="0" indent="0">
              <a:buNone/>
            </a:pPr>
            <a:r>
              <a:rPr lang="en-US" sz="2000" dirty="0">
                <a:latin typeface="Calibri" panose="020F0502020204030204" pitchFamily="34" charset="0"/>
              </a:rPr>
              <a:t> </a:t>
            </a:r>
            <a:r>
              <a:rPr lang="en-US" sz="2000" dirty="0" smtClean="0">
                <a:latin typeface="Calibri" panose="020F0502020204030204" pitchFamily="34" charset="0"/>
              </a:rPr>
              <a:t>                                               defined group </a:t>
            </a:r>
            <a:r>
              <a:rPr lang="en-US" sz="2000" dirty="0">
                <a:latin typeface="Calibri" panose="020F0502020204030204" pitchFamily="34" charset="0"/>
              </a:rPr>
              <a:t>for SSI surveillance</a:t>
            </a:r>
          </a:p>
          <a:p>
            <a:endParaRPr lang="en-AU" sz="2000" dirty="0">
              <a:latin typeface="Calibri" panose="020F0502020204030204" pitchFamily="34" charset="0"/>
            </a:endParaRPr>
          </a:p>
        </p:txBody>
      </p:sp>
    </p:spTree>
    <p:extLst>
      <p:ext uri="{BB962C8B-B14F-4D97-AF65-F5344CB8AC3E}">
        <p14:creationId xmlns:p14="http://schemas.microsoft.com/office/powerpoint/2010/main" val="4133446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Support – the ‘buddy system’</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2371725"/>
            <a:ext cx="8229600" cy="3611563"/>
          </a:xfrm>
        </p:spPr>
        <p:txBody>
          <a:bodyPr rtlCol="0">
            <a:normAutofit/>
          </a:bodyPr>
          <a:lstStyle/>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
        <p:nvSpPr>
          <p:cNvPr id="55300" name="TextBox 3"/>
          <p:cNvSpPr txBox="1">
            <a:spLocks noChangeArrowheads="1"/>
          </p:cNvSpPr>
          <p:nvPr/>
        </p:nvSpPr>
        <p:spPr bwMode="auto">
          <a:xfrm>
            <a:off x="580571" y="1776794"/>
            <a:ext cx="7086600" cy="830997"/>
          </a:xfrm>
          <a:prstGeom prst="rect">
            <a:avLst/>
          </a:prstGeom>
          <a:noFill/>
          <a:ln w="9525">
            <a:noFill/>
            <a:miter lim="800000"/>
            <a:headEnd/>
            <a:tailEnd/>
          </a:ln>
        </p:spPr>
        <p:txBody>
          <a:bodyPr>
            <a:spAutoFit/>
          </a:bodyPr>
          <a:lstStyle/>
          <a:p>
            <a:pPr marL="0" indent="0"/>
            <a:r>
              <a:rPr lang="en-US" sz="2400" dirty="0">
                <a:latin typeface="Calibri" panose="020F0502020204030204" pitchFamily="34" charset="0"/>
              </a:rPr>
              <a:t>DHB </a:t>
            </a:r>
            <a:r>
              <a:rPr lang="en-US" sz="2400" dirty="0" smtClean="0">
                <a:latin typeface="Calibri" panose="020F0502020204030204" pitchFamily="34" charset="0"/>
              </a:rPr>
              <a:t>Development site ‘buddies’ act </a:t>
            </a:r>
            <a:r>
              <a:rPr lang="en-US" sz="2400" dirty="0">
                <a:latin typeface="Calibri" panose="020F0502020204030204" pitchFamily="34" charset="0"/>
              </a:rPr>
              <a:t>as coaches, providing support and sharing their </a:t>
            </a:r>
            <a:r>
              <a:rPr lang="en-US" sz="2400" dirty="0" smtClean="0">
                <a:latin typeface="Calibri" panose="020F0502020204030204" pitchFamily="34" charset="0"/>
              </a:rPr>
              <a:t>knowledge</a:t>
            </a:r>
            <a:r>
              <a:rPr lang="en-US" sz="2400" dirty="0" smtClean="0"/>
              <a:t>:</a:t>
            </a:r>
            <a:endParaRPr lang="en-US" sz="2400" dirty="0"/>
          </a:p>
        </p:txBody>
      </p:sp>
      <p:pic>
        <p:nvPicPr>
          <p:cNvPr id="6" name="table"/>
          <p:cNvPicPr>
            <a:picLocks noChangeAspect="1"/>
          </p:cNvPicPr>
          <p:nvPr/>
        </p:nvPicPr>
        <p:blipFill>
          <a:blip r:embed="rId4"/>
          <a:stretch>
            <a:fillRect/>
          </a:stretch>
        </p:blipFill>
        <p:spPr>
          <a:xfrm>
            <a:off x="332319" y="2765446"/>
            <a:ext cx="7982858" cy="2966720"/>
          </a:xfrm>
          <a:prstGeom prst="rect">
            <a:avLst/>
          </a:prstGeom>
        </p:spPr>
      </p:pic>
    </p:spTree>
    <p:extLst>
      <p:ext uri="{BB962C8B-B14F-4D97-AF65-F5344CB8AC3E}">
        <p14:creationId xmlns:p14="http://schemas.microsoft.com/office/powerpoint/2010/main" val="3874964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Support - networking</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630620" y="2175640"/>
            <a:ext cx="7949817" cy="3807647"/>
          </a:xfrm>
        </p:spPr>
        <p:txBody>
          <a:bodyPr rtlCol="0">
            <a:normAutofit/>
          </a:bodyPr>
          <a:lstStyle/>
          <a:p>
            <a:pPr marL="361950" lvl="0" indent="-361950"/>
            <a:r>
              <a:rPr lang="en-AU" dirty="0">
                <a:latin typeface="Calibri" panose="020F0502020204030204" pitchFamily="34" charset="0"/>
              </a:rPr>
              <a:t>Unusual cases (not always black &amp; white)</a:t>
            </a:r>
          </a:p>
          <a:p>
            <a:pPr marL="363538" lvl="2" indent="-363538">
              <a:buFont typeface="Arial" pitchFamily="34" charset="0"/>
              <a:buChar char="•"/>
            </a:pPr>
            <a:r>
              <a:rPr lang="en-AU" sz="2800" dirty="0">
                <a:latin typeface="Calibri" panose="020F0502020204030204" pitchFamily="34" charset="0"/>
              </a:rPr>
              <a:t>Ask the Coordinator</a:t>
            </a:r>
          </a:p>
          <a:p>
            <a:pPr marL="363538" lvl="3" indent="-363538">
              <a:buFont typeface="Arial" pitchFamily="34" charset="0"/>
              <a:buChar char="•"/>
            </a:pPr>
            <a:r>
              <a:rPr lang="en-AU" sz="2800" dirty="0" smtClean="0">
                <a:latin typeface="Calibri" panose="020F0502020204030204" pitchFamily="34" charset="0"/>
              </a:rPr>
              <a:t>FAQs</a:t>
            </a:r>
          </a:p>
          <a:p>
            <a:pPr marL="363538" lvl="3" indent="-363538">
              <a:buFont typeface="Arial" pitchFamily="34" charset="0"/>
              <a:buChar char="•"/>
            </a:pPr>
            <a:r>
              <a:rPr lang="en-AU" sz="2800" dirty="0" smtClean="0">
                <a:latin typeface="Calibri" panose="020F0502020204030204" pitchFamily="34" charset="0"/>
              </a:rPr>
              <a:t>Network </a:t>
            </a:r>
            <a:r>
              <a:rPr lang="en-AU" sz="2800" dirty="0">
                <a:latin typeface="Calibri" panose="020F0502020204030204" pitchFamily="34" charset="0"/>
              </a:rPr>
              <a:t>with other </a:t>
            </a:r>
            <a:r>
              <a:rPr lang="en-AU" sz="2800" dirty="0" smtClean="0">
                <a:latin typeface="Calibri" panose="020F0502020204030204" pitchFamily="34" charset="0"/>
              </a:rPr>
              <a:t>ICPs</a:t>
            </a:r>
            <a:endParaRPr lang="en-AU" sz="2800" dirty="0">
              <a:latin typeface="Calibri" panose="020F0502020204030204" pitchFamily="34" charset="0"/>
            </a:endParaRPr>
          </a:p>
          <a:p>
            <a:pPr marL="363538" lvl="2" indent="-363538">
              <a:buFont typeface="Arial" pitchFamily="34" charset="0"/>
              <a:buChar char="•"/>
            </a:pPr>
            <a:r>
              <a:rPr lang="en-AU" sz="2800" dirty="0">
                <a:latin typeface="Calibri" panose="020F0502020204030204" pitchFamily="34" charset="0"/>
              </a:rPr>
              <a:t>User group </a:t>
            </a:r>
          </a:p>
          <a:p>
            <a:pPr marL="363538" lvl="2" indent="-363538">
              <a:buFont typeface="Arial" pitchFamily="34" charset="0"/>
              <a:buChar char="•"/>
            </a:pPr>
            <a:r>
              <a:rPr lang="en-AU" sz="2800" dirty="0">
                <a:latin typeface="Calibri" panose="020F0502020204030204" pitchFamily="34" charset="0"/>
              </a:rPr>
              <a:t>Discuss case scenarios</a:t>
            </a:r>
          </a:p>
          <a:p>
            <a:pPr marL="363538" lvl="2" indent="-363538">
              <a:buFont typeface="Arial" pitchFamily="34" charset="0"/>
              <a:buChar char="•"/>
            </a:pPr>
            <a:r>
              <a:rPr lang="en-AU" sz="2800" dirty="0">
                <a:latin typeface="Calibri" panose="020F0502020204030204" pitchFamily="34" charset="0"/>
              </a:rPr>
              <a:t>Learn other </a:t>
            </a:r>
            <a:r>
              <a:rPr lang="en-AU" sz="2800" dirty="0" smtClean="0">
                <a:latin typeface="Calibri" panose="020F0502020204030204" pitchFamily="34" charset="0"/>
              </a:rPr>
              <a:t>ways </a:t>
            </a:r>
            <a:r>
              <a:rPr lang="en-AU" sz="2800" dirty="0">
                <a:latin typeface="Calibri" panose="020F0502020204030204" pitchFamily="34" charset="0"/>
              </a:rPr>
              <a:t>to capture &amp; manage data </a:t>
            </a:r>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8240" y="2668713"/>
            <a:ext cx="2652593" cy="22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37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Case finding</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891862"/>
            <a:ext cx="8229600" cy="4091426"/>
          </a:xfrm>
        </p:spPr>
        <p:txBody>
          <a:bodyPr rtlCol="0">
            <a:normAutofit fontScale="92500" lnSpcReduction="20000"/>
          </a:bodyPr>
          <a:lstStyle/>
          <a:p>
            <a:r>
              <a:rPr lang="en-AU" b="1" dirty="0">
                <a:latin typeface="Calibri" panose="020F0502020204030204" pitchFamily="34" charset="0"/>
              </a:rPr>
              <a:t>Develop a system to find cases</a:t>
            </a:r>
          </a:p>
          <a:p>
            <a:pPr marL="363538" lvl="2" indent="-363538">
              <a:buFont typeface="Arial" pitchFamily="34" charset="0"/>
              <a:buChar char="•"/>
            </a:pPr>
            <a:r>
              <a:rPr lang="en-AU" dirty="0">
                <a:latin typeface="Calibri" panose="020F0502020204030204" pitchFamily="34" charset="0"/>
              </a:rPr>
              <a:t>Electronic list from theatre</a:t>
            </a:r>
          </a:p>
          <a:p>
            <a:pPr marL="363538" lvl="2" indent="-363538">
              <a:buFont typeface="Arial" pitchFamily="34" charset="0"/>
              <a:buChar char="•"/>
            </a:pPr>
            <a:r>
              <a:rPr lang="en-AU" dirty="0">
                <a:latin typeface="Calibri" panose="020F0502020204030204" pitchFamily="34" charset="0"/>
              </a:rPr>
              <a:t>Check theatre register </a:t>
            </a:r>
          </a:p>
          <a:p>
            <a:r>
              <a:rPr lang="en-AU" b="1" dirty="0">
                <a:latin typeface="Calibri" panose="020F0502020204030204" pitchFamily="34" charset="0"/>
              </a:rPr>
              <a:t>Ensure all procedures in group are included</a:t>
            </a:r>
          </a:p>
          <a:p>
            <a:pPr marL="363538" lvl="2" indent="-363538">
              <a:buFont typeface="Arial" pitchFamily="34" charset="0"/>
              <a:buChar char="•"/>
            </a:pPr>
            <a:r>
              <a:rPr lang="en-AU" dirty="0">
                <a:latin typeface="Calibri" panose="020F0502020204030204" pitchFamily="34" charset="0"/>
              </a:rPr>
              <a:t>Check procedure group list if unsure</a:t>
            </a:r>
          </a:p>
          <a:p>
            <a:pPr marL="363538" lvl="2" indent="-363538">
              <a:buFont typeface="Arial" pitchFamily="34" charset="0"/>
              <a:buChar char="•"/>
            </a:pPr>
            <a:r>
              <a:rPr lang="en-AU" dirty="0">
                <a:latin typeface="Calibri" panose="020F0502020204030204" pitchFamily="34" charset="0"/>
              </a:rPr>
              <a:t>Do not include surgery not listed in procedure </a:t>
            </a:r>
            <a:r>
              <a:rPr lang="en-AU" dirty="0" smtClean="0">
                <a:latin typeface="Calibri" panose="020F0502020204030204" pitchFamily="34" charset="0"/>
              </a:rPr>
              <a:t>group</a:t>
            </a:r>
            <a:endParaRPr lang="en-AU" dirty="0">
              <a:latin typeface="Calibri" panose="020F0502020204030204" pitchFamily="34" charset="0"/>
            </a:endParaRPr>
          </a:p>
          <a:p>
            <a:r>
              <a:rPr lang="en-AU" b="1" dirty="0">
                <a:latin typeface="Calibri" panose="020F0502020204030204" pitchFamily="34" charset="0"/>
              </a:rPr>
              <a:t>Active prospective surveillance</a:t>
            </a:r>
          </a:p>
          <a:p>
            <a:pPr marL="363538" lvl="2" indent="-363538">
              <a:buFont typeface="Arial" pitchFamily="34" charset="0"/>
              <a:buChar char="•"/>
            </a:pPr>
            <a:r>
              <a:rPr lang="en-AU" dirty="0">
                <a:latin typeface="Calibri" panose="020F0502020204030204" pitchFamily="34" charset="0"/>
              </a:rPr>
              <a:t>Follow-up whilst patient in hospital e.g. visit ward alternate days (Mon, Wed, Fri)</a:t>
            </a:r>
          </a:p>
          <a:p>
            <a:pPr marL="363538" lvl="2" indent="-363538">
              <a:buFont typeface="Arial" pitchFamily="34" charset="0"/>
              <a:buChar char="•"/>
            </a:pPr>
            <a:r>
              <a:rPr lang="en-AU" dirty="0">
                <a:latin typeface="Calibri" panose="020F0502020204030204" pitchFamily="34" charset="0"/>
              </a:rPr>
              <a:t>Retrospective data collection difficult </a:t>
            </a:r>
          </a:p>
          <a:p>
            <a:pPr marL="638175" lvl="3" indent="-363538">
              <a:buFont typeface="Arial" pitchFamily="34" charset="0"/>
              <a:buChar char="•"/>
            </a:pPr>
            <a:r>
              <a:rPr lang="en-AU" dirty="0">
                <a:latin typeface="Calibri" panose="020F0502020204030204" pitchFamily="34" charset="0"/>
              </a:rPr>
              <a:t>Medical notes often missing required information</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3774022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788714"/>
            <a:ext cx="6553200" cy="615950"/>
          </a:xfrm>
        </p:spPr>
        <p:txBody>
          <a:bodyPr anchor="t"/>
          <a:lstStyle/>
          <a:p>
            <a:pPr eaLnBrk="1" hangingPunct="1"/>
            <a:r>
              <a:rPr lang="en-NZ" altLang="ja-JP" sz="4000" b="1" dirty="0" smtClean="0">
                <a:latin typeface="Calibri" panose="020F0502020204030204" pitchFamily="34" charset="0"/>
              </a:rPr>
              <a:t>Case finding</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734206"/>
            <a:ext cx="8229600" cy="4091426"/>
          </a:xfrm>
        </p:spPr>
        <p:txBody>
          <a:bodyPr rtlCol="0">
            <a:normAutofit fontScale="92500" lnSpcReduction="20000"/>
          </a:bodyPr>
          <a:lstStyle/>
          <a:p>
            <a:pPr lvl="0"/>
            <a:r>
              <a:rPr lang="en-AU" b="1" dirty="0">
                <a:latin typeface="Calibri" panose="020F0502020204030204" pitchFamily="34" charset="0"/>
              </a:rPr>
              <a:t>“Internal validation” – system to ensure </a:t>
            </a:r>
            <a:endParaRPr lang="en-AU" b="1" dirty="0" smtClean="0">
              <a:latin typeface="Calibri" panose="020F0502020204030204" pitchFamily="34" charset="0"/>
            </a:endParaRPr>
          </a:p>
          <a:p>
            <a:pPr marL="0" lvl="0" indent="0">
              <a:buNone/>
            </a:pPr>
            <a:r>
              <a:rPr lang="en-AU" b="1" dirty="0">
                <a:latin typeface="Calibri" panose="020F0502020204030204" pitchFamily="34" charset="0"/>
              </a:rPr>
              <a:t> </a:t>
            </a:r>
            <a:r>
              <a:rPr lang="en-AU" b="1" dirty="0" smtClean="0">
                <a:latin typeface="Calibri" panose="020F0502020204030204" pitchFamily="34" charset="0"/>
              </a:rPr>
              <a:t>     all </a:t>
            </a:r>
            <a:r>
              <a:rPr lang="en-AU" b="1" dirty="0">
                <a:latin typeface="Calibri" panose="020F0502020204030204" pitchFamily="34" charset="0"/>
              </a:rPr>
              <a:t>cases included</a:t>
            </a:r>
          </a:p>
          <a:p>
            <a:pPr marL="449263" lvl="2" indent="-361950">
              <a:buFont typeface="Arial" pitchFamily="34" charset="0"/>
              <a:buChar char="•"/>
            </a:pPr>
            <a:r>
              <a:rPr lang="en-AU" dirty="0">
                <a:latin typeface="Calibri" panose="020F0502020204030204" pitchFamily="34" charset="0"/>
              </a:rPr>
              <a:t>Surgical audit – list surgeries, infections, readmissions, etc.</a:t>
            </a:r>
          </a:p>
          <a:p>
            <a:pPr marL="449263" lvl="2" indent="-361950">
              <a:buFont typeface="Arial" pitchFamily="34" charset="0"/>
              <a:buChar char="•"/>
            </a:pPr>
            <a:r>
              <a:rPr lang="en-AU" dirty="0">
                <a:latin typeface="Calibri" panose="020F0502020204030204" pitchFamily="34" charset="0"/>
              </a:rPr>
              <a:t>Health Information Services (medical records) – provide list of patients in nominated group after coding completed </a:t>
            </a:r>
          </a:p>
          <a:p>
            <a:pPr marL="355600" indent="-355600"/>
            <a:r>
              <a:rPr lang="en-AU" b="1" dirty="0">
                <a:latin typeface="Calibri" panose="020F0502020204030204" pitchFamily="34" charset="0"/>
              </a:rPr>
              <a:t>Ensure readmissions captured</a:t>
            </a:r>
          </a:p>
          <a:p>
            <a:pPr marL="449263" lvl="2" indent="-361950">
              <a:buFont typeface="Arial" pitchFamily="34" charset="0"/>
              <a:buChar char="•"/>
            </a:pPr>
            <a:r>
              <a:rPr lang="en-AU" dirty="0">
                <a:latin typeface="Calibri" panose="020F0502020204030204" pitchFamily="34" charset="0"/>
              </a:rPr>
              <a:t>Often readmitted to same surgical ward (check patient list/nurse handover)</a:t>
            </a:r>
          </a:p>
          <a:p>
            <a:pPr marL="449263" lvl="2" indent="-361950">
              <a:buFont typeface="Arial" pitchFamily="34" charset="0"/>
              <a:buChar char="•"/>
            </a:pPr>
            <a:r>
              <a:rPr lang="en-AU" dirty="0">
                <a:latin typeface="Calibri" panose="020F0502020204030204" pitchFamily="34" charset="0"/>
              </a:rPr>
              <a:t>Staff aware to alert ICP</a:t>
            </a:r>
          </a:p>
          <a:p>
            <a:pPr marL="449263" lvl="2" indent="-361950">
              <a:buFont typeface="Arial" pitchFamily="34" charset="0"/>
              <a:buChar char="•"/>
            </a:pPr>
            <a:r>
              <a:rPr lang="en-AU" dirty="0">
                <a:latin typeface="Calibri" panose="020F0502020204030204" pitchFamily="34" charset="0"/>
              </a:rPr>
              <a:t>Surgical audit</a:t>
            </a:r>
          </a:p>
          <a:p>
            <a:pPr marL="449263" lvl="2" indent="-361950">
              <a:buFont typeface="Arial" pitchFamily="34" charset="0"/>
              <a:buChar char="•"/>
            </a:pPr>
            <a:r>
              <a:rPr lang="en-AU" dirty="0">
                <a:latin typeface="Calibri" panose="020F0502020204030204" pitchFamily="34" charset="0"/>
              </a:rPr>
              <a:t>Need to develop system that works at your hospital</a:t>
            </a:r>
          </a:p>
          <a:p>
            <a:endParaRPr lang="en-AU" dirty="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3774022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669925"/>
            <a:ext cx="6553200" cy="615950"/>
          </a:xfrm>
        </p:spPr>
        <p:txBody>
          <a:bodyPr anchor="t"/>
          <a:lstStyle/>
          <a:p>
            <a:pPr eaLnBrk="1" hangingPunct="1"/>
            <a:r>
              <a:rPr lang="en-NZ" altLang="ja-JP" sz="4000" b="1" dirty="0" smtClean="0"/>
              <a:t>Data collection</a:t>
            </a:r>
            <a:endParaRPr lang="ja-JP" altLang="en-US" sz="4000" b="1" dirty="0" smtClean="0"/>
          </a:p>
        </p:txBody>
      </p:sp>
      <p:sp>
        <p:nvSpPr>
          <p:cNvPr id="3" name="Content Placeholder 2"/>
          <p:cNvSpPr>
            <a:spLocks noGrp="1"/>
          </p:cNvSpPr>
          <p:nvPr>
            <p:ph idx="1"/>
          </p:nvPr>
        </p:nvSpPr>
        <p:spPr>
          <a:xfrm>
            <a:off x="350838" y="1383287"/>
            <a:ext cx="8229600" cy="4091426"/>
          </a:xfrm>
        </p:spPr>
        <p:txBody>
          <a:bodyPr rtlCol="0">
            <a:normAutofit/>
          </a:bodyPr>
          <a:lstStyle/>
          <a:p>
            <a:r>
              <a:rPr lang="en-AU" dirty="0">
                <a:latin typeface="Calibri" panose="020F0502020204030204" pitchFamily="34" charset="0"/>
              </a:rPr>
              <a:t>Complete all required data fields</a:t>
            </a:r>
          </a:p>
          <a:p>
            <a:pPr marL="363538" lvl="2" indent="-363538">
              <a:buFont typeface="Arial" pitchFamily="34" charset="0"/>
              <a:buChar char="•"/>
            </a:pPr>
            <a:r>
              <a:rPr lang="en-AU" dirty="0">
                <a:latin typeface="Calibri" panose="020F0502020204030204" pitchFamily="34" charset="0"/>
              </a:rPr>
              <a:t>Allow risk stratification &amp; inclusion in risk adjusted rates</a:t>
            </a:r>
          </a:p>
          <a:p>
            <a:pPr marL="355600" indent="-355600"/>
            <a:r>
              <a:rPr lang="en-AU" dirty="0" smtClean="0">
                <a:latin typeface="Calibri" panose="020F0502020204030204" pitchFamily="34" charset="0"/>
              </a:rPr>
              <a:t>Complete </a:t>
            </a:r>
            <a:r>
              <a:rPr lang="en-AU" dirty="0">
                <a:latin typeface="Calibri" panose="020F0502020204030204" pitchFamily="34" charset="0"/>
              </a:rPr>
              <a:t>data form as close to the event as possible</a:t>
            </a:r>
          </a:p>
          <a:p>
            <a:pPr marL="363538" lvl="2" indent="-363538">
              <a:buFont typeface="Arial" pitchFamily="34" charset="0"/>
              <a:buChar char="•"/>
              <a:defRPr/>
            </a:pPr>
            <a:r>
              <a:rPr lang="en-AU" dirty="0">
                <a:latin typeface="Calibri" panose="020F0502020204030204" pitchFamily="34" charset="0"/>
              </a:rPr>
              <a:t>Don’t leave data collection to the last minute</a:t>
            </a:r>
          </a:p>
          <a:p>
            <a:pPr lvl="0" eaLnBrk="1" fontAlgn="auto" hangingPunct="1">
              <a:spcAft>
                <a:spcPts val="0"/>
              </a:spcAft>
              <a:defRPr/>
            </a:pPr>
            <a:r>
              <a:rPr lang="en-AU" dirty="0" smtClean="0">
                <a:latin typeface="Calibri" panose="020F0502020204030204" pitchFamily="34" charset="0"/>
              </a:rPr>
              <a:t>Do </a:t>
            </a:r>
            <a:r>
              <a:rPr lang="en-AU" dirty="0">
                <a:latin typeface="Calibri" panose="020F0502020204030204" pitchFamily="34" charset="0"/>
              </a:rPr>
              <a:t>you need to keep hardcopy records?</a:t>
            </a:r>
          </a:p>
          <a:p>
            <a:pPr marL="363538" lvl="2" indent="-363538">
              <a:buFont typeface="Arial" pitchFamily="34" charset="0"/>
              <a:buChar char="•"/>
              <a:defRPr/>
            </a:pPr>
            <a:r>
              <a:rPr lang="en-AU" dirty="0">
                <a:latin typeface="Calibri" panose="020F0502020204030204" pitchFamily="34" charset="0"/>
              </a:rPr>
              <a:t>?? 12 </a:t>
            </a:r>
            <a:r>
              <a:rPr lang="en-AU" dirty="0" smtClean="0">
                <a:latin typeface="Calibri" panose="020F0502020204030204" pitchFamily="34" charset="0"/>
              </a:rPr>
              <a:t>months  </a:t>
            </a:r>
            <a:endParaRPr lang="en-AU" dirty="0">
              <a:latin typeface="Calibri" panose="020F0502020204030204" pitchFamily="34" charset="0"/>
            </a:endParaRP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8767" y="4833279"/>
            <a:ext cx="1724061" cy="156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22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669925"/>
            <a:ext cx="6553200" cy="615950"/>
          </a:xfrm>
        </p:spPr>
        <p:txBody>
          <a:bodyPr anchor="t"/>
          <a:lstStyle/>
          <a:p>
            <a:pPr eaLnBrk="1" hangingPunct="1"/>
            <a:r>
              <a:rPr lang="en-NZ" altLang="ja-JP" sz="4000" b="1" dirty="0" smtClean="0">
                <a:latin typeface="Calibri" panose="020F0502020204030204" pitchFamily="34" charset="0"/>
              </a:rPr>
              <a:t>Missing data</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639613"/>
            <a:ext cx="8229600" cy="4091426"/>
          </a:xfrm>
        </p:spPr>
        <p:txBody>
          <a:bodyPr rtlCol="0">
            <a:normAutofit lnSpcReduction="10000"/>
          </a:bodyPr>
          <a:lstStyle/>
          <a:p>
            <a:r>
              <a:rPr lang="en-AU" dirty="0">
                <a:latin typeface="Calibri" panose="020F0502020204030204" pitchFamily="34" charset="0"/>
              </a:rPr>
              <a:t>Some data may not be recorded in </a:t>
            </a:r>
            <a:endParaRPr lang="en-AU" dirty="0" smtClean="0">
              <a:latin typeface="Calibri" panose="020F0502020204030204" pitchFamily="34" charset="0"/>
            </a:endParaRPr>
          </a:p>
          <a:p>
            <a:pPr marL="0" indent="0">
              <a:buNone/>
            </a:pPr>
            <a:r>
              <a:rPr lang="en-AU" dirty="0">
                <a:latin typeface="Calibri" panose="020F0502020204030204" pitchFamily="34" charset="0"/>
              </a:rPr>
              <a:t> </a:t>
            </a:r>
            <a:r>
              <a:rPr lang="en-AU" dirty="0" smtClean="0">
                <a:latin typeface="Calibri" panose="020F0502020204030204" pitchFamily="34" charset="0"/>
              </a:rPr>
              <a:t>   medical record:</a:t>
            </a:r>
            <a:endParaRPr lang="en-AU" dirty="0">
              <a:latin typeface="Calibri" panose="020F0502020204030204" pitchFamily="34" charset="0"/>
            </a:endParaRPr>
          </a:p>
          <a:p>
            <a:pPr marL="449263" lvl="2" indent="-449263">
              <a:buFont typeface="Arial" pitchFamily="34" charset="0"/>
              <a:buChar char="•"/>
            </a:pPr>
            <a:r>
              <a:rPr lang="en-AU" dirty="0">
                <a:latin typeface="Calibri" panose="020F0502020204030204" pitchFamily="34" charset="0"/>
              </a:rPr>
              <a:t>May be the first time data required </a:t>
            </a:r>
          </a:p>
          <a:p>
            <a:pPr marL="1190625" lvl="4" indent="-285750">
              <a:buFont typeface="Courier New" pitchFamily="49" charset="0"/>
              <a:buChar char="o"/>
            </a:pPr>
            <a:r>
              <a:rPr lang="en-AU" dirty="0">
                <a:latin typeface="Calibri" panose="020F0502020204030204" pitchFamily="34" charset="0"/>
              </a:rPr>
              <a:t>ASA, procedure code</a:t>
            </a:r>
          </a:p>
          <a:p>
            <a:pPr marL="361950" lvl="1" indent="-361950">
              <a:buNone/>
            </a:pPr>
            <a:r>
              <a:rPr lang="en-AU" dirty="0">
                <a:latin typeface="Calibri" panose="020F0502020204030204" pitchFamily="34" charset="0"/>
              </a:rPr>
              <a:t>Request from source (if only occasional incident)</a:t>
            </a:r>
          </a:p>
          <a:p>
            <a:pPr marL="449263" lvl="2" indent="-449263">
              <a:buFont typeface="Arial" pitchFamily="34" charset="0"/>
              <a:buChar char="•"/>
            </a:pPr>
            <a:r>
              <a:rPr lang="en-AU" dirty="0">
                <a:latin typeface="Calibri" panose="020F0502020204030204" pitchFamily="34" charset="0"/>
              </a:rPr>
              <a:t>Anaesthetist, surgeon, theatre personnel</a:t>
            </a:r>
          </a:p>
          <a:p>
            <a:pPr marL="361950" lvl="1" indent="-361950">
              <a:buNone/>
            </a:pPr>
            <a:r>
              <a:rPr lang="en-AU" dirty="0">
                <a:latin typeface="Calibri" panose="020F0502020204030204" pitchFamily="34" charset="0"/>
              </a:rPr>
              <a:t>If ongoing issue i.e. system error</a:t>
            </a:r>
          </a:p>
          <a:p>
            <a:pPr marL="449263" lvl="2" indent="-449263">
              <a:buFont typeface="Arial" pitchFamily="34" charset="0"/>
              <a:buChar char="•"/>
            </a:pPr>
            <a:r>
              <a:rPr lang="en-AU" dirty="0">
                <a:latin typeface="Calibri" panose="020F0502020204030204" pitchFamily="34" charset="0"/>
              </a:rPr>
              <a:t>Need to address the source of the issue</a:t>
            </a:r>
          </a:p>
          <a:p>
            <a:pPr marL="449263" lvl="2" indent="-449263">
              <a:buFont typeface="Arial" pitchFamily="34" charset="0"/>
              <a:buChar char="•"/>
            </a:pPr>
            <a:r>
              <a:rPr lang="en-AU" dirty="0">
                <a:latin typeface="Calibri" panose="020F0502020204030204" pitchFamily="34" charset="0"/>
              </a:rPr>
              <a:t>Involve CEO/Executive/Manager if required</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616" y="4020206"/>
            <a:ext cx="2023822" cy="157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022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977900"/>
            <a:ext cx="6553200" cy="615950"/>
          </a:xfrm>
        </p:spPr>
        <p:txBody>
          <a:bodyPr anchor="t"/>
          <a:lstStyle/>
          <a:p>
            <a:pPr eaLnBrk="1" hangingPunct="1"/>
            <a:r>
              <a:rPr lang="en-NZ" altLang="ja-JP" sz="3800" b="1" dirty="0" smtClean="0">
                <a:latin typeface="Calibri" panose="020F0502020204030204" pitchFamily="34" charset="0"/>
              </a:rPr>
              <a:t>Surveillance v clinical definition</a:t>
            </a:r>
            <a:endParaRPr lang="ja-JP" altLang="en-US" sz="3800" b="1" dirty="0" smtClean="0">
              <a:latin typeface="Calibri" panose="020F0502020204030204" pitchFamily="34" charset="0"/>
            </a:endParaRPr>
          </a:p>
        </p:txBody>
      </p:sp>
      <p:sp>
        <p:nvSpPr>
          <p:cNvPr id="3" name="Content Placeholder 2"/>
          <p:cNvSpPr>
            <a:spLocks noGrp="1"/>
          </p:cNvSpPr>
          <p:nvPr>
            <p:ph idx="1"/>
          </p:nvPr>
        </p:nvSpPr>
        <p:spPr>
          <a:xfrm>
            <a:off x="350838" y="1781503"/>
            <a:ext cx="8229600" cy="4091426"/>
          </a:xfrm>
        </p:spPr>
        <p:txBody>
          <a:bodyPr rtlCol="0">
            <a:normAutofit/>
          </a:bodyPr>
          <a:lstStyle/>
          <a:p>
            <a:pPr>
              <a:spcAft>
                <a:spcPts val="1800"/>
              </a:spcAft>
            </a:pPr>
            <a:r>
              <a:rPr lang="en-AU" dirty="0">
                <a:latin typeface="Calibri" panose="020F0502020204030204" pitchFamily="34" charset="0"/>
              </a:rPr>
              <a:t>Consistency is a MUST!</a:t>
            </a:r>
          </a:p>
          <a:p>
            <a:pPr marL="449263" indent="-449263" defTabSz="712788">
              <a:spcAft>
                <a:spcPts val="600"/>
              </a:spcAft>
              <a:buFont typeface="Arial" pitchFamily="34" charset="0"/>
              <a:buChar char="•"/>
            </a:pPr>
            <a:r>
              <a:rPr lang="en-AU" sz="2400" dirty="0">
                <a:latin typeface="Calibri" panose="020F0502020204030204" pitchFamily="34" charset="0"/>
              </a:rPr>
              <a:t>Consistently apply standardized definitions</a:t>
            </a:r>
          </a:p>
          <a:p>
            <a:pPr marL="449263" indent="-449263" defTabSz="712788">
              <a:spcAft>
                <a:spcPts val="600"/>
              </a:spcAft>
              <a:buFont typeface="Arial" pitchFamily="34" charset="0"/>
              <a:buChar char="•"/>
            </a:pPr>
            <a:r>
              <a:rPr lang="en-AU" sz="2400" dirty="0">
                <a:latin typeface="Calibri" panose="020F0502020204030204" pitchFamily="34" charset="0"/>
              </a:rPr>
              <a:t>Identify all patients meeting the criteria</a:t>
            </a:r>
          </a:p>
          <a:p>
            <a:pPr marL="449263" indent="-449263" defTabSz="712788">
              <a:spcAft>
                <a:spcPts val="600"/>
              </a:spcAft>
              <a:buFont typeface="Arial" pitchFamily="34" charset="0"/>
              <a:buChar char="•"/>
            </a:pPr>
            <a:r>
              <a:rPr lang="en-AU" sz="2400" dirty="0">
                <a:latin typeface="Calibri" panose="020F0502020204030204" pitchFamily="34" charset="0"/>
              </a:rPr>
              <a:t>Enhances the accuracy of data</a:t>
            </a:r>
          </a:p>
          <a:p>
            <a:pPr marL="449263" indent="-449263" defTabSz="712788">
              <a:spcAft>
                <a:spcPts val="600"/>
              </a:spcAft>
              <a:buFont typeface="Arial" pitchFamily="34" charset="0"/>
              <a:buChar char="•"/>
            </a:pPr>
            <a:r>
              <a:rPr lang="en-AU" sz="2400" dirty="0">
                <a:latin typeface="Calibri" panose="020F0502020204030204" pitchFamily="34" charset="0"/>
              </a:rPr>
              <a:t>Ensures the comparability of </a:t>
            </a:r>
            <a:endParaRPr lang="en-AU" sz="2400" dirty="0" smtClean="0">
              <a:latin typeface="Calibri" panose="020F0502020204030204" pitchFamily="34" charset="0"/>
            </a:endParaRPr>
          </a:p>
          <a:p>
            <a:pPr marL="0" indent="0" defTabSz="712788">
              <a:spcAft>
                <a:spcPts val="600"/>
              </a:spcAft>
              <a:buNone/>
            </a:pPr>
            <a:r>
              <a:rPr lang="en-AU" sz="2400" dirty="0">
                <a:latin typeface="Calibri" panose="020F0502020204030204" pitchFamily="34" charset="0"/>
              </a:rPr>
              <a:t> </a:t>
            </a:r>
            <a:r>
              <a:rPr lang="en-AU" sz="2400" dirty="0" smtClean="0">
                <a:latin typeface="Calibri" panose="020F0502020204030204" pitchFamily="34" charset="0"/>
              </a:rPr>
              <a:t>      the </a:t>
            </a:r>
            <a:r>
              <a:rPr lang="en-AU" sz="2400" dirty="0">
                <a:latin typeface="Calibri" panose="020F0502020204030204" pitchFamily="34" charset="0"/>
              </a:rPr>
              <a:t>data</a:t>
            </a:r>
          </a:p>
          <a:p>
            <a:pPr marL="723901" lvl="4" indent="-449263">
              <a:spcAft>
                <a:spcPts val="600"/>
              </a:spcAft>
            </a:pPr>
            <a:r>
              <a:rPr lang="en-AU" sz="2400" dirty="0">
                <a:latin typeface="Calibri" panose="020F0502020204030204" pitchFamily="34" charset="0"/>
              </a:rPr>
              <a:t>Modifications have implications</a:t>
            </a:r>
          </a:p>
          <a:p>
            <a:pPr eaLnBrk="1" fontAlgn="auto" hangingPunct="1">
              <a:spcAft>
                <a:spcPts val="0"/>
              </a:spcAft>
              <a:buFont typeface="Arial"/>
              <a:buChar char="•"/>
              <a:defRPr/>
            </a:pPr>
            <a:endParaRPr lang="en-NZ" sz="2400" dirty="0" smtClean="0">
              <a:latin typeface="Calibri" panose="020F0502020204030204" pitchFamily="34" charset="0"/>
            </a:endParaRP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0866" y="3943986"/>
            <a:ext cx="3106343" cy="193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72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60" y="725065"/>
            <a:ext cx="5715678" cy="509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426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977900"/>
            <a:ext cx="6553200" cy="615950"/>
          </a:xfrm>
        </p:spPr>
        <p:txBody>
          <a:bodyPr anchor="t"/>
          <a:lstStyle/>
          <a:p>
            <a:pPr eaLnBrk="1" hangingPunct="1"/>
            <a:r>
              <a:rPr lang="en-NZ" altLang="ja-JP" sz="3800" b="1" dirty="0" smtClean="0">
                <a:latin typeface="Calibri" panose="020F0502020204030204" pitchFamily="34" charset="0"/>
              </a:rPr>
              <a:t>Interpretation of data</a:t>
            </a:r>
            <a:endParaRPr lang="ja-JP" altLang="en-US" sz="3800" b="1" dirty="0" smtClean="0">
              <a:latin typeface="Calibri" panose="020F0502020204030204" pitchFamily="34" charset="0"/>
            </a:endParaRPr>
          </a:p>
        </p:txBody>
      </p:sp>
      <p:sp>
        <p:nvSpPr>
          <p:cNvPr id="3" name="Content Placeholder 2"/>
          <p:cNvSpPr>
            <a:spLocks noGrp="1"/>
          </p:cNvSpPr>
          <p:nvPr>
            <p:ph idx="1"/>
          </p:nvPr>
        </p:nvSpPr>
        <p:spPr>
          <a:xfrm>
            <a:off x="350838" y="1781503"/>
            <a:ext cx="8229600" cy="4091426"/>
          </a:xfrm>
        </p:spPr>
        <p:txBody>
          <a:bodyPr rtlCol="0">
            <a:normAutofit fontScale="85000" lnSpcReduction="20000"/>
          </a:bodyPr>
          <a:lstStyle/>
          <a:p>
            <a:pPr marL="273050" indent="-546100" defTabSz="903288">
              <a:buFont typeface="Arial" pitchFamily="34" charset="0"/>
              <a:buChar char="•"/>
            </a:pPr>
            <a:endParaRPr lang="en-AU" dirty="0"/>
          </a:p>
          <a:p>
            <a:pPr marL="273050" indent="-273050" defTabSz="903288">
              <a:buFont typeface="Arial" pitchFamily="34" charset="0"/>
              <a:buChar char="•"/>
              <a:tabLst>
                <a:tab pos="273050" algn="l"/>
              </a:tabLst>
            </a:pPr>
            <a:r>
              <a:rPr lang="en-AU" dirty="0"/>
              <a:t>Regularly review reports/rates</a:t>
            </a:r>
          </a:p>
          <a:p>
            <a:pPr marL="273050" indent="-546100" defTabSz="903288">
              <a:buFont typeface="Arial" pitchFamily="34" charset="0"/>
              <a:buChar char="•"/>
              <a:tabLst>
                <a:tab pos="273050" algn="l"/>
              </a:tabLst>
            </a:pPr>
            <a:endParaRPr lang="en-AU" dirty="0"/>
          </a:p>
          <a:p>
            <a:pPr marL="266700" indent="-266700" defTabSz="903288">
              <a:buFont typeface="Arial" pitchFamily="34" charset="0"/>
              <a:buChar char="•"/>
              <a:tabLst>
                <a:tab pos="266700" algn="l"/>
                <a:tab pos="273050" algn="l"/>
              </a:tabLst>
            </a:pPr>
            <a:r>
              <a:rPr lang="en-AU" dirty="0"/>
              <a:t>Determine whether observed differences in rates are meaningful</a:t>
            </a:r>
          </a:p>
          <a:p>
            <a:pPr marL="801688" lvl="2" indent="-266700"/>
            <a:r>
              <a:rPr lang="en-AU" dirty="0"/>
              <a:t>Not just due to chance</a:t>
            </a:r>
          </a:p>
          <a:p>
            <a:pPr marL="801688" lvl="2" indent="-266700"/>
            <a:r>
              <a:rPr lang="en-AU" dirty="0"/>
              <a:t>p-value</a:t>
            </a:r>
          </a:p>
          <a:p>
            <a:pPr marL="801688" lvl="2" indent="-266700"/>
            <a:r>
              <a:rPr lang="en-AU" dirty="0"/>
              <a:t>95% confidence interval</a:t>
            </a:r>
          </a:p>
          <a:p>
            <a:pPr marL="1081088" lvl="2"/>
            <a:endParaRPr lang="en-AU" dirty="0"/>
          </a:p>
          <a:p>
            <a:pPr marL="273050" indent="-273050" defTabSz="903288">
              <a:buFont typeface="Arial" pitchFamily="34" charset="0"/>
              <a:buChar char="•"/>
            </a:pPr>
            <a:r>
              <a:rPr lang="en-AU" dirty="0"/>
              <a:t>Interpret the data for your audience</a:t>
            </a:r>
          </a:p>
          <a:p>
            <a:pPr marL="1081088" lvl="2" defTabSz="903288"/>
            <a:r>
              <a:rPr lang="en-AU" dirty="0"/>
              <a:t>Turn ‘data’ into ‘information’ </a:t>
            </a:r>
          </a:p>
          <a:p>
            <a:pPr eaLnBrk="1" fontAlgn="auto" hangingPunct="1">
              <a:spcAft>
                <a:spcPts val="0"/>
              </a:spcAft>
              <a:buFont typeface="Arial"/>
              <a:buChar char="•"/>
              <a:defRPr/>
            </a:pPr>
            <a:endParaRPr lang="en-NZ" sz="2400" dirty="0" smtClean="0">
              <a:latin typeface="Calibri" panose="020F0502020204030204" pitchFamily="34" charset="0"/>
            </a:endParaRP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43" y="3655570"/>
            <a:ext cx="2133847" cy="221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611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540024" y="977900"/>
            <a:ext cx="6553200" cy="615950"/>
          </a:xfrm>
        </p:spPr>
        <p:txBody>
          <a:bodyPr anchor="t"/>
          <a:lstStyle/>
          <a:p>
            <a:pPr eaLnBrk="1" hangingPunct="1"/>
            <a:r>
              <a:rPr lang="en-NZ" altLang="ja-JP" sz="4000" b="1" dirty="0" smtClean="0">
                <a:latin typeface="Calibri" panose="020F0502020204030204" pitchFamily="34" charset="0"/>
              </a:rPr>
              <a:t>What is surveillance?</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417513" y="2150570"/>
            <a:ext cx="8316584" cy="3698437"/>
          </a:xfrm>
        </p:spPr>
        <p:txBody>
          <a:bodyPr rtlCol="0">
            <a:normAutofit lnSpcReduction="10000"/>
          </a:bodyPr>
          <a:lstStyle/>
          <a:p>
            <a:r>
              <a:rPr lang="en-NZ" sz="2400" dirty="0">
                <a:latin typeface="Calibri" panose="020F0502020204030204" pitchFamily="34" charset="0"/>
              </a:rPr>
              <a:t>Surveillance is a systemic and </a:t>
            </a:r>
            <a:r>
              <a:rPr lang="en-NZ" sz="2400" dirty="0" smtClean="0">
                <a:latin typeface="Calibri" panose="020F0502020204030204" pitchFamily="34" charset="0"/>
              </a:rPr>
              <a:t>on-going </a:t>
            </a:r>
            <a:r>
              <a:rPr lang="en-NZ" sz="2400" dirty="0">
                <a:latin typeface="Calibri" panose="020F0502020204030204" pitchFamily="34" charset="0"/>
              </a:rPr>
              <a:t>method of data collection, presentation and analysis, which is then </a:t>
            </a:r>
            <a:r>
              <a:rPr lang="en-NZ" sz="2400" dirty="0" smtClean="0">
                <a:latin typeface="Calibri" panose="020F0502020204030204" pitchFamily="34" charset="0"/>
              </a:rPr>
              <a:t>followed by </a:t>
            </a:r>
            <a:r>
              <a:rPr lang="en-NZ" sz="2400" dirty="0">
                <a:latin typeface="Calibri" panose="020F0502020204030204" pitchFamily="34" charset="0"/>
              </a:rPr>
              <a:t>dissemination of that information to those who can improve </a:t>
            </a:r>
            <a:r>
              <a:rPr lang="en-NZ" sz="2400" dirty="0" smtClean="0">
                <a:latin typeface="Calibri" panose="020F0502020204030204" pitchFamily="34" charset="0"/>
              </a:rPr>
              <a:t>patient outcomes</a:t>
            </a:r>
          </a:p>
          <a:p>
            <a:pPr marL="0" indent="0">
              <a:buNone/>
            </a:pPr>
            <a:endParaRPr lang="en-NZ" sz="1700" dirty="0" smtClean="0">
              <a:latin typeface="Calibri" panose="020F0502020204030204" pitchFamily="34" charset="0"/>
            </a:endParaRPr>
          </a:p>
          <a:p>
            <a:r>
              <a:rPr lang="en-NZ" sz="2400" dirty="0">
                <a:latin typeface="Calibri" panose="020F0502020204030204" pitchFamily="34" charset="0"/>
              </a:rPr>
              <a:t>In a healthcare setting, </a:t>
            </a:r>
            <a:r>
              <a:rPr lang="en-NZ" sz="2400" dirty="0" smtClean="0">
                <a:latin typeface="Calibri" panose="020F0502020204030204" pitchFamily="34" charset="0"/>
              </a:rPr>
              <a:t>surveillance </a:t>
            </a:r>
            <a:r>
              <a:rPr lang="en-NZ" sz="2400" dirty="0">
                <a:latin typeface="Calibri" panose="020F0502020204030204" pitchFamily="34" charset="0"/>
              </a:rPr>
              <a:t>of HAIs </a:t>
            </a:r>
            <a:r>
              <a:rPr lang="en-NZ" sz="2400" dirty="0" smtClean="0">
                <a:latin typeface="Calibri" panose="020F0502020204030204" pitchFamily="34" charset="0"/>
              </a:rPr>
              <a:t>can be extremely </a:t>
            </a:r>
            <a:r>
              <a:rPr lang="en-NZ" sz="2400" dirty="0">
                <a:latin typeface="Calibri" panose="020F0502020204030204" pitchFamily="34" charset="0"/>
              </a:rPr>
              <a:t>important in the </a:t>
            </a:r>
            <a:r>
              <a:rPr lang="en-NZ" sz="2400" dirty="0" smtClean="0">
                <a:latin typeface="Calibri" panose="020F0502020204030204" pitchFamily="34" charset="0"/>
              </a:rPr>
              <a:t>context of </a:t>
            </a:r>
            <a:r>
              <a:rPr lang="en-NZ" sz="2400" dirty="0">
                <a:latin typeface="Calibri" panose="020F0502020204030204" pitchFamily="34" charset="0"/>
              </a:rPr>
              <a:t>continuous quality </a:t>
            </a:r>
            <a:r>
              <a:rPr lang="en-NZ" sz="2400" dirty="0" smtClean="0">
                <a:latin typeface="Calibri" panose="020F0502020204030204" pitchFamily="34" charset="0"/>
              </a:rPr>
              <a:t>improvement as </a:t>
            </a:r>
            <a:r>
              <a:rPr lang="en-NZ" sz="2400" dirty="0">
                <a:latin typeface="Calibri" panose="020F0502020204030204" pitchFamily="34" charset="0"/>
              </a:rPr>
              <a:t>objective data is used to improve patient </a:t>
            </a:r>
            <a:r>
              <a:rPr lang="en-NZ" sz="2400" dirty="0" smtClean="0">
                <a:latin typeface="Calibri" panose="020F0502020204030204" pitchFamily="34" charset="0"/>
              </a:rPr>
              <a:t>outcomes.</a:t>
            </a:r>
          </a:p>
          <a:p>
            <a:pPr marL="0" indent="0">
              <a:buNone/>
            </a:pPr>
            <a:endParaRPr lang="en-NZ" sz="2400" dirty="0">
              <a:latin typeface="Calibri" panose="020F0502020204030204" pitchFamily="34" charset="0"/>
            </a:endParaRPr>
          </a:p>
          <a:p>
            <a:pPr marL="0" indent="0">
              <a:buNone/>
            </a:pPr>
            <a:r>
              <a:rPr lang="en-NZ" sz="1800" b="1" dirty="0" smtClean="0">
                <a:latin typeface="Calibri" panose="020F0502020204030204" pitchFamily="34" charset="0"/>
              </a:rPr>
              <a:t>       Guide </a:t>
            </a:r>
            <a:r>
              <a:rPr lang="en-NZ" sz="1800" b="1" dirty="0">
                <a:latin typeface="Calibri" panose="020F0502020204030204" pitchFamily="34" charset="0"/>
              </a:rPr>
              <a:t>to the Elimination of </a:t>
            </a:r>
            <a:r>
              <a:rPr lang="en-NZ" sz="1800" b="1" dirty="0" err="1">
                <a:latin typeface="Calibri" panose="020F0502020204030204" pitchFamily="34" charset="0"/>
              </a:rPr>
              <a:t>Orthopedic</a:t>
            </a:r>
            <a:r>
              <a:rPr lang="en-NZ" sz="1800" b="1" dirty="0">
                <a:latin typeface="Calibri" panose="020F0502020204030204" pitchFamily="34" charset="0"/>
              </a:rPr>
              <a:t> Surgical Site </a:t>
            </a:r>
            <a:r>
              <a:rPr lang="en-NZ" sz="1800" b="1" dirty="0" smtClean="0">
                <a:latin typeface="Calibri" panose="020F0502020204030204" pitchFamily="34" charset="0"/>
              </a:rPr>
              <a:t>Infections, APIC/AORN, 2010</a:t>
            </a:r>
            <a:endParaRPr lang="en-NZ" sz="1800" dirty="0" smtClean="0">
              <a:latin typeface="Calibri" panose="020F0502020204030204" pitchFamily="34" charset="0"/>
            </a:endParaRPr>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1534982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Feedback data</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208949" y="1781503"/>
            <a:ext cx="8229600" cy="4091426"/>
          </a:xfrm>
        </p:spPr>
        <p:txBody>
          <a:bodyPr rtlCol="0">
            <a:normAutofit fontScale="92500" lnSpcReduction="10000"/>
          </a:bodyPr>
          <a:lstStyle/>
          <a:p>
            <a:pPr>
              <a:buFont typeface="Arial" pitchFamily="34" charset="0"/>
              <a:buChar char="•"/>
            </a:pPr>
            <a:r>
              <a:rPr lang="en-AU" dirty="0">
                <a:latin typeface="Calibri" panose="020F0502020204030204" pitchFamily="34" charset="0"/>
              </a:rPr>
              <a:t>Provide </a:t>
            </a:r>
            <a:r>
              <a:rPr lang="en-AU" dirty="0" smtClean="0">
                <a:latin typeface="Calibri" panose="020F0502020204030204" pitchFamily="34" charset="0"/>
              </a:rPr>
              <a:t>timely feedback </a:t>
            </a:r>
            <a:r>
              <a:rPr lang="en-AU" dirty="0">
                <a:latin typeface="Calibri" panose="020F0502020204030204" pitchFamily="34" charset="0"/>
              </a:rPr>
              <a:t>to clinicians</a:t>
            </a:r>
          </a:p>
          <a:p>
            <a:pPr lvl="0">
              <a:buFont typeface="Arial" pitchFamily="34" charset="0"/>
              <a:buChar char="•"/>
            </a:pPr>
            <a:r>
              <a:rPr lang="en-AU" dirty="0">
                <a:latin typeface="Calibri" panose="020F0502020204030204" pitchFamily="34" charset="0"/>
              </a:rPr>
              <a:t>Have clear plan for distributing surveillance information</a:t>
            </a:r>
          </a:p>
          <a:p>
            <a:pPr marL="808038" lvl="2"/>
            <a:r>
              <a:rPr lang="en-AU" dirty="0">
                <a:latin typeface="Calibri" panose="020F0502020204030204" pitchFamily="34" charset="0"/>
              </a:rPr>
              <a:t>Who needs to know?</a:t>
            </a:r>
          </a:p>
          <a:p>
            <a:pPr marL="808038" lvl="2"/>
            <a:r>
              <a:rPr lang="en-AU" dirty="0">
                <a:latin typeface="Calibri" panose="020F0502020204030204" pitchFamily="34" charset="0"/>
              </a:rPr>
              <a:t>Forum</a:t>
            </a:r>
          </a:p>
          <a:p>
            <a:pPr marL="457200" lvl="1" indent="-457200">
              <a:buFont typeface="Arial" panose="020B0604020202020204" pitchFamily="34" charset="0"/>
              <a:buChar char="•"/>
            </a:pPr>
            <a:r>
              <a:rPr lang="en-AU" sz="3200" dirty="0">
                <a:latin typeface="Calibri" panose="020F0502020204030204" pitchFamily="34" charset="0"/>
              </a:rPr>
              <a:t>Present surveillance findings using graphs </a:t>
            </a:r>
            <a:r>
              <a:rPr lang="en-AU" sz="3200" dirty="0" smtClean="0">
                <a:latin typeface="Calibri" panose="020F0502020204030204" pitchFamily="34" charset="0"/>
              </a:rPr>
              <a:t>and </a:t>
            </a:r>
            <a:r>
              <a:rPr lang="en-AU" sz="3200" dirty="0">
                <a:latin typeface="Calibri" panose="020F0502020204030204" pitchFamily="34" charset="0"/>
              </a:rPr>
              <a:t>easy-to-read tables </a:t>
            </a:r>
          </a:p>
          <a:p>
            <a:pPr marL="630238" lvl="2" indent="-180975"/>
            <a:r>
              <a:rPr lang="en-AU" dirty="0">
                <a:latin typeface="Calibri" panose="020F0502020204030204" pitchFamily="34" charset="0"/>
              </a:rPr>
              <a:t>Keep it simple, tailored to audience</a:t>
            </a:r>
          </a:p>
          <a:p>
            <a:pPr marL="457200" lvl="1" indent="-457200">
              <a:buFont typeface="Arial" panose="020B0604020202020204" pitchFamily="34" charset="0"/>
              <a:buChar char="•"/>
            </a:pPr>
            <a:r>
              <a:rPr lang="en-AU" sz="3200" dirty="0">
                <a:latin typeface="Calibri" panose="020F0502020204030204" pitchFamily="34" charset="0"/>
              </a:rPr>
              <a:t>Help stimulate ideas for process improvement</a:t>
            </a:r>
          </a:p>
          <a:p>
            <a:pPr eaLnBrk="1" fontAlgn="auto" hangingPunct="1">
              <a:spcAft>
                <a:spcPts val="0"/>
              </a:spcAft>
              <a:buFont typeface="Arial"/>
              <a:buChar char="•"/>
              <a:defRPr/>
            </a:pPr>
            <a:endParaRPr lang="en-NZ" sz="2400" dirty="0" smtClean="0">
              <a:latin typeface="Calibri" panose="020F0502020204030204" pitchFamily="34" charset="0"/>
            </a:endParaRP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1031" name="Picture 7" descr="C:\Users\djowitt\AppData\Local\Microsoft\Windows\Temporary Internet Files\Content.IE5\SQ328V56\MC90044188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879" y="4349859"/>
            <a:ext cx="1279525"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08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788713"/>
            <a:ext cx="6553200" cy="615950"/>
          </a:xfrm>
        </p:spPr>
        <p:txBody>
          <a:bodyPr anchor="t"/>
          <a:lstStyle/>
          <a:p>
            <a:pPr eaLnBrk="1" hangingPunct="1"/>
            <a:r>
              <a:rPr lang="en-NZ" altLang="ja-JP" sz="4000" b="1" dirty="0" smtClean="0">
                <a:latin typeface="Calibri" panose="020F0502020204030204" pitchFamily="34" charset="0"/>
              </a:rPr>
              <a:t>SSII Programme reporting</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1655379"/>
            <a:ext cx="8229600" cy="4091426"/>
          </a:xfrm>
        </p:spPr>
        <p:txBody>
          <a:bodyPr rtlCol="0">
            <a:normAutofit fontScale="92500" lnSpcReduction="20000"/>
          </a:bodyPr>
          <a:lstStyle/>
          <a:p>
            <a:r>
              <a:rPr lang="en-US" dirty="0" smtClean="0">
                <a:latin typeface="Calibri" panose="020F0502020204030204" pitchFamily="34" charset="0"/>
              </a:rPr>
              <a:t>The </a:t>
            </a:r>
            <a:r>
              <a:rPr lang="en-US" dirty="0">
                <a:latin typeface="Calibri" panose="020F0502020204030204" pitchFamily="34" charset="0"/>
              </a:rPr>
              <a:t>following reports </a:t>
            </a:r>
            <a:r>
              <a:rPr lang="en-US" dirty="0" smtClean="0">
                <a:latin typeface="Calibri" panose="020F0502020204030204" pitchFamily="34" charset="0"/>
              </a:rPr>
              <a:t>are being </a:t>
            </a:r>
          </a:p>
          <a:p>
            <a:pPr marL="0" indent="0">
              <a:buNone/>
            </a:pPr>
            <a:r>
              <a:rPr lang="en-US" dirty="0">
                <a:latin typeface="Calibri" panose="020F0502020204030204" pitchFamily="34" charset="0"/>
              </a:rPr>
              <a:t> </a:t>
            </a:r>
            <a:r>
              <a:rPr lang="en-US" dirty="0" smtClean="0">
                <a:latin typeface="Calibri" panose="020F0502020204030204" pitchFamily="34" charset="0"/>
              </a:rPr>
              <a:t>   developed for all DHBs</a:t>
            </a:r>
            <a:r>
              <a:rPr lang="en-US" dirty="0">
                <a:latin typeface="Calibri" panose="020F0502020204030204" pitchFamily="34" charset="0"/>
              </a:rPr>
              <a:t>:</a:t>
            </a:r>
          </a:p>
          <a:p>
            <a:pPr marL="363538" indent="-363538">
              <a:buFont typeface="Arial"/>
              <a:buChar char="•"/>
            </a:pPr>
            <a:r>
              <a:rPr lang="en-US" dirty="0">
                <a:latin typeface="Calibri" panose="020F0502020204030204" pitchFamily="34" charset="0"/>
              </a:rPr>
              <a:t>Local </a:t>
            </a:r>
            <a:r>
              <a:rPr lang="en-US" dirty="0" smtClean="0">
                <a:latin typeface="Calibri" panose="020F0502020204030204" pitchFamily="34" charset="0"/>
              </a:rPr>
              <a:t>- </a:t>
            </a:r>
            <a:r>
              <a:rPr lang="en-US" dirty="0" err="1">
                <a:latin typeface="Calibri" panose="020F0502020204030204" pitchFamily="34" charset="0"/>
              </a:rPr>
              <a:t>anonymised</a:t>
            </a:r>
            <a:r>
              <a:rPr lang="en-US" dirty="0">
                <a:latin typeface="Calibri" panose="020F0502020204030204" pitchFamily="34" charset="0"/>
              </a:rPr>
              <a:t> data comparing the DHB with others</a:t>
            </a:r>
          </a:p>
          <a:p>
            <a:pPr marL="363538" indent="-363538">
              <a:buFont typeface="Arial"/>
              <a:buChar char="•"/>
            </a:pPr>
            <a:r>
              <a:rPr lang="en-US" dirty="0">
                <a:latin typeface="Calibri" panose="020F0502020204030204" pitchFamily="34" charset="0"/>
              </a:rPr>
              <a:t>National </a:t>
            </a:r>
            <a:r>
              <a:rPr lang="en-US" dirty="0" smtClean="0">
                <a:latin typeface="Calibri" panose="020F0502020204030204" pitchFamily="34" charset="0"/>
              </a:rPr>
              <a:t>-</a:t>
            </a:r>
            <a:endParaRPr lang="en-US" dirty="0">
              <a:latin typeface="Calibri" panose="020F0502020204030204" pitchFamily="34" charset="0"/>
            </a:endParaRPr>
          </a:p>
          <a:p>
            <a:pPr lvl="3">
              <a:buFont typeface="Arial"/>
              <a:buChar char="•"/>
            </a:pPr>
            <a:r>
              <a:rPr lang="en-US" dirty="0">
                <a:latin typeface="Calibri" panose="020F0502020204030204" pitchFamily="34" charset="0"/>
              </a:rPr>
              <a:t>Cumulative incidence of SSI by DHB and hospital/s</a:t>
            </a:r>
          </a:p>
          <a:p>
            <a:pPr lvl="3">
              <a:buFont typeface="Arial"/>
              <a:buChar char="•"/>
            </a:pPr>
            <a:r>
              <a:rPr lang="en-US" dirty="0">
                <a:latin typeface="Calibri" panose="020F0502020204030204" pitchFamily="34" charset="0"/>
              </a:rPr>
              <a:t>SSI rates for each procedure with 95% confidence intervals</a:t>
            </a:r>
          </a:p>
          <a:p>
            <a:pPr lvl="3">
              <a:buFont typeface="Arial"/>
              <a:buChar char="•"/>
            </a:pPr>
            <a:r>
              <a:rPr lang="en-US" dirty="0">
                <a:latin typeface="Calibri" panose="020F0502020204030204" pitchFamily="34" charset="0"/>
              </a:rPr>
              <a:t>Statistical process control chart of SSI rate</a:t>
            </a:r>
          </a:p>
          <a:p>
            <a:pPr lvl="3">
              <a:buFont typeface="Arial"/>
              <a:buChar char="•"/>
            </a:pPr>
            <a:endParaRPr lang="en-US" dirty="0">
              <a:latin typeface="Calibri" panose="020F0502020204030204" pitchFamily="34" charset="0"/>
            </a:endParaRPr>
          </a:p>
          <a:p>
            <a:pPr marL="549275" lvl="3" indent="0" algn="ctr">
              <a:buNone/>
            </a:pPr>
            <a:r>
              <a:rPr lang="en-US" sz="2800" b="1" dirty="0">
                <a:latin typeface="Calibri" panose="020F0502020204030204" pitchFamily="34" charset="0"/>
              </a:rPr>
              <a:t>Further reporting options will become available if an IT package is implemented in the DHBs</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1275311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7346" name="Title 1"/>
          <p:cNvSpPr>
            <a:spLocks noGrp="1"/>
          </p:cNvSpPr>
          <p:nvPr>
            <p:ph type="title"/>
          </p:nvPr>
        </p:nvSpPr>
        <p:spPr>
          <a:xfrm>
            <a:off x="350838" y="977900"/>
            <a:ext cx="6553200" cy="615950"/>
          </a:xfrm>
        </p:spPr>
        <p:txBody>
          <a:bodyPr anchor="t"/>
          <a:lstStyle/>
          <a:p>
            <a:pPr eaLnBrk="1" hangingPunct="1"/>
            <a:r>
              <a:rPr lang="en-NZ" altLang="ja-JP" sz="3600" b="1" dirty="0" smtClean="0">
                <a:latin typeface="Calibri" panose="020F0502020204030204" pitchFamily="34" charset="0"/>
              </a:rPr>
              <a:t>DHB development sites</a:t>
            </a:r>
            <a:endParaRPr lang="ja-JP" altLang="en-US" sz="3600" b="1" dirty="0" smtClean="0">
              <a:latin typeface="Calibri" panose="020F0502020204030204" pitchFamily="34" charset="0"/>
            </a:endParaRPr>
          </a:p>
        </p:txBody>
      </p:sp>
      <p:sp>
        <p:nvSpPr>
          <p:cNvPr id="57347" name="Content Placeholder 2"/>
          <p:cNvSpPr>
            <a:spLocks noGrp="1"/>
          </p:cNvSpPr>
          <p:nvPr>
            <p:ph idx="1"/>
          </p:nvPr>
        </p:nvSpPr>
        <p:spPr>
          <a:xfrm>
            <a:off x="457200" y="2087946"/>
            <a:ext cx="8229600" cy="3611563"/>
          </a:xfrm>
        </p:spPr>
        <p:txBody>
          <a:bodyPr/>
          <a:lstStyle/>
          <a:p>
            <a:pPr marL="0" indent="0" eaLnBrk="1" hangingPunct="1"/>
            <a:r>
              <a:rPr lang="en-NZ" sz="2800" dirty="0" smtClean="0">
                <a:latin typeface="Calibri" panose="020F0502020204030204" pitchFamily="34" charset="0"/>
                <a:ea typeface="ＭＳ Ｐゴシック" pitchFamily="34" charset="-128"/>
              </a:rPr>
              <a:t>  </a:t>
            </a:r>
            <a:r>
              <a:rPr lang="en-NZ" sz="2400" dirty="0" smtClean="0">
                <a:latin typeface="Calibri" panose="020F0502020204030204" pitchFamily="34" charset="0"/>
                <a:ea typeface="ＭＳ Ｐゴシック" pitchFamily="34" charset="-128"/>
              </a:rPr>
              <a:t>Initial report October 2013</a:t>
            </a:r>
          </a:p>
          <a:p>
            <a:pPr marL="0" indent="0" eaLnBrk="1" hangingPunct="1"/>
            <a:r>
              <a:rPr lang="en-NZ" sz="2400" dirty="0" smtClean="0">
                <a:latin typeface="Calibri" panose="020F0502020204030204" pitchFamily="34" charset="0"/>
                <a:ea typeface="ＭＳ Ｐゴシック" pitchFamily="34" charset="-128"/>
              </a:rPr>
              <a:t> High </a:t>
            </a:r>
            <a:r>
              <a:rPr lang="en-NZ" sz="2400" dirty="0">
                <a:latin typeface="Calibri" panose="020F0502020204030204" pitchFamily="34" charset="0"/>
                <a:ea typeface="ＭＳ Ｐゴシック" pitchFamily="34" charset="-128"/>
              </a:rPr>
              <a:t>quality data</a:t>
            </a:r>
          </a:p>
          <a:p>
            <a:pPr marL="0" indent="0" eaLnBrk="1" hangingPunct="1"/>
            <a:r>
              <a:rPr lang="en-NZ" sz="2400" dirty="0">
                <a:latin typeface="Calibri" panose="020F0502020204030204" pitchFamily="34" charset="0"/>
                <a:ea typeface="ＭＳ Ｐゴシック" pitchFamily="34" charset="-128"/>
              </a:rPr>
              <a:t> Surgical antibiotic prophylaxis:</a:t>
            </a:r>
          </a:p>
          <a:p>
            <a:pPr lvl="1" eaLnBrk="1" hangingPunct="1"/>
            <a:r>
              <a:rPr lang="en-NZ" sz="2400" smtClean="0">
                <a:latin typeface="Calibri" panose="020F0502020204030204" pitchFamily="34" charset="0"/>
                <a:ea typeface="ＭＳ Ｐゴシック" pitchFamily="34" charset="-128"/>
              </a:rPr>
              <a:t>Antibiotic</a:t>
            </a:r>
            <a:endParaRPr lang="en-NZ" sz="2400" dirty="0">
              <a:latin typeface="Calibri" panose="020F0502020204030204" pitchFamily="34" charset="0"/>
              <a:ea typeface="ＭＳ Ｐゴシック" pitchFamily="34" charset="-128"/>
            </a:endParaRPr>
          </a:p>
          <a:p>
            <a:pPr lvl="1" eaLnBrk="1" hangingPunct="1"/>
            <a:r>
              <a:rPr lang="en-NZ" sz="2400" dirty="0">
                <a:latin typeface="Calibri" panose="020F0502020204030204" pitchFamily="34" charset="0"/>
                <a:ea typeface="ＭＳ Ｐゴシック" pitchFamily="34" charset="-128"/>
              </a:rPr>
              <a:t>Dose</a:t>
            </a:r>
          </a:p>
          <a:p>
            <a:pPr lvl="1" eaLnBrk="1" hangingPunct="1"/>
            <a:r>
              <a:rPr lang="en-NZ" sz="2400" dirty="0">
                <a:latin typeface="Calibri" panose="020F0502020204030204" pitchFamily="34" charset="0"/>
                <a:ea typeface="ＭＳ Ｐゴシック" pitchFamily="34" charset="-128"/>
              </a:rPr>
              <a:t>Timing </a:t>
            </a:r>
          </a:p>
          <a:p>
            <a:pPr marL="0" indent="0" eaLnBrk="1" hangingPunct="1"/>
            <a:r>
              <a:rPr lang="en-NZ" sz="2400" dirty="0">
                <a:latin typeface="Calibri" panose="020F0502020204030204" pitchFamily="34" charset="0"/>
                <a:ea typeface="ＭＳ Ｐゴシック" pitchFamily="34" charset="-128"/>
              </a:rPr>
              <a:t> Choice of skin antisepsis</a:t>
            </a:r>
          </a:p>
          <a:p>
            <a:pPr eaLnBrk="1" hangingPunct="1"/>
            <a:r>
              <a:rPr lang="en-NZ" sz="2400" dirty="0" smtClean="0">
                <a:latin typeface="Calibri" panose="020F0502020204030204" pitchFamily="34" charset="0"/>
                <a:ea typeface="ＭＳ Ｐゴシック" pitchFamily="34" charset="-128"/>
              </a:rPr>
              <a:t>Final report due in December 2013</a:t>
            </a:r>
          </a:p>
          <a:p>
            <a:pPr marL="0" indent="0" eaLnBrk="1" hangingPunct="1">
              <a:buFont typeface="Arial" charset="0"/>
              <a:buNone/>
            </a:pPr>
            <a:endParaRPr lang="en-NZ" sz="2400" dirty="0" smtClean="0">
              <a:ea typeface="ＭＳ Ｐゴシック" pitchFamily="34" charset="-128"/>
            </a:endParaRPr>
          </a:p>
          <a:p>
            <a:pPr lvl="1" eaLnBrk="1" hangingPunct="1"/>
            <a:endParaRPr lang="en-NZ" sz="2000" dirty="0" smtClean="0">
              <a:ea typeface="ＭＳ Ｐゴシック" pitchFamily="34" charset="-128"/>
            </a:endParaRPr>
          </a:p>
          <a:p>
            <a:pPr lvl="1" eaLnBrk="1" hangingPunct="1"/>
            <a:endParaRPr lang="en-NZ" sz="2000" dirty="0" smtClean="0">
              <a:ea typeface="ＭＳ Ｐゴシック" pitchFamily="34" charset="-128"/>
            </a:endParaRPr>
          </a:p>
          <a:p>
            <a:pPr lvl="1" eaLnBrk="1" hangingPunct="1"/>
            <a:endParaRPr lang="en-NZ" sz="2000" dirty="0" smtClean="0">
              <a:ea typeface="ＭＳ Ｐゴシック" pitchFamily="34" charset="-128"/>
            </a:endParaRPr>
          </a:p>
          <a:p>
            <a:pPr marL="0" indent="0" eaLnBrk="1" hangingPunct="1">
              <a:buFont typeface="Arial" charset="0"/>
              <a:buNone/>
            </a:pPr>
            <a:endParaRPr lang="en-NZ" sz="2400" dirty="0" smtClean="0">
              <a:ea typeface="ＭＳ Ｐゴシック" pitchFamily="34" charset="-128"/>
            </a:endParaRPr>
          </a:p>
          <a:p>
            <a:pPr lvl="1" eaLnBrk="1" hangingPunct="1"/>
            <a:endParaRPr lang="en-NZ" sz="2000" dirty="0" smtClean="0">
              <a:ea typeface="ＭＳ Ｐゴシック" pitchFamily="34" charset="-128"/>
            </a:endParaRPr>
          </a:p>
          <a:p>
            <a:pPr marL="0" indent="0" eaLnBrk="1" hangingPunct="1">
              <a:buFont typeface="Arial" charset="0"/>
              <a:buNone/>
            </a:pPr>
            <a:endParaRPr lang="ja-JP" altLang="en-US" sz="2400" dirty="0" smtClean="0"/>
          </a:p>
        </p:txBody>
      </p:sp>
      <p:pic>
        <p:nvPicPr>
          <p:cNvPr id="5125" name="Picture 5" descr="C:\Users\djowitt\AppData\Local\Microsoft\Windows\Temporary Internet Files\Content.IE5\7C2GAO3L\MP90042245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136" y="2522483"/>
            <a:ext cx="2228019" cy="280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74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9394" name="Title 1"/>
          <p:cNvSpPr>
            <a:spLocks noGrp="1"/>
          </p:cNvSpPr>
          <p:nvPr>
            <p:ph type="title"/>
          </p:nvPr>
        </p:nvSpPr>
        <p:spPr>
          <a:xfrm>
            <a:off x="350838" y="977900"/>
            <a:ext cx="6553200" cy="615950"/>
          </a:xfrm>
        </p:spPr>
        <p:txBody>
          <a:bodyPr anchor="t"/>
          <a:lstStyle/>
          <a:p>
            <a:pPr eaLnBrk="1" hangingPunct="1"/>
            <a:r>
              <a:rPr lang="en-NZ" altLang="ja-JP" sz="3600" b="1" dirty="0" smtClean="0">
                <a:latin typeface="Calibri" panose="020F0502020204030204" pitchFamily="34" charset="0"/>
              </a:rPr>
              <a:t>SSI: Quality and Safety Markers (QSM)</a:t>
            </a:r>
            <a:endParaRPr lang="ja-JP" altLang="en-US" sz="3600" b="1" dirty="0" smtClean="0">
              <a:latin typeface="Calibri" panose="020F0502020204030204" pitchFamily="34" charset="0"/>
            </a:endParaRPr>
          </a:p>
        </p:txBody>
      </p:sp>
      <p:sp>
        <p:nvSpPr>
          <p:cNvPr id="59395" name="Content Placeholder 2"/>
          <p:cNvSpPr>
            <a:spLocks noGrp="1"/>
          </p:cNvSpPr>
          <p:nvPr>
            <p:ph idx="1"/>
          </p:nvPr>
        </p:nvSpPr>
        <p:spPr>
          <a:xfrm>
            <a:off x="350838" y="2245600"/>
            <a:ext cx="8229600" cy="3611563"/>
          </a:xfrm>
        </p:spPr>
        <p:txBody>
          <a:bodyPr/>
          <a:lstStyle/>
          <a:p>
            <a:pPr eaLnBrk="1" hangingPunct="1">
              <a:lnSpc>
                <a:spcPct val="90000"/>
              </a:lnSpc>
            </a:pPr>
            <a:r>
              <a:rPr lang="en-NZ" sz="2400" dirty="0" smtClean="0">
                <a:latin typeface="Calibri" panose="020F0502020204030204" pitchFamily="34" charset="0"/>
                <a:ea typeface="ＭＳ Ｐゴシック" pitchFamily="34" charset="-128"/>
              </a:rPr>
              <a:t>DHBs have recently been consulted on SSI QSM </a:t>
            </a:r>
          </a:p>
          <a:p>
            <a:pPr eaLnBrk="1" hangingPunct="1">
              <a:lnSpc>
                <a:spcPct val="90000"/>
              </a:lnSpc>
            </a:pPr>
            <a:r>
              <a:rPr lang="en-NZ" sz="2400" dirty="0" smtClean="0">
                <a:latin typeface="Calibri" panose="020F0502020204030204" pitchFamily="34" charset="0"/>
                <a:ea typeface="ＭＳ Ｐゴシック" pitchFamily="34" charset="-128"/>
              </a:rPr>
              <a:t>Process measures:</a:t>
            </a:r>
          </a:p>
          <a:p>
            <a:pPr lvl="1" eaLnBrk="1" hangingPunct="1">
              <a:lnSpc>
                <a:spcPct val="90000"/>
              </a:lnSpc>
            </a:pPr>
            <a:r>
              <a:rPr lang="en-NZ" sz="2400" dirty="0" smtClean="0">
                <a:latin typeface="Calibri" panose="020F0502020204030204" pitchFamily="34" charset="0"/>
                <a:ea typeface="ＭＳ Ｐゴシック" pitchFamily="34" charset="-128"/>
              </a:rPr>
              <a:t>Correct dose of recommended antibiotic prophylaxis</a:t>
            </a:r>
          </a:p>
          <a:p>
            <a:pPr lvl="1" eaLnBrk="1" hangingPunct="1">
              <a:lnSpc>
                <a:spcPct val="90000"/>
              </a:lnSpc>
            </a:pPr>
            <a:r>
              <a:rPr lang="en-NZ" sz="2400" dirty="0" smtClean="0">
                <a:latin typeface="Calibri" panose="020F0502020204030204" pitchFamily="34" charset="0"/>
                <a:ea typeface="ＭＳ Ｐゴシック" pitchFamily="34" charset="-128"/>
              </a:rPr>
              <a:t>Correct timing of antibiotic prophylaxis (0-60 minutes before incision)</a:t>
            </a:r>
          </a:p>
          <a:p>
            <a:pPr lvl="1" eaLnBrk="1" hangingPunct="1">
              <a:lnSpc>
                <a:spcPct val="90000"/>
              </a:lnSpc>
            </a:pPr>
            <a:r>
              <a:rPr lang="en-NZ" sz="2400" dirty="0" smtClean="0">
                <a:latin typeface="Calibri" panose="020F0502020204030204" pitchFamily="34" charset="0"/>
                <a:ea typeface="ＭＳ Ｐゴシック" pitchFamily="34" charset="-128"/>
              </a:rPr>
              <a:t>Appropriate skin antisepsis</a:t>
            </a:r>
          </a:p>
          <a:p>
            <a:pPr eaLnBrk="1" hangingPunct="1">
              <a:lnSpc>
                <a:spcPct val="90000"/>
              </a:lnSpc>
            </a:pPr>
            <a:r>
              <a:rPr lang="en-NZ" sz="2400" dirty="0" smtClean="0">
                <a:latin typeface="Calibri" panose="020F0502020204030204" pitchFamily="34" charset="0"/>
                <a:ea typeface="ＭＳ Ｐゴシック" pitchFamily="34" charset="-128"/>
              </a:rPr>
              <a:t>Outcome marker:</a:t>
            </a:r>
          </a:p>
          <a:p>
            <a:pPr lvl="1" eaLnBrk="1" hangingPunct="1">
              <a:lnSpc>
                <a:spcPct val="90000"/>
              </a:lnSpc>
            </a:pPr>
            <a:r>
              <a:rPr lang="en-NZ" sz="2400" dirty="0" smtClean="0">
                <a:latin typeface="Calibri" panose="020F0502020204030204" pitchFamily="34" charset="0"/>
                <a:ea typeface="ＭＳ Ｐゴシック" pitchFamily="34" charset="-128"/>
              </a:rPr>
              <a:t>Rate of surgical site infection by procedure	</a:t>
            </a:r>
          </a:p>
          <a:p>
            <a:pPr eaLnBrk="1" hangingPunct="1">
              <a:lnSpc>
                <a:spcPct val="90000"/>
              </a:lnSpc>
            </a:pPr>
            <a:endParaRPr lang="ja-JP" altLang="en-US" sz="22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350838" y="520700"/>
            <a:ext cx="6553200" cy="615950"/>
          </a:xfrm>
        </p:spPr>
        <p:txBody>
          <a:bodyPr anchor="t"/>
          <a:lstStyle/>
          <a:p>
            <a:pPr eaLnBrk="1" hangingPunct="1"/>
            <a:r>
              <a:rPr lang="en-NZ" altLang="ja-JP" sz="4000" b="1" dirty="0" smtClean="0">
                <a:latin typeface="Calibri" panose="020F0502020204030204" pitchFamily="34" charset="0"/>
              </a:rPr>
              <a:t>Ownership </a:t>
            </a:r>
            <a:r>
              <a:rPr lang="en-NZ" altLang="ja-JP" sz="4000" b="1" smtClean="0">
                <a:latin typeface="Calibri" panose="020F0502020204030204" pitchFamily="34" charset="0"/>
              </a:rPr>
              <a:t>of the results</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9" y="1592317"/>
            <a:ext cx="8335962" cy="4035973"/>
          </a:xfrm>
        </p:spPr>
        <p:txBody>
          <a:bodyPr rtlCol="0">
            <a:normAutofit fontScale="62500" lnSpcReduction="20000"/>
          </a:bodyPr>
          <a:lstStyle/>
          <a:p>
            <a:pPr marL="361950" indent="-276225">
              <a:buFont typeface="Arial" pitchFamily="34" charset="0"/>
              <a:buChar char="•"/>
              <a:tabLst>
                <a:tab pos="630238" algn="l"/>
              </a:tabLst>
            </a:pPr>
            <a:r>
              <a:rPr lang="en-AU" sz="3400" b="1" dirty="0">
                <a:latin typeface="Calibri" panose="020F0502020204030204" pitchFamily="34" charset="0"/>
              </a:rPr>
              <a:t>Surgical team </a:t>
            </a:r>
            <a:r>
              <a:rPr lang="en-AU" sz="3400" b="1" dirty="0" smtClean="0">
                <a:latin typeface="Calibri" panose="020F0502020204030204" pitchFamily="34" charset="0"/>
              </a:rPr>
              <a:t>have </a:t>
            </a:r>
            <a:r>
              <a:rPr lang="en-AU" sz="3400" b="1" dirty="0">
                <a:latin typeface="Calibri" panose="020F0502020204030204" pitchFamily="34" charset="0"/>
              </a:rPr>
              <a:t>power to make </a:t>
            </a:r>
            <a:r>
              <a:rPr lang="en-AU" sz="3400" b="1" dirty="0" smtClean="0">
                <a:latin typeface="Calibri" panose="020F0502020204030204" pitchFamily="34" charset="0"/>
              </a:rPr>
              <a:t>required </a:t>
            </a:r>
            <a:r>
              <a:rPr lang="en-AU" sz="3400" b="1" dirty="0">
                <a:latin typeface="Calibri" panose="020F0502020204030204" pitchFamily="34" charset="0"/>
              </a:rPr>
              <a:t>changes</a:t>
            </a:r>
          </a:p>
          <a:p>
            <a:pPr marL="903288" lvl="2" indent="-355600"/>
            <a:endParaRPr lang="en-AU" sz="3400" b="1" dirty="0">
              <a:latin typeface="Calibri" panose="020F0502020204030204" pitchFamily="34" charset="0"/>
            </a:endParaRPr>
          </a:p>
          <a:p>
            <a:pPr marL="542925" lvl="1" indent="-457200">
              <a:buFont typeface="Arial" panose="020B0604020202020204" pitchFamily="34" charset="0"/>
              <a:buChar char="•"/>
            </a:pPr>
            <a:r>
              <a:rPr lang="en-AU" sz="3400" b="1" dirty="0">
                <a:latin typeface="Calibri" panose="020F0502020204030204" pitchFamily="34" charset="0"/>
              </a:rPr>
              <a:t>Infection Control Consultant supports surgical team</a:t>
            </a:r>
          </a:p>
          <a:p>
            <a:pPr marL="636588" lvl="2" indent="-276225"/>
            <a:r>
              <a:rPr lang="en-AU" sz="3400" dirty="0">
                <a:latin typeface="Calibri" panose="020F0502020204030204" pitchFamily="34" charset="0"/>
              </a:rPr>
              <a:t>Provide up-to-date information</a:t>
            </a:r>
          </a:p>
          <a:p>
            <a:pPr marL="636588" lvl="2" indent="-276225"/>
            <a:r>
              <a:rPr lang="en-AU" sz="3400" dirty="0">
                <a:latin typeface="Calibri" panose="020F0502020204030204" pitchFamily="34" charset="0"/>
              </a:rPr>
              <a:t>Highlight issues e.g. antibiotic guidelines, skin antisepsis </a:t>
            </a:r>
          </a:p>
          <a:p>
            <a:pPr marL="636588" lvl="2" indent="-276225"/>
            <a:r>
              <a:rPr lang="en-AU" sz="3400" dirty="0">
                <a:latin typeface="Calibri" panose="020F0502020204030204" pitchFamily="34" charset="0"/>
              </a:rPr>
              <a:t>1</a:t>
            </a:r>
            <a:r>
              <a:rPr lang="en-AU" sz="3400" baseline="30000" dirty="0">
                <a:latin typeface="Calibri" panose="020F0502020204030204" pitchFamily="34" charset="0"/>
              </a:rPr>
              <a:t>st</a:t>
            </a:r>
            <a:r>
              <a:rPr lang="en-AU" sz="3400" dirty="0">
                <a:latin typeface="Calibri" panose="020F0502020204030204" pitchFamily="34" charset="0"/>
              </a:rPr>
              <a:t> hand observation of surgery processes – what </a:t>
            </a:r>
            <a:r>
              <a:rPr lang="en-AU" sz="3400" dirty="0" smtClean="0">
                <a:latin typeface="Calibri" panose="020F0502020204030204" pitchFamily="34" charset="0"/>
              </a:rPr>
              <a:t>should </a:t>
            </a:r>
          </a:p>
          <a:p>
            <a:pPr marL="360363" lvl="2" indent="0">
              <a:buNone/>
            </a:pPr>
            <a:r>
              <a:rPr lang="en-AU" sz="3400" dirty="0">
                <a:latin typeface="Calibri" panose="020F0502020204030204" pitchFamily="34" charset="0"/>
              </a:rPr>
              <a:t> </a:t>
            </a:r>
            <a:r>
              <a:rPr lang="en-AU" sz="3400" dirty="0" smtClean="0">
                <a:latin typeface="Calibri" panose="020F0502020204030204" pitchFamily="34" charset="0"/>
              </a:rPr>
              <a:t>    occur </a:t>
            </a:r>
            <a:r>
              <a:rPr lang="en-AU" sz="3400" dirty="0" err="1">
                <a:latin typeface="Calibri" panose="020F0502020204030204" pitchFamily="34" charset="0"/>
              </a:rPr>
              <a:t>vs</a:t>
            </a:r>
            <a:r>
              <a:rPr lang="en-AU" sz="3400" dirty="0">
                <a:latin typeface="Calibri" panose="020F0502020204030204" pitchFamily="34" charset="0"/>
              </a:rPr>
              <a:t> what actually occurs</a:t>
            </a:r>
          </a:p>
          <a:p>
            <a:endParaRPr lang="en-AU" sz="3400" dirty="0">
              <a:latin typeface="Calibri" panose="020F0502020204030204" pitchFamily="34" charset="0"/>
            </a:endParaRPr>
          </a:p>
          <a:p>
            <a:pPr indent="-257175">
              <a:buFont typeface="Arial" pitchFamily="34" charset="0"/>
              <a:buChar char="•"/>
            </a:pPr>
            <a:r>
              <a:rPr lang="en-AU" sz="3400" b="1" dirty="0">
                <a:latin typeface="Calibri" panose="020F0502020204030204" pitchFamily="34" charset="0"/>
              </a:rPr>
              <a:t>Follow-up surveillance to determine whether change has occurred</a:t>
            </a:r>
          </a:p>
          <a:p>
            <a:pPr marL="0" indent="0"/>
            <a:endParaRPr lang="en-AU" sz="3400" dirty="0" smtClean="0">
              <a:latin typeface="Calibri" panose="020F0502020204030204" pitchFamily="34" charset="0"/>
            </a:endParaRPr>
          </a:p>
          <a:p>
            <a:pPr algn="ctr"/>
            <a:r>
              <a:rPr lang="en-AU" sz="3400" b="1" i="1" dirty="0" smtClean="0">
                <a:latin typeface="Calibri" panose="020F0502020204030204" pitchFamily="34" charset="0"/>
              </a:rPr>
              <a:t>Ongoing </a:t>
            </a:r>
            <a:r>
              <a:rPr lang="en-AU" sz="3400" b="1" i="1" dirty="0">
                <a:latin typeface="Calibri" panose="020F0502020204030204" pitchFamily="34" charset="0"/>
              </a:rPr>
              <a:t>surveillance without action can be meaningless</a:t>
            </a:r>
            <a:endParaRPr lang="en-AU" sz="3400" dirty="0">
              <a:latin typeface="Calibri" panose="020F0502020204030204" pitchFamily="34" charset="0"/>
            </a:endParaRPr>
          </a:p>
          <a:p>
            <a:pPr eaLnBrk="1" fontAlgn="auto" hangingPunct="1">
              <a:spcAft>
                <a:spcPts val="0"/>
              </a:spcAft>
              <a:buFont typeface="Arial"/>
              <a:buChar char="•"/>
              <a:defRPr/>
            </a:pPr>
            <a:endParaRPr lang="en-NZ" sz="3400" dirty="0" smtClean="0">
              <a:latin typeface="Calibri" panose="020F0502020204030204" pitchFamily="34" charset="0"/>
            </a:endParaRPr>
          </a:p>
          <a:p>
            <a:pPr eaLnBrk="1" fontAlgn="auto" hangingPunct="1">
              <a:spcAft>
                <a:spcPts val="0"/>
              </a:spcAft>
              <a:buFont typeface="Arial"/>
              <a:buChar char="•"/>
              <a:defRPr/>
            </a:pPr>
            <a:endParaRPr lang="en-NZ" sz="3400" dirty="0" smtClean="0"/>
          </a:p>
          <a:p>
            <a:pPr eaLnBrk="1" fontAlgn="auto" hangingPunct="1">
              <a:spcAft>
                <a:spcPts val="0"/>
              </a:spcAft>
              <a:buFont typeface="Arial"/>
              <a:buChar char="•"/>
              <a:defRPr/>
            </a:pPr>
            <a:endParaRPr lang="en-NZ" sz="3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2053" name="Picture 5" descr="C:\Users\djowitt\AppData\Local\Microsoft\Windows\Temporary Internet Files\Content.IE5\1VS067DQ\MC90021670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415" y="2363172"/>
            <a:ext cx="1180385" cy="124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08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729211" y="837543"/>
            <a:ext cx="6553200" cy="615950"/>
          </a:xfrm>
        </p:spPr>
        <p:txBody>
          <a:bodyPr anchor="t"/>
          <a:lstStyle/>
          <a:p>
            <a:pPr eaLnBrk="1" hangingPunct="1"/>
            <a:r>
              <a:rPr lang="en-NZ" altLang="ja-JP" sz="4000" b="1" dirty="0" smtClean="0">
                <a:latin typeface="Calibri" panose="020F0502020204030204" pitchFamily="34" charset="0"/>
              </a:rPr>
              <a:t>Continued improvement</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29188" y="2112578"/>
            <a:ext cx="8136895" cy="3767959"/>
          </a:xfrm>
        </p:spPr>
        <p:txBody>
          <a:bodyPr rtlCol="0">
            <a:normAutofit/>
          </a:bodyPr>
          <a:lstStyle/>
          <a:p>
            <a:pPr marL="361950" indent="-276225">
              <a:buFont typeface="Arial" pitchFamily="34" charset="0"/>
              <a:buChar char="•"/>
              <a:tabLst>
                <a:tab pos="630238" algn="l"/>
              </a:tabLst>
            </a:pPr>
            <a:r>
              <a:rPr lang="en-AU" sz="2800" dirty="0">
                <a:latin typeface="Calibri" panose="020F0502020204030204" pitchFamily="34" charset="0"/>
              </a:rPr>
              <a:t>Surveillance </a:t>
            </a:r>
            <a:r>
              <a:rPr lang="en-AU" sz="2800" dirty="0" smtClean="0">
                <a:latin typeface="Calibri" panose="020F0502020204030204" pitchFamily="34" charset="0"/>
              </a:rPr>
              <a:t>is a key component of continued improvement in SSI rates</a:t>
            </a:r>
            <a:endParaRPr lang="en-AU" sz="2800" dirty="0">
              <a:latin typeface="Calibri" panose="020F0502020204030204" pitchFamily="34" charset="0"/>
            </a:endParaRPr>
          </a:p>
          <a:p>
            <a:pPr marL="361950" indent="-276225">
              <a:buFont typeface="Arial" pitchFamily="34" charset="0"/>
              <a:buChar char="•"/>
              <a:tabLst>
                <a:tab pos="630238" algn="l"/>
              </a:tabLst>
            </a:pPr>
            <a:r>
              <a:rPr lang="en-AU" sz="2800" dirty="0" smtClean="0">
                <a:latin typeface="Calibri" panose="020F0502020204030204" pitchFamily="34" charset="0"/>
              </a:rPr>
              <a:t>Local issues will influence local approaches to data collection – different DHBs working on the same problem will come up with different solutions</a:t>
            </a:r>
          </a:p>
          <a:p>
            <a:pPr marL="361950" indent="-276225">
              <a:buFont typeface="Arial" pitchFamily="34" charset="0"/>
              <a:buChar char="•"/>
              <a:tabLst>
                <a:tab pos="630238" algn="l"/>
              </a:tabLst>
            </a:pPr>
            <a:r>
              <a:rPr lang="en-AU" sz="2800" dirty="0" smtClean="0">
                <a:latin typeface="Calibri" panose="020F0502020204030204" pitchFamily="34" charset="0"/>
              </a:rPr>
              <a:t>Standardised process and timely feedback of results to clinicians has been shown to be an important strategy in reducing SSIs.</a:t>
            </a:r>
          </a:p>
          <a:p>
            <a:pPr marL="361950" indent="-276225">
              <a:buFont typeface="Arial" pitchFamily="34" charset="0"/>
              <a:buChar char="•"/>
              <a:tabLst>
                <a:tab pos="630238" algn="l"/>
              </a:tabLst>
            </a:pPr>
            <a:endParaRPr lang="en-AU" dirty="0">
              <a:latin typeface="Calibri" panose="020F0502020204030204" pitchFamily="34" charset="0"/>
            </a:endParaRPr>
          </a:p>
          <a:p>
            <a:pPr marL="903288" lvl="2" indent="-355600"/>
            <a:endParaRPr lang="en-AU" dirty="0">
              <a:latin typeface="Calibri" panose="020F0502020204030204" pitchFamily="34" charset="0"/>
            </a:endParaRPr>
          </a:p>
          <a:p>
            <a:endParaRPr lang="en-AU" dirty="0">
              <a:latin typeface="Calibri" panose="020F0502020204030204" pitchFamily="34" charset="0"/>
            </a:endParaRPr>
          </a:p>
          <a:p>
            <a:pPr marL="0" indent="0"/>
            <a:endParaRPr lang="en-AU" dirty="0" smtClean="0">
              <a:latin typeface="Calibri" panose="020F0502020204030204" pitchFamily="34" charset="0"/>
            </a:endParaRPr>
          </a:p>
          <a:p>
            <a:pPr eaLnBrk="1" fontAlgn="auto" hangingPunct="1">
              <a:spcAft>
                <a:spcPts val="0"/>
              </a:spcAft>
              <a:buFont typeface="Arial"/>
              <a:buChar char="•"/>
              <a:defRPr/>
            </a:pPr>
            <a:endParaRPr lang="en-NZ" sz="2400" dirty="0" smtClean="0">
              <a:latin typeface="Calibri" panose="020F0502020204030204" pitchFamily="34" charset="0"/>
            </a:endParaRP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1315152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2706" name="Title 1"/>
          <p:cNvSpPr>
            <a:spLocks noGrp="1"/>
          </p:cNvSpPr>
          <p:nvPr>
            <p:ph type="title"/>
          </p:nvPr>
        </p:nvSpPr>
        <p:spPr>
          <a:xfrm>
            <a:off x="265113" y="726747"/>
            <a:ext cx="6553200" cy="615950"/>
          </a:xfrm>
        </p:spPr>
        <p:txBody>
          <a:bodyPr anchor="t"/>
          <a:lstStyle/>
          <a:p>
            <a:pPr eaLnBrk="1" hangingPunct="1"/>
            <a:r>
              <a:rPr lang="en-NZ" altLang="ja-JP" sz="3600" dirty="0" smtClean="0">
                <a:latin typeface="Calibri" panose="020F0502020204030204" pitchFamily="34" charset="0"/>
              </a:rPr>
              <a:t>Questions:</a:t>
            </a:r>
            <a:br>
              <a:rPr lang="en-NZ" altLang="ja-JP" sz="3600" dirty="0" smtClean="0">
                <a:latin typeface="Calibri" panose="020F0502020204030204" pitchFamily="34" charset="0"/>
              </a:rPr>
            </a:br>
            <a:endParaRPr lang="ja-JP" altLang="en-US" sz="3600" dirty="0" smtClean="0">
              <a:latin typeface="Calibri" panose="020F0502020204030204" pitchFamily="34" charset="0"/>
            </a:endParaRPr>
          </a:p>
        </p:txBody>
      </p:sp>
      <p:sp>
        <p:nvSpPr>
          <p:cNvPr id="3" name="Content Placeholder 2"/>
          <p:cNvSpPr>
            <a:spLocks noGrp="1"/>
          </p:cNvSpPr>
          <p:nvPr>
            <p:ph idx="1"/>
          </p:nvPr>
        </p:nvSpPr>
        <p:spPr>
          <a:xfrm>
            <a:off x="265113" y="2103710"/>
            <a:ext cx="8468984" cy="3950249"/>
          </a:xfrm>
        </p:spPr>
        <p:txBody>
          <a:bodyPr rtlCol="0">
            <a:normAutofit fontScale="92500" lnSpcReduction="10000"/>
          </a:bodyPr>
          <a:lstStyle/>
          <a:p>
            <a:pPr lvl="0"/>
            <a:r>
              <a:rPr lang="en-NZ" sz="2400" dirty="0"/>
              <a:t>Q1. Is the Commission working towards establishing a centralised web-based repository for surveillance data that can be accessed by DHBs? </a:t>
            </a:r>
          </a:p>
          <a:p>
            <a:r>
              <a:rPr lang="en-NZ" sz="2400" dirty="0"/>
              <a:t>A1. The Commission is working with the National IT Board and the Ministry of Health to look at the potential size of a repository. What we are doing with the </a:t>
            </a:r>
            <a:r>
              <a:rPr lang="en-NZ" sz="2400" dirty="0" err="1"/>
              <a:t>SSII</a:t>
            </a:r>
            <a:r>
              <a:rPr lang="en-NZ" sz="2400" dirty="0"/>
              <a:t> programme is the beginning of what could be a bigger system. The success of the </a:t>
            </a:r>
            <a:r>
              <a:rPr lang="en-NZ" sz="2400" dirty="0" err="1"/>
              <a:t>SSII</a:t>
            </a:r>
            <a:r>
              <a:rPr lang="en-NZ" sz="2400" dirty="0"/>
              <a:t> programme will be key for getting other government agencies to buy into it. One of the aims we have as a Commission with the </a:t>
            </a:r>
            <a:r>
              <a:rPr lang="en-NZ" sz="2400" dirty="0" err="1"/>
              <a:t>ICNet</a:t>
            </a:r>
            <a:r>
              <a:rPr lang="en-NZ" sz="2400" dirty="0"/>
              <a:t> product is greater integration of other systems to cut down the amount of administrative work (involved in data collection, analysis and reporting</a:t>
            </a:r>
            <a:r>
              <a:rPr lang="en-NZ" sz="2400" dirty="0" smtClean="0"/>
              <a:t>).</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2706" name="Title 1"/>
          <p:cNvSpPr>
            <a:spLocks noGrp="1"/>
          </p:cNvSpPr>
          <p:nvPr>
            <p:ph type="title"/>
          </p:nvPr>
        </p:nvSpPr>
        <p:spPr>
          <a:xfrm>
            <a:off x="265113" y="726747"/>
            <a:ext cx="6553200" cy="615950"/>
          </a:xfrm>
        </p:spPr>
        <p:txBody>
          <a:bodyPr anchor="t"/>
          <a:lstStyle/>
          <a:p>
            <a:pPr eaLnBrk="1" hangingPunct="1"/>
            <a:r>
              <a:rPr lang="en-NZ" altLang="ja-JP" sz="3600" smtClean="0">
                <a:latin typeface="Calibri" panose="020F0502020204030204" pitchFamily="34" charset="0"/>
              </a:rPr>
              <a:t>Questions:</a:t>
            </a:r>
            <a:r>
              <a:rPr lang="en-NZ" altLang="ja-JP" sz="3600" dirty="0" smtClean="0">
                <a:latin typeface="Calibri" panose="020F0502020204030204" pitchFamily="34" charset="0"/>
              </a:rPr>
              <a:t/>
            </a:r>
            <a:br>
              <a:rPr lang="en-NZ" altLang="ja-JP" sz="3600" dirty="0" smtClean="0">
                <a:latin typeface="Calibri" panose="020F0502020204030204" pitchFamily="34" charset="0"/>
              </a:rPr>
            </a:br>
            <a:endParaRPr lang="ja-JP" altLang="en-US" sz="3600" dirty="0" smtClean="0">
              <a:latin typeface="Calibri" panose="020F0502020204030204" pitchFamily="34" charset="0"/>
            </a:endParaRPr>
          </a:p>
        </p:txBody>
      </p:sp>
      <p:sp>
        <p:nvSpPr>
          <p:cNvPr id="3" name="Content Placeholder 2"/>
          <p:cNvSpPr>
            <a:spLocks noGrp="1"/>
          </p:cNvSpPr>
          <p:nvPr>
            <p:ph idx="1"/>
          </p:nvPr>
        </p:nvSpPr>
        <p:spPr>
          <a:xfrm>
            <a:off x="265112" y="2103710"/>
            <a:ext cx="8421687" cy="3855656"/>
          </a:xfrm>
        </p:spPr>
        <p:txBody>
          <a:bodyPr rtlCol="0">
            <a:normAutofit fontScale="92500" lnSpcReduction="10000"/>
          </a:bodyPr>
          <a:lstStyle/>
          <a:p>
            <a:pPr lvl="0"/>
            <a:r>
              <a:rPr lang="en-NZ" sz="2400" dirty="0" smtClean="0"/>
              <a:t>Q2</a:t>
            </a:r>
            <a:r>
              <a:rPr lang="en-NZ" sz="2400" dirty="0"/>
              <a:t>. Why has the </a:t>
            </a:r>
            <a:r>
              <a:rPr lang="en-NZ" sz="2400" dirty="0" err="1"/>
              <a:t>SSII</a:t>
            </a:r>
            <a:r>
              <a:rPr lang="en-NZ" sz="2400" dirty="0"/>
              <a:t> programme decided to focus on ‘clipping not shaving’ when shaving hasn’t been used in the </a:t>
            </a:r>
            <a:r>
              <a:rPr lang="en-NZ" sz="2400" dirty="0" smtClean="0"/>
              <a:t>majority, </a:t>
            </a:r>
            <a:r>
              <a:rPr lang="en-NZ" sz="2400" dirty="0"/>
              <a:t>if not all </a:t>
            </a:r>
            <a:r>
              <a:rPr lang="en-NZ" sz="2400" dirty="0" smtClean="0"/>
              <a:t>sites, </a:t>
            </a:r>
            <a:r>
              <a:rPr lang="en-NZ" sz="2400" dirty="0"/>
              <a:t>for a number of years now?</a:t>
            </a:r>
          </a:p>
          <a:p>
            <a:r>
              <a:rPr lang="en-NZ" sz="2400" dirty="0"/>
              <a:t>A2. Clipping may be well-embedded in clinical practice but there is excellent data to show that if hair needs to be removed at the surgical site, clipping rather than shaving results in fewer surgical site infections. The programme has chosen to highlight the evidence around hair removal to ensure this practice is followed for all patients. It is also important that patients know not to shave themselves before elective surgical procedures and that any hair removal will be attended to before surgery in the hospital</a:t>
            </a:r>
            <a:r>
              <a:rPr lang="en-NZ" sz="2400" dirty="0" smtClean="0"/>
              <a:t>.</a:t>
            </a:r>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342896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2706" name="Title 1"/>
          <p:cNvSpPr>
            <a:spLocks noGrp="1"/>
          </p:cNvSpPr>
          <p:nvPr>
            <p:ph type="title"/>
          </p:nvPr>
        </p:nvSpPr>
        <p:spPr>
          <a:xfrm>
            <a:off x="265113" y="726747"/>
            <a:ext cx="6553200" cy="615950"/>
          </a:xfrm>
        </p:spPr>
        <p:txBody>
          <a:bodyPr anchor="t"/>
          <a:lstStyle/>
          <a:p>
            <a:pPr eaLnBrk="1" hangingPunct="1"/>
            <a:r>
              <a:rPr lang="en-NZ" altLang="ja-JP" sz="3600" smtClean="0">
                <a:latin typeface="Calibri" panose="020F0502020204030204" pitchFamily="34" charset="0"/>
              </a:rPr>
              <a:t>Questions:</a:t>
            </a:r>
            <a:r>
              <a:rPr lang="en-NZ" altLang="ja-JP" sz="3600" dirty="0" smtClean="0">
                <a:latin typeface="Calibri" panose="020F0502020204030204" pitchFamily="34" charset="0"/>
              </a:rPr>
              <a:t/>
            </a:r>
            <a:br>
              <a:rPr lang="en-NZ" altLang="ja-JP" sz="3600" dirty="0" smtClean="0">
                <a:latin typeface="Calibri" panose="020F0502020204030204" pitchFamily="34" charset="0"/>
              </a:rPr>
            </a:br>
            <a:endParaRPr lang="ja-JP" altLang="en-US" sz="3600" dirty="0" smtClean="0">
              <a:latin typeface="Calibri" panose="020F0502020204030204" pitchFamily="34" charset="0"/>
            </a:endParaRPr>
          </a:p>
        </p:txBody>
      </p:sp>
      <p:sp>
        <p:nvSpPr>
          <p:cNvPr id="3" name="Content Placeholder 2"/>
          <p:cNvSpPr>
            <a:spLocks noGrp="1"/>
          </p:cNvSpPr>
          <p:nvPr>
            <p:ph idx="1"/>
          </p:nvPr>
        </p:nvSpPr>
        <p:spPr>
          <a:xfrm>
            <a:off x="265113" y="2040651"/>
            <a:ext cx="8626639" cy="3966014"/>
          </a:xfrm>
        </p:spPr>
        <p:txBody>
          <a:bodyPr rtlCol="0">
            <a:normAutofit/>
          </a:bodyPr>
          <a:lstStyle/>
          <a:p>
            <a:pPr lvl="0"/>
            <a:r>
              <a:rPr lang="en-NZ" sz="2400" dirty="0" smtClean="0"/>
              <a:t>Q.3 </a:t>
            </a:r>
            <a:r>
              <a:rPr lang="en-NZ" sz="2400" dirty="0"/>
              <a:t>What approach is the </a:t>
            </a:r>
            <a:r>
              <a:rPr lang="en-NZ" sz="2400" dirty="0" err="1"/>
              <a:t>SSII</a:t>
            </a:r>
            <a:r>
              <a:rPr lang="en-NZ" sz="2400" dirty="0"/>
              <a:t> programme taking to ensure the engagement of the cardiac surgeons before focusing on cardiac procedures? </a:t>
            </a:r>
          </a:p>
          <a:p>
            <a:r>
              <a:rPr lang="en-NZ" sz="2400" dirty="0"/>
              <a:t>A.3 The programme is working to engage with the cardiac surgeons through the Royal College of Surgeons and through meetings with individual surgeons. Before the focus shifts to cardiac procedures the programme will ensure that there is a local ‘champion’ in the DHBs involved to support improvement interventions and help remove barriers to efficient data collection.</a:t>
            </a:r>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eaLnBrk="1" fontAlgn="auto" hangingPunct="1">
              <a:spcAft>
                <a:spcPts val="0"/>
              </a:spcAft>
              <a:buFont typeface="Arial"/>
              <a:buChar char="•"/>
              <a:defRPr/>
            </a:pPr>
            <a:endParaRPr lang="en-NZ" sz="24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3616661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Surveillance enables us to:</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350838" y="2239963"/>
            <a:ext cx="7888287" cy="3371850"/>
          </a:xfrm>
        </p:spPr>
        <p:txBody>
          <a:bodyPr rtlCol="0">
            <a:normAutofit/>
          </a:bodyPr>
          <a:lstStyle/>
          <a:p>
            <a:r>
              <a:rPr lang="en-NZ" dirty="0" smtClean="0">
                <a:latin typeface="Calibri" panose="020F0502020204030204" pitchFamily="34" charset="0"/>
              </a:rPr>
              <a:t>Determine baseline rates</a:t>
            </a:r>
          </a:p>
          <a:p>
            <a:r>
              <a:rPr lang="en-NZ" dirty="0" smtClean="0">
                <a:latin typeface="Calibri" panose="020F0502020204030204" pitchFamily="34" charset="0"/>
              </a:rPr>
              <a:t>Identify </a:t>
            </a:r>
            <a:r>
              <a:rPr lang="en-NZ" dirty="0">
                <a:latin typeface="Calibri" panose="020F0502020204030204" pitchFamily="34" charset="0"/>
              </a:rPr>
              <a:t>areas for improvement</a:t>
            </a:r>
          </a:p>
          <a:p>
            <a:r>
              <a:rPr lang="en-NZ" dirty="0">
                <a:latin typeface="Calibri" panose="020F0502020204030204" pitchFamily="34" charset="0"/>
              </a:rPr>
              <a:t>Evaluate interventions</a:t>
            </a:r>
          </a:p>
          <a:p>
            <a:r>
              <a:rPr lang="en-NZ" dirty="0" smtClean="0">
                <a:latin typeface="Calibri" panose="020F0502020204030204" pitchFamily="34" charset="0"/>
              </a:rPr>
              <a:t>Monitor changes </a:t>
            </a:r>
          </a:p>
          <a:p>
            <a:r>
              <a:rPr lang="en-NZ" dirty="0" smtClean="0">
                <a:latin typeface="Calibri" panose="020F0502020204030204" pitchFamily="34" charset="0"/>
              </a:rPr>
              <a:t>Feedback </a:t>
            </a:r>
            <a:r>
              <a:rPr lang="en-NZ" dirty="0">
                <a:latin typeface="Calibri" panose="020F0502020204030204" pitchFamily="34" charset="0"/>
              </a:rPr>
              <a:t>results</a:t>
            </a:r>
          </a:p>
          <a:p>
            <a:pPr lvl="1" eaLnBrk="1" fontAlgn="auto" hangingPunct="1">
              <a:spcAft>
                <a:spcPts val="0"/>
              </a:spcAft>
              <a:buFont typeface="Arial"/>
              <a:buChar char="–"/>
              <a:defRPr/>
            </a:pPr>
            <a:endParaRPr lang="en-NZ" sz="2000" dirty="0" smtClean="0">
              <a:latin typeface="Calibri" panose="020F0502020204030204" pitchFamily="34" charset="0"/>
            </a:endParaRPr>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241931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Systematic surveillance</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417513" y="2166336"/>
            <a:ext cx="7888287" cy="3371850"/>
          </a:xfrm>
        </p:spPr>
        <p:txBody>
          <a:bodyPr rtlCol="0">
            <a:normAutofit lnSpcReduction="10000"/>
          </a:bodyPr>
          <a:lstStyle/>
          <a:p>
            <a:pPr marL="0" indent="0">
              <a:buNone/>
            </a:pPr>
            <a:r>
              <a:rPr lang="en-NZ" sz="2800" dirty="0" smtClean="0">
                <a:latin typeface="Calibri" panose="020F0502020204030204" pitchFamily="34" charset="0"/>
              </a:rPr>
              <a:t>A systematic SSI surveillance programme includes:</a:t>
            </a:r>
          </a:p>
          <a:p>
            <a:r>
              <a:rPr lang="en-NZ" sz="2800" dirty="0" smtClean="0">
                <a:latin typeface="Calibri" panose="020F0502020204030204" pitchFamily="34" charset="0"/>
              </a:rPr>
              <a:t>agreed data fields</a:t>
            </a:r>
          </a:p>
          <a:p>
            <a:r>
              <a:rPr lang="en-NZ" sz="2800" dirty="0" smtClean="0">
                <a:latin typeface="Calibri" panose="020F0502020204030204" pitchFamily="34" charset="0"/>
              </a:rPr>
              <a:t>agreed infection definitions </a:t>
            </a:r>
          </a:p>
          <a:p>
            <a:r>
              <a:rPr lang="en-NZ" sz="2800" dirty="0" smtClean="0">
                <a:latin typeface="Calibri" panose="020F0502020204030204" pitchFamily="34" charset="0"/>
              </a:rPr>
              <a:t>a consistent approach to data collection, storage, retrieval, analysis </a:t>
            </a:r>
            <a:r>
              <a:rPr lang="en-NZ" sz="2800" dirty="0">
                <a:latin typeface="Calibri" panose="020F0502020204030204" pitchFamily="34" charset="0"/>
              </a:rPr>
              <a:t>and </a:t>
            </a:r>
            <a:r>
              <a:rPr lang="en-NZ" sz="2800" dirty="0" smtClean="0">
                <a:latin typeface="Calibri" panose="020F0502020204030204" pitchFamily="34" charset="0"/>
              </a:rPr>
              <a:t>interpretation</a:t>
            </a:r>
          </a:p>
          <a:p>
            <a:r>
              <a:rPr lang="en-NZ" sz="2800" dirty="0" smtClean="0">
                <a:latin typeface="Calibri" panose="020F0502020204030204" pitchFamily="34" charset="0"/>
              </a:rPr>
              <a:t>consistent reporting of results </a:t>
            </a:r>
          </a:p>
          <a:p>
            <a:r>
              <a:rPr lang="en-NZ" sz="2800" dirty="0" smtClean="0">
                <a:latin typeface="Calibri" panose="020F0502020204030204" pitchFamily="34" charset="0"/>
              </a:rPr>
              <a:t>use of the </a:t>
            </a:r>
            <a:r>
              <a:rPr lang="en-NZ" sz="2800" dirty="0">
                <a:latin typeface="Calibri" panose="020F0502020204030204" pitchFamily="34" charset="0"/>
              </a:rPr>
              <a:t>information to bring about change. </a:t>
            </a:r>
          </a:p>
          <a:p>
            <a:pPr marL="457200" lvl="1" indent="0" eaLnBrk="1" fontAlgn="auto" hangingPunct="1">
              <a:spcAft>
                <a:spcPts val="0"/>
              </a:spcAft>
              <a:buNone/>
              <a:defRPr/>
            </a:pPr>
            <a:endParaRPr lang="en-NZ" dirty="0" smtClean="0">
              <a:latin typeface="Calibri" panose="020F0502020204030204" pitchFamily="34" charset="0"/>
            </a:endParaRPr>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spTree>
    <p:extLst>
      <p:ext uri="{BB962C8B-B14F-4D97-AF65-F5344CB8AC3E}">
        <p14:creationId xmlns:p14="http://schemas.microsoft.com/office/powerpoint/2010/main" val="360879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350838" y="977900"/>
            <a:ext cx="6553200" cy="615950"/>
          </a:xfrm>
        </p:spPr>
        <p:txBody>
          <a:bodyPr anchor="t"/>
          <a:lstStyle/>
          <a:p>
            <a:pPr eaLnBrk="1" hangingPunct="1"/>
            <a:r>
              <a:rPr lang="en-NZ" altLang="ja-JP" sz="4000" b="1" dirty="0" smtClean="0">
                <a:latin typeface="Calibri" panose="020F0502020204030204" pitchFamily="34" charset="0"/>
              </a:rPr>
              <a:t>Surveillance</a:t>
            </a:r>
            <a:r>
              <a:rPr lang="en-NZ" altLang="ja-JP" sz="4000" b="1" dirty="0">
                <a:latin typeface="Calibri" panose="020F0502020204030204" pitchFamily="34" charset="0"/>
              </a:rPr>
              <a:t> </a:t>
            </a:r>
            <a:r>
              <a:rPr lang="en-NZ" altLang="ja-JP" sz="4000" b="1" dirty="0" smtClean="0">
                <a:latin typeface="Calibri" panose="020F0502020204030204" pitchFamily="34" charset="0"/>
              </a:rPr>
              <a:t>system</a:t>
            </a:r>
            <a:endParaRPr lang="ja-JP" altLang="en-US" sz="4000" b="1" dirty="0" smtClean="0">
              <a:latin typeface="Calibri" panose="020F0502020204030204" pitchFamily="34" charset="0"/>
            </a:endParaRPr>
          </a:p>
        </p:txBody>
      </p:sp>
      <p:sp>
        <p:nvSpPr>
          <p:cNvPr id="3" name="Content Placeholder 2"/>
          <p:cNvSpPr>
            <a:spLocks noGrp="1"/>
          </p:cNvSpPr>
          <p:nvPr>
            <p:ph idx="1"/>
          </p:nvPr>
        </p:nvSpPr>
        <p:spPr>
          <a:xfrm>
            <a:off x="472965" y="2270234"/>
            <a:ext cx="7372022" cy="3054994"/>
          </a:xfrm>
        </p:spPr>
        <p:txBody>
          <a:bodyPr rtlCol="0">
            <a:normAutofit/>
          </a:bodyPr>
          <a:lstStyle/>
          <a:p>
            <a:pPr eaLnBrk="1" fontAlgn="auto" hangingPunct="1">
              <a:spcAft>
                <a:spcPts val="0"/>
              </a:spcAft>
              <a:buFont typeface="Arial"/>
              <a:buChar char="•"/>
              <a:defRPr/>
            </a:pPr>
            <a:r>
              <a:rPr lang="en-NZ" sz="2800" dirty="0" smtClean="0">
                <a:latin typeface="Calibri" panose="020F0502020204030204" pitchFamily="34" charset="0"/>
              </a:rPr>
              <a:t>With a well designed surveillance system hospitals should be able to use their surveillance data to compare their SSI rates with a benchmark, other hospitals, or with themselves over time</a:t>
            </a:r>
          </a:p>
          <a:p>
            <a:pPr marL="457200" lvl="1" indent="0" eaLnBrk="1" fontAlgn="auto" hangingPunct="1">
              <a:spcAft>
                <a:spcPts val="0"/>
              </a:spcAft>
              <a:buNone/>
              <a:defRPr/>
            </a:pPr>
            <a:endParaRPr lang="en-NZ" sz="2000" dirty="0" smtClean="0"/>
          </a:p>
          <a:p>
            <a:pPr lvl="1" eaLnBrk="1" fontAlgn="auto" hangingPunct="1">
              <a:spcAft>
                <a:spcPts val="0"/>
              </a:spcAft>
              <a:buFont typeface="Arial"/>
              <a:buChar char="–"/>
              <a:defRPr/>
            </a:pPr>
            <a:endParaRPr lang="en-NZ" sz="20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en-NZ" sz="2400" dirty="0" smtClean="0"/>
          </a:p>
          <a:p>
            <a:pPr lvl="1" eaLnBrk="1" fontAlgn="auto" hangingPunct="1">
              <a:spcAft>
                <a:spcPts val="0"/>
              </a:spcAft>
              <a:buFont typeface="Arial"/>
              <a:buChar char="–"/>
              <a:defRPr/>
            </a:pPr>
            <a:endParaRPr lang="en-NZ" sz="2000" dirty="0" smtClean="0"/>
          </a:p>
          <a:p>
            <a:pPr marL="0" indent="0" eaLnBrk="1" fontAlgn="auto" hangingPunct="1">
              <a:spcAft>
                <a:spcPts val="0"/>
              </a:spcAft>
              <a:buFont typeface="Arial"/>
              <a:buNone/>
              <a:defRPr/>
            </a:pPr>
            <a:endParaRPr lang="ja-JP" altLang="en-US" sz="2400" dirty="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5031" y="4077924"/>
            <a:ext cx="1891176" cy="253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33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6" name="Title 1"/>
          <p:cNvSpPr>
            <a:spLocks noGrp="1"/>
          </p:cNvSpPr>
          <p:nvPr>
            <p:ph type="title"/>
          </p:nvPr>
        </p:nvSpPr>
        <p:spPr>
          <a:xfrm>
            <a:off x="350838" y="977900"/>
            <a:ext cx="6553200" cy="615950"/>
          </a:xfrm>
        </p:spPr>
        <p:txBody>
          <a:bodyPr anchor="t"/>
          <a:lstStyle/>
          <a:p>
            <a:pPr eaLnBrk="1" hangingPunct="1"/>
            <a:r>
              <a:rPr lang="en-NZ" altLang="ja-JP" sz="3200" b="1" dirty="0" smtClean="0">
                <a:latin typeface="Calibri" panose="020F0502020204030204" pitchFamily="34" charset="0"/>
              </a:rPr>
              <a:t>Nationally standardised SSI surveillance</a:t>
            </a:r>
            <a:endParaRPr lang="ja-JP" altLang="en-US" sz="3200" b="1" dirty="0" smtClean="0">
              <a:latin typeface="Calibri" panose="020F0502020204030204" pitchFamily="34" charset="0"/>
            </a:endParaRPr>
          </a:p>
        </p:txBody>
      </p:sp>
      <p:sp>
        <p:nvSpPr>
          <p:cNvPr id="26627" name="Content Placeholder 2"/>
          <p:cNvSpPr>
            <a:spLocks noGrp="1"/>
          </p:cNvSpPr>
          <p:nvPr>
            <p:ph idx="1"/>
          </p:nvPr>
        </p:nvSpPr>
        <p:spPr>
          <a:xfrm>
            <a:off x="350838" y="1894490"/>
            <a:ext cx="8229600" cy="3989388"/>
          </a:xfrm>
        </p:spPr>
        <p:txBody>
          <a:bodyPr/>
          <a:lstStyle/>
          <a:p>
            <a:pPr eaLnBrk="1" hangingPunct="1">
              <a:spcBef>
                <a:spcPts val="600"/>
              </a:spcBef>
            </a:pPr>
            <a:endParaRPr lang="en-AU" sz="2400" dirty="0">
              <a:ea typeface="ＭＳ Ｐゴシック" pitchFamily="34" charset="-128"/>
            </a:endParaRPr>
          </a:p>
          <a:p>
            <a:pPr eaLnBrk="1" hangingPunct="1">
              <a:spcBef>
                <a:spcPts val="600"/>
              </a:spcBef>
            </a:pPr>
            <a:r>
              <a:rPr lang="en-AU" sz="2800" dirty="0">
                <a:latin typeface="Calibri" panose="020F0502020204030204" pitchFamily="34" charset="0"/>
                <a:ea typeface="ＭＳ Ｐゴシック" pitchFamily="34" charset="-128"/>
              </a:rPr>
              <a:t>T</a:t>
            </a:r>
            <a:r>
              <a:rPr lang="en-AU" sz="2800" dirty="0" smtClean="0">
                <a:latin typeface="Calibri" panose="020F0502020204030204" pitchFamily="34" charset="0"/>
                <a:ea typeface="ＭＳ Ｐゴシック" pitchFamily="34" charset="-128"/>
              </a:rPr>
              <a:t>he SSII programme initially involved eight development DHBs which tested and reviewed the surveillance process between March and June 2013</a:t>
            </a:r>
          </a:p>
          <a:p>
            <a:pPr eaLnBrk="1" hangingPunct="1">
              <a:spcBef>
                <a:spcPts val="600"/>
              </a:spcBef>
            </a:pPr>
            <a:r>
              <a:rPr lang="en-AU" sz="2800" dirty="0" smtClean="0">
                <a:latin typeface="Calibri" panose="020F0502020204030204" pitchFamily="34" charset="0"/>
                <a:ea typeface="ＭＳ Ｐゴシック" pitchFamily="34" charset="-128"/>
              </a:rPr>
              <a:t>National rollout workshops in July 2013</a:t>
            </a:r>
          </a:p>
          <a:p>
            <a:pPr eaLnBrk="1" hangingPunct="1">
              <a:spcBef>
                <a:spcPts val="600"/>
              </a:spcBef>
            </a:pPr>
            <a:r>
              <a:rPr lang="en-AU" sz="2800" dirty="0" smtClean="0">
                <a:latin typeface="Calibri" panose="020F0502020204030204" pitchFamily="34" charset="0"/>
                <a:ea typeface="ＭＳ Ｐゴシック" pitchFamily="34" charset="-128"/>
              </a:rPr>
              <a:t>All 20 DHBs now on board with a standardised approach to surveillance</a:t>
            </a:r>
          </a:p>
          <a:p>
            <a:pPr marL="457200" lvl="1" indent="0" eaLnBrk="1" hangingPunct="1">
              <a:spcBef>
                <a:spcPts val="600"/>
              </a:spcBef>
              <a:buNone/>
            </a:pPr>
            <a:r>
              <a:rPr lang="en-AU" dirty="0" smtClean="0">
                <a:latin typeface="Calibri" panose="020F0502020204030204" pitchFamily="34" charset="0"/>
                <a:ea typeface="ＭＳ Ｐゴシック" pitchFamily="34" charset="-128"/>
              </a:rPr>
              <a:t> </a:t>
            </a:r>
          </a:p>
          <a:p>
            <a:pPr marL="0" indent="0" eaLnBrk="1" hangingPunct="1">
              <a:spcBef>
                <a:spcPts val="600"/>
              </a:spcBef>
              <a:buFont typeface="Arial" charset="0"/>
              <a:buNone/>
            </a:pPr>
            <a:r>
              <a:rPr lang="en-AU" sz="2800" dirty="0" smtClean="0">
                <a:latin typeface="Calibri" panose="020F0502020204030204" pitchFamily="34" charset="0"/>
                <a:ea typeface="ＭＳ Ｐゴシック" pitchFamily="34" charset="-128"/>
              </a:rPr>
              <a:t>	</a:t>
            </a:r>
          </a:p>
          <a:p>
            <a:pPr marL="457200" lvl="1" indent="0" eaLnBrk="1" hangingPunct="1">
              <a:buFont typeface="Arial" charset="0"/>
              <a:buNone/>
            </a:pPr>
            <a:endParaRPr lang="en-NZ" sz="2000" dirty="0" smtClean="0">
              <a:ea typeface="ＭＳ Ｐゴシック" pitchFamily="34" charset="-128"/>
            </a:endParaRPr>
          </a:p>
          <a:p>
            <a:pPr marL="0" indent="0" eaLnBrk="1" hangingPunct="1"/>
            <a:endParaRPr lang="en-NZ" sz="2400" dirty="0" smtClean="0">
              <a:ea typeface="ＭＳ Ｐゴシック" pitchFamily="34" charset="-128"/>
            </a:endParaRPr>
          </a:p>
          <a:p>
            <a:pPr marL="0" indent="0" eaLnBrk="1" hangingPunct="1"/>
            <a:endParaRPr lang="en-NZ" sz="2400" dirty="0" smtClean="0">
              <a:ea typeface="ＭＳ Ｐゴシック" pitchFamily="34" charset="-128"/>
            </a:endParaRPr>
          </a:p>
          <a:p>
            <a:pPr marL="0" indent="0" eaLnBrk="1" hangingPunct="1"/>
            <a:endParaRPr lang="en-NZ" sz="24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0" indent="0" eaLnBrk="1" hangingPunct="1">
              <a:buFont typeface="Arial" charset="0"/>
              <a:buNone/>
            </a:pPr>
            <a:endParaRPr lang="en-NZ" sz="2400" dirty="0" smtClean="0">
              <a:ea typeface="ＭＳ Ｐゴシック" pitchFamily="34" charset="-128"/>
            </a:endParaRPr>
          </a:p>
          <a:p>
            <a:pPr marL="457200" lvl="1" indent="0" eaLnBrk="1" hangingPunct="1"/>
            <a:endParaRPr lang="en-NZ" sz="2000" dirty="0" smtClean="0">
              <a:ea typeface="ＭＳ Ｐゴシック" pitchFamily="34" charset="-128"/>
            </a:endParaRPr>
          </a:p>
          <a:p>
            <a:pPr marL="0" indent="0" eaLnBrk="1" hangingPunct="1">
              <a:buFont typeface="Arial" charset="0"/>
              <a:buNone/>
            </a:pPr>
            <a:endParaRPr lang="ja-JP" alt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HQSC-Powerpoint-slides-d2.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Content Placeholder 1"/>
          <p:cNvSpPr>
            <a:spLocks noGrp="1"/>
          </p:cNvSpPr>
          <p:nvPr>
            <p:ph idx="1"/>
          </p:nvPr>
        </p:nvSpPr>
        <p:spPr/>
        <p:txBody>
          <a:bodyPr/>
          <a:lstStyle/>
          <a:p>
            <a:pPr algn="ctr">
              <a:defRPr/>
            </a:pPr>
            <a:endParaRPr lang="en-NZ" dirty="0" smtClean="0"/>
          </a:p>
          <a:p>
            <a:pPr marL="0" indent="0" algn="ctr">
              <a:buFont typeface="Arial" charset="0"/>
              <a:buNone/>
              <a:defRPr/>
            </a:pPr>
            <a:r>
              <a:rPr lang="en-NZ" sz="5400" b="1" dirty="0" smtClean="0">
                <a:latin typeface="Calibri" panose="020F0502020204030204" pitchFamily="34" charset="0"/>
              </a:rPr>
              <a:t>Play Surveillance SSI Audio Visual</a:t>
            </a:r>
          </a:p>
          <a:p>
            <a:pPr marL="0" indent="0" algn="ctr">
              <a:buFont typeface="Arial" charset="0"/>
              <a:buNone/>
              <a:defRPr/>
            </a:pPr>
            <a:r>
              <a:rPr lang="en-NZ" sz="5400" b="1" dirty="0" smtClean="0">
                <a:latin typeface="Calibri" panose="020F0502020204030204" pitchFamily="34" charset="0"/>
              </a:rPr>
              <a:t>(3 </a:t>
            </a:r>
            <a:r>
              <a:rPr lang="en-NZ" sz="5400" b="1" dirty="0" err="1" smtClean="0">
                <a:latin typeface="Calibri" panose="020F0502020204030204" pitchFamily="34" charset="0"/>
              </a:rPr>
              <a:t>mins</a:t>
            </a:r>
            <a:r>
              <a:rPr lang="en-NZ" sz="5400" b="1" dirty="0" smtClean="0">
                <a:latin typeface="Calibri" panose="020F0502020204030204" pitchFamily="34" charset="0"/>
              </a:rPr>
              <a:t> 52 </a:t>
            </a:r>
            <a:r>
              <a:rPr lang="en-NZ" sz="5400" b="1" dirty="0" err="1" smtClean="0">
                <a:latin typeface="Calibri" panose="020F0502020204030204" pitchFamily="34" charset="0"/>
              </a:rPr>
              <a:t>secs</a:t>
            </a:r>
            <a:r>
              <a:rPr lang="en-NZ" sz="5400" b="1" dirty="0" smtClean="0">
                <a:latin typeface="Calibri" panose="020F0502020204030204" pitchFamily="34" charset="0"/>
              </a:rPr>
              <a:t>)</a:t>
            </a:r>
            <a:endParaRPr lang="en-NZ" sz="54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0f5f3592-6945-4c22-808a-f55b4355eea4" ContentTypeId="0x0101000CDCA907424BAC4488B93C6F45323752" PreviousValue="false"/>
</file>

<file path=customXml/item2.xml><?xml version="1.0" encoding="utf-8"?>
<p:properties xmlns:p="http://schemas.microsoft.com/office/2006/metadata/properties" xmlns:xsi="http://www.w3.org/2001/XMLSchema-instance" xmlns:pc="http://schemas.microsoft.com/office/infopath/2007/PartnerControls">
  <documentManagement>
    <_dlc_DocId xmlns="69bfa16a-a3a9-440c-9133-c4aec73b974f">HQSC-322-2446</_dlc_DocId>
    <_dlc_DocIdUrl xmlns="69bfa16a-a3a9-440c-9133-c4aec73b974f">
      <Url>http://intranet.hqsc.local/DMS/Programmes/_layouts/DocIdRedir.aspx?ID=HQSC-322-2446</Url>
      <Description>HQSC-322-2446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MS document" ma:contentTypeID="0x0101000CDCA907424BAC4488B93C6F45323752003DFB7F9CF8FDA049AD8B23B9220D46CD00928CBADE1B35C447B8133047B4EDE7D9" ma:contentTypeVersion="4" ma:contentTypeDescription="Use this content type to classify and store documents on HQSC DMS website" ma:contentTypeScope="" ma:versionID="f8de1522624173e06c7e0e9edcda4a83">
  <xsd:schema xmlns:xsd="http://www.w3.org/2001/XMLSchema" xmlns:xs="http://www.w3.org/2001/XMLSchema" xmlns:p="http://schemas.microsoft.com/office/2006/metadata/properties" xmlns:ns2="69bfa16a-a3a9-440c-9133-c4aec73b974f" targetNamespace="http://schemas.microsoft.com/office/2006/metadata/properties" ma:root="true" ma:fieldsID="d468d2f430544629a1d021b04664f5a8" ns2:_="">
    <xsd:import namespace="69bfa16a-a3a9-440c-9133-c4aec73b974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fa16a-a3a9-440c-9133-c4aec73b97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442A7A-50F4-4A52-9AE7-7D0AC95625FE}">
  <ds:schemaRefs>
    <ds:schemaRef ds:uri="Microsoft.SharePoint.Taxonomy.ContentTypeSync"/>
  </ds:schemaRefs>
</ds:datastoreItem>
</file>

<file path=customXml/itemProps2.xml><?xml version="1.0" encoding="utf-8"?>
<ds:datastoreItem xmlns:ds="http://schemas.openxmlformats.org/officeDocument/2006/customXml" ds:itemID="{141BC39B-0644-4C43-936B-0124CF351109}">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69bfa16a-a3a9-440c-9133-c4aec73b974f"/>
    <ds:schemaRef ds:uri="http://purl.org/dc/elements/1.1/"/>
    <ds:schemaRef ds:uri="http://www.w3.org/XML/1998/namespace"/>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4F2D2255-D202-431A-8F59-F27283141DED}">
  <ds:schemaRefs>
    <ds:schemaRef ds:uri="http://schemas.microsoft.com/sharepoint/v3/contenttype/forms"/>
  </ds:schemaRefs>
</ds:datastoreItem>
</file>

<file path=customXml/itemProps4.xml><?xml version="1.0" encoding="utf-8"?>
<ds:datastoreItem xmlns:ds="http://schemas.openxmlformats.org/officeDocument/2006/customXml" ds:itemID="{4D3CC144-5901-4D52-95E3-E16AC0D96E27}">
  <ds:schemaRefs>
    <ds:schemaRef ds:uri="http://schemas.microsoft.com/sharepoint/events"/>
  </ds:schemaRefs>
</ds:datastoreItem>
</file>

<file path=customXml/itemProps5.xml><?xml version="1.0" encoding="utf-8"?>
<ds:datastoreItem xmlns:ds="http://schemas.openxmlformats.org/officeDocument/2006/customXml" ds:itemID="{1ED82926-7EA4-4089-AADF-881E9D59A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fa16a-a3a9-440c-9133-c4aec73b9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10707</TotalTime>
  <Words>2585</Words>
  <Application>Microsoft Office PowerPoint</Application>
  <PresentationFormat>On-screen Show (4:3)</PresentationFormat>
  <Paragraphs>555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Outline</vt:lpstr>
      <vt:lpstr>Aim of the SSII programme</vt:lpstr>
      <vt:lpstr>What is surveillance?</vt:lpstr>
      <vt:lpstr>Surveillance enables us to:</vt:lpstr>
      <vt:lpstr>Systematic surveillance</vt:lpstr>
      <vt:lpstr>Surveillance system</vt:lpstr>
      <vt:lpstr>Nationally standardised SSI surveillance</vt:lpstr>
      <vt:lpstr>PowerPoint Presentation</vt:lpstr>
      <vt:lpstr>Getting started in your DHB</vt:lpstr>
      <vt:lpstr>SSI surveillance - who should be involved?  </vt:lpstr>
      <vt:lpstr>Key roles</vt:lpstr>
      <vt:lpstr>Key roles</vt:lpstr>
      <vt:lpstr>SSII Surveillance</vt:lpstr>
      <vt:lpstr>ALL patients who undergo procedures …</vt:lpstr>
      <vt:lpstr>Categories of procedures to be included</vt:lpstr>
      <vt:lpstr>SSI case finding</vt:lpstr>
      <vt:lpstr>Surveillance - NHSN</vt:lpstr>
      <vt:lpstr>Definitions of SSIs</vt:lpstr>
      <vt:lpstr>Superficial Incisional SSI  </vt:lpstr>
      <vt:lpstr>Superficial SSI - notes</vt:lpstr>
      <vt:lpstr>Deep Incisional SSI</vt:lpstr>
      <vt:lpstr>Deep Incisional SSI -notes</vt:lpstr>
      <vt:lpstr>Organ/Space SSI</vt:lpstr>
      <vt:lpstr>Organ/Space SSI -notes</vt:lpstr>
      <vt:lpstr>Post-op scenarios – further clarification (CDC 2013)</vt:lpstr>
      <vt:lpstr>Flowchart- web-based system</vt:lpstr>
      <vt:lpstr>Data collection: ICNet NG</vt:lpstr>
      <vt:lpstr>Electronic system - ICNet</vt:lpstr>
      <vt:lpstr>Denominator v Numerator</vt:lpstr>
      <vt:lpstr>Support – the ‘buddy system’</vt:lpstr>
      <vt:lpstr>Support - networking</vt:lpstr>
      <vt:lpstr>Case finding</vt:lpstr>
      <vt:lpstr>Case finding</vt:lpstr>
      <vt:lpstr>Data collection</vt:lpstr>
      <vt:lpstr>Missing data</vt:lpstr>
      <vt:lpstr>Surveillance v clinical definition</vt:lpstr>
      <vt:lpstr>PowerPoint Presentation</vt:lpstr>
      <vt:lpstr>Interpretation of data</vt:lpstr>
      <vt:lpstr>Feedback data</vt:lpstr>
      <vt:lpstr>SSII Programme reporting</vt:lpstr>
      <vt:lpstr>DHB development sites</vt:lpstr>
      <vt:lpstr>SSI: Quality and Safety Markers (QSM)</vt:lpstr>
      <vt:lpstr>Ownership of the results</vt:lpstr>
      <vt:lpstr>Continued improvement</vt:lpstr>
      <vt:lpstr>Questions: </vt:lpstr>
      <vt:lpstr>Questions: </vt:lpstr>
      <vt:lpstr>Questions: </vt:lpstr>
      <vt:lpstr>PowerPoint Presentation</vt:lpstr>
    </vt:vector>
  </TitlesOfParts>
  <Company>FitzBeck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2 _ Surveillance v4</dc:title>
  <dc:creator>Deborah Jowitt</dc:creator>
  <cp:lastModifiedBy>Falyn Edlin</cp:lastModifiedBy>
  <cp:revision>294</cp:revision>
  <cp:lastPrinted>2013-10-20T18:32:03Z</cp:lastPrinted>
  <dcterms:created xsi:type="dcterms:W3CDTF">2013-05-02T21:56:26Z</dcterms:created>
  <dcterms:modified xsi:type="dcterms:W3CDTF">2013-12-05T02:32:26Z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0x0101000CDCA907424BAC4488B93C6F45323752003DFB7F9CF8FDA049AD8B23B9220D46CD00928CBADE1B35C447B8133047B4EDE7D9</vt:lpwstr>
  </property>
  <property fmtid="{D5CDD505-2E9C-101B-9397-08002B2CF9AE}" pid="3" name="_dlc_DocIdItemGuid">
    <vt:lpwstr>b09d7af7-6029-4309-938f-17005e0ae257</vt:lpwstr>
  </property>
  <property fmtid="{D5CDD505-2E9C-101B-9397-08002B2CF9AE}" pid="4" name="_dlc_DocId">
    <vt:lpwstr>HQSC-326-1873</vt:lpwstr>
  </property>
  <property fmtid="{D5CDD505-2E9C-101B-9397-08002B2CF9AE}" pid="5" name="_dlc_DocIdUrl">
    <vt:lpwstr>http://intranet.hqsc.local/DMS/Programmes/_layouts/DocIdRedir.aspx?ID=HQSC-326-1873, HQSC-326-1873</vt:lpwstr>
  </property>
</Properties>
</file>