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1"/>
  </p:notesMasterIdLst>
  <p:sldIdLst>
    <p:sldId id="256" r:id="rId5"/>
    <p:sldId id="257" r:id="rId6"/>
    <p:sldId id="369" r:id="rId7"/>
    <p:sldId id="373" r:id="rId8"/>
    <p:sldId id="270" r:id="rId9"/>
    <p:sldId id="284" r:id="rId10"/>
    <p:sldId id="375" r:id="rId11"/>
    <p:sldId id="374" r:id="rId12"/>
    <p:sldId id="283" r:id="rId13"/>
    <p:sldId id="262" r:id="rId14"/>
    <p:sldId id="264" r:id="rId15"/>
    <p:sldId id="378" r:id="rId16"/>
    <p:sldId id="379" r:id="rId17"/>
    <p:sldId id="376" r:id="rId18"/>
    <p:sldId id="286" r:id="rId19"/>
    <p:sldId id="380" r:id="rId20"/>
  </p:sldIdLst>
  <p:sldSz cx="12192000" cy="6858000"/>
  <p:notesSz cx="6807200" cy="99393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C3839"/>
    <a:srgbClr val="EC633C"/>
    <a:srgbClr val="323839"/>
    <a:srgbClr val="E0CFB2"/>
    <a:srgbClr val="F3EBDF"/>
    <a:srgbClr val="F6F0E7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C772947-322C-4B6D-945E-074938B1CFD6}" v="21" dt="2022-07-27T23:23:30.66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63899" autoAdjust="0"/>
  </p:normalViewPr>
  <p:slideViewPr>
    <p:cSldViewPr snapToGrid="0">
      <p:cViewPr>
        <p:scale>
          <a:sx n="70" d="100"/>
          <a:sy n="70" d="100"/>
        </p:scale>
        <p:origin x="2106" y="105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race Davies" userId="ad1566fd-e09c-4597-85c5-f1618876b670" providerId="ADAL" clId="{1C772947-322C-4B6D-945E-074938B1CFD6}"/>
    <pc:docChg chg="undo custSel addSld delSld modSld sldOrd">
      <pc:chgData name="Grace Davies" userId="ad1566fd-e09c-4597-85c5-f1618876b670" providerId="ADAL" clId="{1C772947-322C-4B6D-945E-074938B1CFD6}" dt="2022-07-27T23:23:53.753" v="2173" actId="1076"/>
      <pc:docMkLst>
        <pc:docMk/>
      </pc:docMkLst>
      <pc:sldChg chg="del">
        <pc:chgData name="Grace Davies" userId="ad1566fd-e09c-4597-85c5-f1618876b670" providerId="ADAL" clId="{1C772947-322C-4B6D-945E-074938B1CFD6}" dt="2022-07-27T04:43:13.694" v="1865" actId="2696"/>
        <pc:sldMkLst>
          <pc:docMk/>
          <pc:sldMk cId="3292529213" sldId="260"/>
        </pc:sldMkLst>
      </pc:sldChg>
      <pc:sldChg chg="modTransition">
        <pc:chgData name="Grace Davies" userId="ad1566fd-e09c-4597-85c5-f1618876b670" providerId="ADAL" clId="{1C772947-322C-4B6D-945E-074938B1CFD6}" dt="2022-07-26T21:01:55.760" v="1"/>
        <pc:sldMkLst>
          <pc:docMk/>
          <pc:sldMk cId="3552332361" sldId="262"/>
        </pc:sldMkLst>
      </pc:sldChg>
      <pc:sldChg chg="del">
        <pc:chgData name="Grace Davies" userId="ad1566fd-e09c-4597-85c5-f1618876b670" providerId="ADAL" clId="{1C772947-322C-4B6D-945E-074938B1CFD6}" dt="2022-07-27T04:55:54.342" v="1998" actId="2696"/>
        <pc:sldMkLst>
          <pc:docMk/>
          <pc:sldMk cId="15341641" sldId="263"/>
        </pc:sldMkLst>
      </pc:sldChg>
      <pc:sldChg chg="modSp mod modTransition">
        <pc:chgData name="Grace Davies" userId="ad1566fd-e09c-4597-85c5-f1618876b670" providerId="ADAL" clId="{1C772947-322C-4B6D-945E-074938B1CFD6}" dt="2022-07-27T04:41:26.321" v="1830" actId="20577"/>
        <pc:sldMkLst>
          <pc:docMk/>
          <pc:sldMk cId="3555805520" sldId="264"/>
        </pc:sldMkLst>
        <pc:spChg chg="mod">
          <ac:chgData name="Grace Davies" userId="ad1566fd-e09c-4597-85c5-f1618876b670" providerId="ADAL" clId="{1C772947-322C-4B6D-945E-074938B1CFD6}" dt="2022-07-27T04:41:26.321" v="1830" actId="20577"/>
          <ac:spMkLst>
            <pc:docMk/>
            <pc:sldMk cId="3555805520" sldId="264"/>
            <ac:spMk id="6" creationId="{08F91D6B-7CDA-407E-94D8-3C0224B7DAFF}"/>
          </ac:spMkLst>
        </pc:spChg>
        <pc:spChg chg="mod">
          <ac:chgData name="Grace Davies" userId="ad1566fd-e09c-4597-85c5-f1618876b670" providerId="ADAL" clId="{1C772947-322C-4B6D-945E-074938B1CFD6}" dt="2022-07-27T04:35:55.341" v="1466" actId="1076"/>
          <ac:spMkLst>
            <pc:docMk/>
            <pc:sldMk cId="3555805520" sldId="264"/>
            <ac:spMk id="8" creationId="{7B85251E-47DC-4DD3-AD78-02B303BA7432}"/>
          </ac:spMkLst>
        </pc:spChg>
        <pc:spChg chg="mod">
          <ac:chgData name="Grace Davies" userId="ad1566fd-e09c-4597-85c5-f1618876b670" providerId="ADAL" clId="{1C772947-322C-4B6D-945E-074938B1CFD6}" dt="2022-07-27T04:36:45.158" v="1628" actId="1076"/>
          <ac:spMkLst>
            <pc:docMk/>
            <pc:sldMk cId="3555805520" sldId="264"/>
            <ac:spMk id="17" creationId="{B3535057-3385-4A81-8EE8-D492EABFA562}"/>
          </ac:spMkLst>
        </pc:spChg>
      </pc:sldChg>
      <pc:sldChg chg="modSp mod">
        <pc:chgData name="Grace Davies" userId="ad1566fd-e09c-4597-85c5-f1618876b670" providerId="ADAL" clId="{1C772947-322C-4B6D-945E-074938B1CFD6}" dt="2022-07-26T21:03:52.460" v="17" actId="20577"/>
        <pc:sldMkLst>
          <pc:docMk/>
          <pc:sldMk cId="3895497103" sldId="283"/>
        </pc:sldMkLst>
        <pc:spChg chg="mod">
          <ac:chgData name="Grace Davies" userId="ad1566fd-e09c-4597-85c5-f1618876b670" providerId="ADAL" clId="{1C772947-322C-4B6D-945E-074938B1CFD6}" dt="2022-07-26T21:03:11.177" v="4" actId="1076"/>
          <ac:spMkLst>
            <pc:docMk/>
            <pc:sldMk cId="3895497103" sldId="283"/>
            <ac:spMk id="6" creationId="{08F91D6B-7CDA-407E-94D8-3C0224B7DAFF}"/>
          </ac:spMkLst>
        </pc:spChg>
        <pc:spChg chg="mod">
          <ac:chgData name="Grace Davies" userId="ad1566fd-e09c-4597-85c5-f1618876b670" providerId="ADAL" clId="{1C772947-322C-4B6D-945E-074938B1CFD6}" dt="2022-07-26T21:03:52.460" v="17" actId="20577"/>
          <ac:spMkLst>
            <pc:docMk/>
            <pc:sldMk cId="3895497103" sldId="283"/>
            <ac:spMk id="17" creationId="{B3535057-3385-4A81-8EE8-D492EABFA562}"/>
          </ac:spMkLst>
        </pc:spChg>
      </pc:sldChg>
      <pc:sldChg chg="modSp mod">
        <pc:chgData name="Grace Davies" userId="ad1566fd-e09c-4597-85c5-f1618876b670" providerId="ADAL" clId="{1C772947-322C-4B6D-945E-074938B1CFD6}" dt="2022-07-26T21:00:57.697" v="0" actId="313"/>
        <pc:sldMkLst>
          <pc:docMk/>
          <pc:sldMk cId="2432990370" sldId="284"/>
        </pc:sldMkLst>
        <pc:spChg chg="mod">
          <ac:chgData name="Grace Davies" userId="ad1566fd-e09c-4597-85c5-f1618876b670" providerId="ADAL" clId="{1C772947-322C-4B6D-945E-074938B1CFD6}" dt="2022-07-26T21:00:57.697" v="0" actId="313"/>
          <ac:spMkLst>
            <pc:docMk/>
            <pc:sldMk cId="2432990370" sldId="284"/>
            <ac:spMk id="6" creationId="{08F91D6B-7CDA-407E-94D8-3C0224B7DAFF}"/>
          </ac:spMkLst>
        </pc:spChg>
      </pc:sldChg>
      <pc:sldChg chg="modSp mod">
        <pc:chgData name="Grace Davies" userId="ad1566fd-e09c-4597-85c5-f1618876b670" providerId="ADAL" clId="{1C772947-322C-4B6D-945E-074938B1CFD6}" dt="2022-07-27T02:32:25.631" v="846" actId="20577"/>
        <pc:sldMkLst>
          <pc:docMk/>
          <pc:sldMk cId="1946746517" sldId="286"/>
        </pc:sldMkLst>
        <pc:spChg chg="mod">
          <ac:chgData name="Grace Davies" userId="ad1566fd-e09c-4597-85c5-f1618876b670" providerId="ADAL" clId="{1C772947-322C-4B6D-945E-074938B1CFD6}" dt="2022-07-27T02:32:25.631" v="846" actId="20577"/>
          <ac:spMkLst>
            <pc:docMk/>
            <pc:sldMk cId="1946746517" sldId="286"/>
            <ac:spMk id="6" creationId="{49584E9E-176C-4A19-B3BF-3DD49A35BCB8}"/>
          </ac:spMkLst>
        </pc:spChg>
      </pc:sldChg>
      <pc:sldChg chg="modSp mod">
        <pc:chgData name="Grace Davies" userId="ad1566fd-e09c-4597-85c5-f1618876b670" providerId="ADAL" clId="{1C772947-322C-4B6D-945E-074938B1CFD6}" dt="2022-07-27T02:41:32.205" v="910" actId="20577"/>
        <pc:sldMkLst>
          <pc:docMk/>
          <pc:sldMk cId="686397839" sldId="369"/>
        </pc:sldMkLst>
        <pc:spChg chg="mod">
          <ac:chgData name="Grace Davies" userId="ad1566fd-e09c-4597-85c5-f1618876b670" providerId="ADAL" clId="{1C772947-322C-4B6D-945E-074938B1CFD6}" dt="2022-07-27T02:41:32.205" v="910" actId="20577"/>
          <ac:spMkLst>
            <pc:docMk/>
            <pc:sldMk cId="686397839" sldId="369"/>
            <ac:spMk id="17" creationId="{B3535057-3385-4A81-8EE8-D492EABFA562}"/>
          </ac:spMkLst>
        </pc:spChg>
      </pc:sldChg>
      <pc:sldChg chg="modSp mod">
        <pc:chgData name="Grace Davies" userId="ad1566fd-e09c-4597-85c5-f1618876b670" providerId="ADAL" clId="{1C772947-322C-4B6D-945E-074938B1CFD6}" dt="2022-07-27T03:17:56.323" v="968" actId="20577"/>
        <pc:sldMkLst>
          <pc:docMk/>
          <pc:sldMk cId="3310320880" sldId="373"/>
        </pc:sldMkLst>
        <pc:spChg chg="mod">
          <ac:chgData name="Grace Davies" userId="ad1566fd-e09c-4597-85c5-f1618876b670" providerId="ADAL" clId="{1C772947-322C-4B6D-945E-074938B1CFD6}" dt="2022-07-27T03:17:56.323" v="968" actId="20577"/>
          <ac:spMkLst>
            <pc:docMk/>
            <pc:sldMk cId="3310320880" sldId="373"/>
            <ac:spMk id="8" creationId="{F1441304-645E-4EFC-BB6C-AB27BB10BDB5}"/>
          </ac:spMkLst>
        </pc:spChg>
      </pc:sldChg>
      <pc:sldChg chg="modSp mod">
        <pc:chgData name="Grace Davies" userId="ad1566fd-e09c-4597-85c5-f1618876b670" providerId="ADAL" clId="{1C772947-322C-4B6D-945E-074938B1CFD6}" dt="2022-07-27T04:44:55.786" v="1867" actId="20577"/>
        <pc:sldMkLst>
          <pc:docMk/>
          <pc:sldMk cId="914749067" sldId="374"/>
        </pc:sldMkLst>
        <pc:spChg chg="mod">
          <ac:chgData name="Grace Davies" userId="ad1566fd-e09c-4597-85c5-f1618876b670" providerId="ADAL" clId="{1C772947-322C-4B6D-945E-074938B1CFD6}" dt="2022-07-27T04:44:55.786" v="1867" actId="20577"/>
          <ac:spMkLst>
            <pc:docMk/>
            <pc:sldMk cId="914749067" sldId="374"/>
            <ac:spMk id="7" creationId="{4A47D658-0149-4D60-8C93-DAFC5F1B398C}"/>
          </ac:spMkLst>
        </pc:spChg>
      </pc:sldChg>
      <pc:sldChg chg="modSp mod">
        <pc:chgData name="Grace Davies" userId="ad1566fd-e09c-4597-85c5-f1618876b670" providerId="ADAL" clId="{1C772947-322C-4B6D-945E-074938B1CFD6}" dt="2022-07-27T03:27:02.591" v="1291" actId="20577"/>
        <pc:sldMkLst>
          <pc:docMk/>
          <pc:sldMk cId="4261656430" sldId="376"/>
        </pc:sldMkLst>
        <pc:spChg chg="mod">
          <ac:chgData name="Grace Davies" userId="ad1566fd-e09c-4597-85c5-f1618876b670" providerId="ADAL" clId="{1C772947-322C-4B6D-945E-074938B1CFD6}" dt="2022-07-27T03:27:02.591" v="1291" actId="20577"/>
          <ac:spMkLst>
            <pc:docMk/>
            <pc:sldMk cId="4261656430" sldId="376"/>
            <ac:spMk id="9" creationId="{0831EBE9-42CB-46F8-BCCD-6FBC44812DEB}"/>
          </ac:spMkLst>
        </pc:spChg>
      </pc:sldChg>
      <pc:sldChg chg="modSp new del mod ord">
        <pc:chgData name="Grace Davies" userId="ad1566fd-e09c-4597-85c5-f1618876b670" providerId="ADAL" clId="{1C772947-322C-4B6D-945E-074938B1CFD6}" dt="2022-07-27T03:26:41.527" v="1235" actId="47"/>
        <pc:sldMkLst>
          <pc:docMk/>
          <pc:sldMk cId="1264041401" sldId="377"/>
        </pc:sldMkLst>
        <pc:spChg chg="mod">
          <ac:chgData name="Grace Davies" userId="ad1566fd-e09c-4597-85c5-f1618876b670" providerId="ADAL" clId="{1C772947-322C-4B6D-945E-074938B1CFD6}" dt="2022-07-27T03:23:24.299" v="1082" actId="20577"/>
          <ac:spMkLst>
            <pc:docMk/>
            <pc:sldMk cId="1264041401" sldId="377"/>
            <ac:spMk id="3" creationId="{C9024F1E-ABB4-415D-9BD5-DDE4A4DBFA48}"/>
          </ac:spMkLst>
        </pc:spChg>
      </pc:sldChg>
      <pc:sldChg chg="addSp delSp modSp add mod ord">
        <pc:chgData name="Grace Davies" userId="ad1566fd-e09c-4597-85c5-f1618876b670" providerId="ADAL" clId="{1C772947-322C-4B6D-945E-074938B1CFD6}" dt="2022-07-27T04:57:16.426" v="2030" actId="20577"/>
        <pc:sldMkLst>
          <pc:docMk/>
          <pc:sldMk cId="3872118586" sldId="378"/>
        </pc:sldMkLst>
        <pc:spChg chg="mod">
          <ac:chgData name="Grace Davies" userId="ad1566fd-e09c-4597-85c5-f1618876b670" providerId="ADAL" clId="{1C772947-322C-4B6D-945E-074938B1CFD6}" dt="2022-07-27T04:57:16.426" v="2030" actId="20577"/>
          <ac:spMkLst>
            <pc:docMk/>
            <pc:sldMk cId="3872118586" sldId="378"/>
            <ac:spMk id="6" creationId="{08F91D6B-7CDA-407E-94D8-3C0224B7DAFF}"/>
          </ac:spMkLst>
        </pc:spChg>
        <pc:spChg chg="add mod">
          <ac:chgData name="Grace Davies" userId="ad1566fd-e09c-4597-85c5-f1618876b670" providerId="ADAL" clId="{1C772947-322C-4B6D-945E-074938B1CFD6}" dt="2022-07-27T04:38:29.082" v="1699" actId="20577"/>
          <ac:spMkLst>
            <pc:docMk/>
            <pc:sldMk cId="3872118586" sldId="378"/>
            <ac:spMk id="8" creationId="{9BB84052-4946-4B1F-BB04-221D14A1828C}"/>
          </ac:spMkLst>
        </pc:spChg>
        <pc:spChg chg="add del mod">
          <ac:chgData name="Grace Davies" userId="ad1566fd-e09c-4597-85c5-f1618876b670" providerId="ADAL" clId="{1C772947-322C-4B6D-945E-074938B1CFD6}" dt="2022-07-27T03:18:56.153" v="1005" actId="12"/>
          <ac:spMkLst>
            <pc:docMk/>
            <pc:sldMk cId="3872118586" sldId="378"/>
            <ac:spMk id="9" creationId="{0831EBE9-42CB-46F8-BCCD-6FBC44812DEB}"/>
          </ac:spMkLst>
        </pc:spChg>
      </pc:sldChg>
      <pc:sldChg chg="addSp delSp modSp add mod">
        <pc:chgData name="Grace Davies" userId="ad1566fd-e09c-4597-85c5-f1618876b670" providerId="ADAL" clId="{1C772947-322C-4B6D-945E-074938B1CFD6}" dt="2022-07-27T23:23:53.753" v="2173" actId="1076"/>
        <pc:sldMkLst>
          <pc:docMk/>
          <pc:sldMk cId="1939967952" sldId="379"/>
        </pc:sldMkLst>
        <pc:spChg chg="mod">
          <ac:chgData name="Grace Davies" userId="ad1566fd-e09c-4597-85c5-f1618876b670" providerId="ADAL" clId="{1C772947-322C-4B6D-945E-074938B1CFD6}" dt="2022-07-27T23:23:53.753" v="2173" actId="1076"/>
          <ac:spMkLst>
            <pc:docMk/>
            <pc:sldMk cId="1939967952" sldId="379"/>
            <ac:spMk id="6" creationId="{08F91D6B-7CDA-407E-94D8-3C0224B7DAFF}"/>
          </ac:spMkLst>
        </pc:spChg>
        <pc:spChg chg="add del mod">
          <ac:chgData name="Grace Davies" userId="ad1566fd-e09c-4597-85c5-f1618876b670" providerId="ADAL" clId="{1C772947-322C-4B6D-945E-074938B1CFD6}" dt="2022-07-27T04:47:12.736" v="1956" actId="20577"/>
          <ac:spMkLst>
            <pc:docMk/>
            <pc:sldMk cId="1939967952" sldId="379"/>
            <ac:spMk id="8" creationId="{9BB84052-4946-4B1F-BB04-221D14A1828C}"/>
          </ac:spMkLst>
        </pc:spChg>
        <pc:spChg chg="del">
          <ac:chgData name="Grace Davies" userId="ad1566fd-e09c-4597-85c5-f1618876b670" providerId="ADAL" clId="{1C772947-322C-4B6D-945E-074938B1CFD6}" dt="2022-07-27T04:47:04.727" v="1868" actId="478"/>
          <ac:spMkLst>
            <pc:docMk/>
            <pc:sldMk cId="1939967952" sldId="379"/>
            <ac:spMk id="9" creationId="{0831EBE9-42CB-46F8-BCCD-6FBC44812DEB}"/>
          </ac:spMkLst>
        </pc:spChg>
        <pc:picChg chg="add del mod">
          <ac:chgData name="Grace Davies" userId="ad1566fd-e09c-4597-85c5-f1618876b670" providerId="ADAL" clId="{1C772947-322C-4B6D-945E-074938B1CFD6}" dt="2022-07-27T04:47:28.510" v="1959" actId="478"/>
          <ac:picMkLst>
            <pc:docMk/>
            <pc:sldMk cId="1939967952" sldId="379"/>
            <ac:picMk id="3" creationId="{7F42271F-2976-4402-8155-62C79AC8B342}"/>
          </ac:picMkLst>
        </pc:picChg>
        <pc:picChg chg="add del mod">
          <ac:chgData name="Grace Davies" userId="ad1566fd-e09c-4597-85c5-f1618876b670" providerId="ADAL" clId="{1C772947-322C-4B6D-945E-074938B1CFD6}" dt="2022-07-27T04:49:13.540" v="1963" actId="478"/>
          <ac:picMkLst>
            <pc:docMk/>
            <pc:sldMk cId="1939967952" sldId="379"/>
            <ac:picMk id="5" creationId="{002380CD-7FED-4E98-8970-9F32D7B0F1A4}"/>
          </ac:picMkLst>
        </pc:picChg>
        <pc:picChg chg="del">
          <ac:chgData name="Grace Davies" userId="ad1566fd-e09c-4597-85c5-f1618876b670" providerId="ADAL" clId="{1C772947-322C-4B6D-945E-074938B1CFD6}" dt="2022-07-27T04:51:30.640" v="1986" actId="478"/>
          <ac:picMkLst>
            <pc:docMk/>
            <pc:sldMk cId="1939967952" sldId="379"/>
            <ac:picMk id="7" creationId="{8C17B165-6E83-4B9C-88E5-D625CDE95621}"/>
          </ac:picMkLst>
        </pc:picChg>
        <pc:picChg chg="add mod">
          <ac:chgData name="Grace Davies" userId="ad1566fd-e09c-4597-85c5-f1618876b670" providerId="ADAL" clId="{1C772947-322C-4B6D-945E-074938B1CFD6}" dt="2022-07-27T23:23:18.405" v="2166" actId="1076"/>
          <ac:picMkLst>
            <pc:docMk/>
            <pc:sldMk cId="1939967952" sldId="379"/>
            <ac:picMk id="11" creationId="{1731ECCE-069A-4729-9F88-E3B4BFF02195}"/>
          </ac:picMkLst>
        </pc:picChg>
        <pc:picChg chg="del">
          <ac:chgData name="Grace Davies" userId="ad1566fd-e09c-4597-85c5-f1618876b670" providerId="ADAL" clId="{1C772947-322C-4B6D-945E-074938B1CFD6}" dt="2022-07-27T04:51:28.426" v="1985" actId="478"/>
          <ac:picMkLst>
            <pc:docMk/>
            <pc:sldMk cId="1939967952" sldId="379"/>
            <ac:picMk id="12" creationId="{2A822386-E2C0-4B77-A9CC-ED5C1562C6C6}"/>
          </ac:picMkLst>
        </pc:picChg>
        <pc:picChg chg="add del mod">
          <ac:chgData name="Grace Davies" userId="ad1566fd-e09c-4597-85c5-f1618876b670" providerId="ADAL" clId="{1C772947-322C-4B6D-945E-074938B1CFD6}" dt="2022-07-27T23:14:50.812" v="2076" actId="478"/>
          <ac:picMkLst>
            <pc:docMk/>
            <pc:sldMk cId="1939967952" sldId="379"/>
            <ac:picMk id="14" creationId="{B48DFFDD-E68F-48CB-8C68-CF1A836BED21}"/>
          </ac:picMkLst>
        </pc:picChg>
        <pc:picChg chg="add del mod">
          <ac:chgData name="Grace Davies" userId="ad1566fd-e09c-4597-85c5-f1618876b670" providerId="ADAL" clId="{1C772947-322C-4B6D-945E-074938B1CFD6}" dt="2022-07-27T04:54:00.807" v="1997" actId="478"/>
          <ac:picMkLst>
            <pc:docMk/>
            <pc:sldMk cId="1939967952" sldId="379"/>
            <ac:picMk id="16" creationId="{A185A0CD-EFB3-40FA-BE92-C2A32EF00090}"/>
          </ac:picMkLst>
        </pc:picChg>
        <pc:picChg chg="add del mod">
          <ac:chgData name="Grace Davies" userId="ad1566fd-e09c-4597-85c5-f1618876b670" providerId="ADAL" clId="{1C772947-322C-4B6D-945E-074938B1CFD6}" dt="2022-07-27T19:49:54.543" v="2073" actId="478"/>
          <ac:picMkLst>
            <pc:docMk/>
            <pc:sldMk cId="1939967952" sldId="379"/>
            <ac:picMk id="18" creationId="{FF3E9586-1CF8-40B0-8368-F9FFB025DEB6}"/>
          </ac:picMkLst>
        </pc:picChg>
        <pc:picChg chg="add del mod">
          <ac:chgData name="Grace Davies" userId="ad1566fd-e09c-4597-85c5-f1618876b670" providerId="ADAL" clId="{1C772947-322C-4B6D-945E-074938B1CFD6}" dt="2022-07-27T23:15:51.597" v="2083" actId="478"/>
          <ac:picMkLst>
            <pc:docMk/>
            <pc:sldMk cId="1939967952" sldId="379"/>
            <ac:picMk id="19" creationId="{A53FD49B-843F-4F45-8F31-A27FBEC7257B}"/>
          </ac:picMkLst>
        </pc:picChg>
        <pc:picChg chg="add mod modCrop">
          <ac:chgData name="Grace Davies" userId="ad1566fd-e09c-4597-85c5-f1618876b670" providerId="ADAL" clId="{1C772947-322C-4B6D-945E-074938B1CFD6}" dt="2022-07-27T23:23:22.868" v="2167" actId="1076"/>
          <ac:picMkLst>
            <pc:docMk/>
            <pc:sldMk cId="1939967952" sldId="379"/>
            <ac:picMk id="20" creationId="{C86DF10B-0508-420A-9128-F21914E60B97}"/>
          </ac:picMkLst>
        </pc:picChg>
        <pc:picChg chg="add mod">
          <ac:chgData name="Grace Davies" userId="ad1566fd-e09c-4597-85c5-f1618876b670" providerId="ADAL" clId="{1C772947-322C-4B6D-945E-074938B1CFD6}" dt="2022-07-27T23:23:18.405" v="2166" actId="1076"/>
          <ac:picMkLst>
            <pc:docMk/>
            <pc:sldMk cId="1939967952" sldId="379"/>
            <ac:picMk id="21" creationId="{5340A877-F1D3-4BB0-A316-0B015362DC8E}"/>
          </ac:picMkLst>
        </pc:picChg>
        <pc:picChg chg="add mod modCrop">
          <ac:chgData name="Grace Davies" userId="ad1566fd-e09c-4597-85c5-f1618876b670" providerId="ADAL" clId="{1C772947-322C-4B6D-945E-074938B1CFD6}" dt="2022-07-27T23:23:22.868" v="2167" actId="1076"/>
          <ac:picMkLst>
            <pc:docMk/>
            <pc:sldMk cId="1939967952" sldId="379"/>
            <ac:picMk id="22" creationId="{B498D93B-E340-447C-B944-53990CFCA82C}"/>
          </ac:picMkLst>
        </pc:picChg>
        <pc:picChg chg="add mod">
          <ac:chgData name="Grace Davies" userId="ad1566fd-e09c-4597-85c5-f1618876b670" providerId="ADAL" clId="{1C772947-322C-4B6D-945E-074938B1CFD6}" dt="2022-07-27T23:23:28.111" v="2168" actId="1076"/>
          <ac:picMkLst>
            <pc:docMk/>
            <pc:sldMk cId="1939967952" sldId="379"/>
            <ac:picMk id="23" creationId="{5C7D8E25-2AB8-4C5A-92D4-690A0088A8FE}"/>
          </ac:picMkLst>
        </pc:picChg>
        <pc:picChg chg="add mod">
          <ac:chgData name="Grace Davies" userId="ad1566fd-e09c-4597-85c5-f1618876b670" providerId="ADAL" clId="{1C772947-322C-4B6D-945E-074938B1CFD6}" dt="2022-07-27T23:23:43.413" v="2170" actId="1076"/>
          <ac:picMkLst>
            <pc:docMk/>
            <pc:sldMk cId="1939967952" sldId="379"/>
            <ac:picMk id="24" creationId="{3806F49D-D9FF-4722-9E87-2D43DD1F7062}"/>
          </ac:picMkLst>
        </pc:picChg>
      </pc:sldChg>
      <pc:sldChg chg="new del">
        <pc:chgData name="Grace Davies" userId="ad1566fd-e09c-4597-85c5-f1618876b670" providerId="ADAL" clId="{1C772947-322C-4B6D-945E-074938B1CFD6}" dt="2022-07-27T04:37:37.579" v="1630" actId="2696"/>
        <pc:sldMkLst>
          <pc:docMk/>
          <pc:sldMk cId="3505061308" sldId="379"/>
        </pc:sldMkLst>
      </pc:sldChg>
      <pc:sldChg chg="delSp modSp add mod ord">
        <pc:chgData name="Grace Davies" userId="ad1566fd-e09c-4597-85c5-f1618876b670" providerId="ADAL" clId="{1C772947-322C-4B6D-945E-074938B1CFD6}" dt="2022-07-27T04:42:53.408" v="1864" actId="1076"/>
        <pc:sldMkLst>
          <pc:docMk/>
          <pc:sldMk cId="1385588061" sldId="380"/>
        </pc:sldMkLst>
        <pc:spChg chg="mod">
          <ac:chgData name="Grace Davies" userId="ad1566fd-e09c-4597-85c5-f1618876b670" providerId="ADAL" clId="{1C772947-322C-4B6D-945E-074938B1CFD6}" dt="2022-07-27T04:42:53.408" v="1864" actId="1076"/>
          <ac:spMkLst>
            <pc:docMk/>
            <pc:sldMk cId="1385588061" sldId="380"/>
            <ac:spMk id="15" creationId="{8981FBAC-F2DF-427A-A6D9-024CFB1102FD}"/>
          </ac:spMkLst>
        </pc:spChg>
        <pc:spChg chg="del mod">
          <ac:chgData name="Grace Davies" userId="ad1566fd-e09c-4597-85c5-f1618876b670" providerId="ADAL" clId="{1C772947-322C-4B6D-945E-074938B1CFD6}" dt="2022-07-27T04:42:49.675" v="1863"/>
          <ac:spMkLst>
            <pc:docMk/>
            <pc:sldMk cId="1385588061" sldId="380"/>
            <ac:spMk id="16" creationId="{812676A0-733C-412C-B5E9-786463A66EEC}"/>
          </ac:spMkLst>
        </pc:spChg>
        <pc:spChg chg="del">
          <ac:chgData name="Grace Davies" userId="ad1566fd-e09c-4597-85c5-f1618876b670" providerId="ADAL" clId="{1C772947-322C-4B6D-945E-074938B1CFD6}" dt="2022-07-27T04:42:28.771" v="1834" actId="478"/>
          <ac:spMkLst>
            <pc:docMk/>
            <pc:sldMk cId="1385588061" sldId="380"/>
            <ac:spMk id="17" creationId="{FE5D41C0-B9BE-4380-9ECF-0457E07E7FDF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787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5838" y="0"/>
            <a:ext cx="2949787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047BDE-73CA-403B-9FD5-3069AD9B6544}" type="datetimeFigureOut">
              <a:rPr lang="en-NZ" smtClean="0"/>
              <a:t>27/07/2022</a:t>
            </a:fld>
            <a:endParaRPr lang="en-N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3013"/>
            <a:ext cx="5962650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N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0720" y="4783307"/>
            <a:ext cx="5445760" cy="3913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0647"/>
            <a:ext cx="2949787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5838" y="9440647"/>
            <a:ext cx="2949787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0B3179-54E1-410C-8A6A-A9DCDB2F93FF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4238173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0B3179-54E1-410C-8A6A-A9DCDB2F93FF}" type="slidenum">
              <a:rPr lang="en-NZ" smtClean="0"/>
              <a:t>1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5119985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NZ" b="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NZ" b="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NZ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0B3179-54E1-410C-8A6A-A9DCDB2F93FF}" type="slidenum">
              <a:rPr lang="en-NZ" smtClean="0"/>
              <a:t>10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2512964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0B3179-54E1-410C-8A6A-A9DCDB2F93FF}" type="slidenum">
              <a:rPr lang="en-NZ" smtClean="0"/>
              <a:t>11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1817937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>
              <a:latin typeface="Sitka Banner" panose="02000505000000020004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0B3179-54E1-410C-8A6A-A9DCDB2F93FF}" type="slidenum">
              <a:rPr lang="en-NZ" smtClean="0"/>
              <a:t>12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9866200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>
              <a:latin typeface="Sitka Banner" panose="02000505000000020004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0B3179-54E1-410C-8A6A-A9DCDB2F93FF}" type="slidenum">
              <a:rPr lang="en-NZ" smtClean="0"/>
              <a:t>13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6931775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>
              <a:latin typeface="Sitka Banner" panose="02000505000000020004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0B3179-54E1-410C-8A6A-A9DCDB2F93FF}" type="slidenum">
              <a:rPr lang="en-NZ" smtClean="0"/>
              <a:t>14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731289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1" i="1" dirty="0">
              <a:latin typeface="Sitka Banner" panose="02000505000000020004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0B3179-54E1-410C-8A6A-A9DCDB2F93FF}" type="slidenum">
              <a:rPr lang="en-NZ" smtClean="0"/>
              <a:t>15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6441344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0B3179-54E1-410C-8A6A-A9DCDB2F93FF}" type="slidenum">
              <a:rPr lang="en-NZ" smtClean="0"/>
              <a:t>16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2712250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0B3179-54E1-410C-8A6A-A9DCDB2F93FF}" type="slidenum">
              <a:rPr lang="en-NZ" smtClean="0"/>
              <a:t>2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6174399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Sitka Banner" panose="02000505000000020004" pitchFamily="2" charset="0"/>
              </a:rPr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0B3179-54E1-410C-8A6A-A9DCDB2F93FF}" type="slidenum">
              <a:rPr lang="en-NZ" smtClean="0"/>
              <a:t>3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9856205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0B3179-54E1-410C-8A6A-A9DCDB2F93FF}" type="slidenum">
              <a:rPr lang="en-NZ" smtClean="0"/>
              <a:t>4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6271165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0B3179-54E1-410C-8A6A-A9DCDB2F93FF}" type="slidenum">
              <a:rPr lang="en-NZ" smtClean="0"/>
              <a:t>5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8727084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>
              <a:latin typeface="Sitka Banner" panose="02000505000000020004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0B3179-54E1-410C-8A6A-A9DCDB2F93FF}" type="slidenum">
              <a:rPr lang="en-NZ" smtClean="0"/>
              <a:t>6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5943503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>
              <a:latin typeface="Sitka Banner" panose="02000505000000020004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0B3179-54E1-410C-8A6A-A9DCDB2F93FF}" type="slidenum">
              <a:rPr lang="en-NZ" smtClean="0"/>
              <a:t>7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5603517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0B3179-54E1-410C-8A6A-A9DCDB2F93FF}" type="slidenum">
              <a:rPr lang="en-NZ" smtClean="0"/>
              <a:t>8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1163613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0B3179-54E1-410C-8A6A-A9DCDB2F93FF}" type="slidenum">
              <a:rPr lang="en-NZ" smtClean="0"/>
              <a:t>9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2069687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16537-280F-4F6C-8EC1-E54D4A3F4D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466BE37-FE89-43DE-906A-CCEA96E7FD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ED74BF-46C4-4D9E-81B6-6DB40DD516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8EBDC-FC76-40FC-89FB-09FA6A1C7A20}" type="datetimeFigureOut">
              <a:rPr lang="en-NZ" smtClean="0"/>
              <a:t>27/07/2022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A8F393-C794-42CC-A7C4-0CAE4BFF67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0BBC02-3F17-4FCE-B275-B43A42B040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ED7C5-DF1A-41DC-A403-B9E93E2CFE56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4353512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6005CF-FE89-46FD-A0AC-9B6D18EEB6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A628CAE-A3AB-4EC1-BF42-DA3F1CEB51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6234F2-E0B9-4E0B-8103-94B1F30B73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8EBDC-FC76-40FC-89FB-09FA6A1C7A20}" type="datetimeFigureOut">
              <a:rPr lang="en-NZ" smtClean="0"/>
              <a:t>27/07/2022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760C95-9BEC-4056-AFD2-D41B4F7A57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C75D5F-320F-42F1-9137-773086C4EC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ED7C5-DF1A-41DC-A403-B9E93E2CFE56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2831150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E011DE8-F08F-424D-855B-3063E6C191C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F7F809-765A-4F51-A4CA-C107A05B0C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36D684-2F52-4339-A3AA-E009984A2C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8EBDC-FC76-40FC-89FB-09FA6A1C7A20}" type="datetimeFigureOut">
              <a:rPr lang="en-NZ" smtClean="0"/>
              <a:t>27/07/2022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ED30F9-FA40-4F19-8ECF-5D04FED3FC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04CAA0-F5C1-4588-8F23-018E3F6673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ED7C5-DF1A-41DC-A403-B9E93E2CFE56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563619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ingle column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 Single Corner Rectangle 4"/>
          <p:cNvSpPr/>
          <p:nvPr userDrawn="1"/>
        </p:nvSpPr>
        <p:spPr>
          <a:xfrm rot="10800000" flipH="1">
            <a:off x="432000" y="339341"/>
            <a:ext cx="11328000" cy="6210000"/>
          </a:xfrm>
          <a:prstGeom prst="round1Rect">
            <a:avLst>
              <a:gd name="adj" fmla="val 7042"/>
            </a:avLst>
          </a:prstGeom>
          <a:solidFill>
            <a:srgbClr val="00A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sz="180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26"/>
            <a:ext cx="12198097" cy="6854574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0" y="0"/>
            <a:ext cx="12192000" cy="61173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sz="180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32000" y="365127"/>
            <a:ext cx="10515600" cy="107406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2800" b="1">
                <a:solidFill>
                  <a:srgbClr val="00A5E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3"/>
          <p:cNvSpPr txBox="1">
            <a:spLocks/>
          </p:cNvSpPr>
          <p:nvPr userDrawn="1"/>
        </p:nvSpPr>
        <p:spPr>
          <a:xfrm>
            <a:off x="8492964" y="6079689"/>
            <a:ext cx="274320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r" defTabSz="914400" rtl="0" eaLnBrk="1" latinLnBrk="0" hangingPunct="1">
              <a:defRPr sz="1600" b="1" kern="1200">
                <a:solidFill>
                  <a:srgbClr val="77A02E"/>
                </a:solidFill>
                <a:latin typeface="Corbel" panose="020B0503020204020204" pitchFamily="34" charset="0"/>
                <a:ea typeface="+mn-ea"/>
                <a:cs typeface="Consolas" panose="020B0609020204030204" pitchFamily="49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84F193D-36C1-4C90-849C-62E0717AC8ED}" type="slidenum">
              <a:rPr lang="en-NZ" sz="1600" b="0" smtClean="0">
                <a:solidFill>
                  <a:schemeClr val="bg1">
                    <a:alpha val="20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‹#›</a:t>
            </a:fld>
            <a:endParaRPr lang="en-NZ" sz="1600" b="0" dirty="0">
              <a:solidFill>
                <a:schemeClr val="bg1">
                  <a:alpha val="20000"/>
                </a:schemeClr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32000" y="1825625"/>
            <a:ext cx="10515600" cy="4058340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7455" y="490270"/>
            <a:ext cx="750823" cy="302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5293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559FE6-AA41-4482-B208-16E99507F8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9C13D0-03C4-467F-BADF-4760BAECF9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DFAD60-2B84-43D2-A306-359353EC79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8EBDC-FC76-40FC-89FB-09FA6A1C7A20}" type="datetimeFigureOut">
              <a:rPr lang="en-NZ" smtClean="0"/>
              <a:t>27/07/2022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B23066-ED96-4299-A81A-E2CB87529E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A386E5-AF4C-4F41-BF31-7799A082C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ED7C5-DF1A-41DC-A403-B9E93E2CFE56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5674035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C38006-818E-43BF-A325-32DB4136C4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879F73-DF2E-4F28-94DB-DFEB3083D5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D25046-CF62-4123-A03B-AE56E96D43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8EBDC-FC76-40FC-89FB-09FA6A1C7A20}" type="datetimeFigureOut">
              <a:rPr lang="en-NZ" smtClean="0"/>
              <a:t>27/07/2022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BEBC6B-662B-4A28-BE5A-1C999FF440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BA345B-B17B-4096-8315-AB764EF840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ED7C5-DF1A-41DC-A403-B9E93E2CFE56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8200115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DDB683-98D1-4C2E-ADCE-B6A88AD5E9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9BB82B-56FD-469A-9E1D-EB941B7518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4A0175-F68A-4AF9-B123-308DEB6A8F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85B53C-72B5-49C1-B343-13EF4C946F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8EBDC-FC76-40FC-89FB-09FA6A1C7A20}" type="datetimeFigureOut">
              <a:rPr lang="en-NZ" smtClean="0"/>
              <a:t>27/07/2022</a:t>
            </a:fld>
            <a:endParaRPr lang="en-N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BEB407-74C0-4690-A30A-B0CC0F5D70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54C8B6-614A-4FAD-A079-66951622B7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ED7C5-DF1A-41DC-A403-B9E93E2CFE56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3022738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BD5179-5758-4360-A8AB-5FC77903CA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F5A2B4-5726-4C3C-9660-3DF44FA17A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6BD3C6-0C14-4586-908E-768C92009B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82A571F-B8F2-4AD5-98FB-35B78262D01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CD4A2A-7AC9-4259-B3C3-EA83820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7224C4A-E86C-476A-ACE5-7102A59603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8EBDC-FC76-40FC-89FB-09FA6A1C7A20}" type="datetimeFigureOut">
              <a:rPr lang="en-NZ" smtClean="0"/>
              <a:t>27/07/2022</a:t>
            </a:fld>
            <a:endParaRPr lang="en-NZ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E089B12-BAD2-4A1E-927A-7F447012DE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C5B5833-732B-41B4-B00F-0A934A75F0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ED7C5-DF1A-41DC-A403-B9E93E2CFE56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9310005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CB4D9E-C7D5-4E91-A20D-0784FA29E9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845E3E-D64A-461B-A715-160F292737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8EBDC-FC76-40FC-89FB-09FA6A1C7A20}" type="datetimeFigureOut">
              <a:rPr lang="en-NZ" smtClean="0"/>
              <a:t>27/07/2022</a:t>
            </a:fld>
            <a:endParaRPr lang="en-NZ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4BBBA2-80D6-4223-8CD9-3586536E61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1C7A0B-EC91-4C7F-A5C4-DA542FDE42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ED7C5-DF1A-41DC-A403-B9E93E2CFE56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7321996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5239F71-DA69-4690-8AA7-43661FA4C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8EBDC-FC76-40FC-89FB-09FA6A1C7A20}" type="datetimeFigureOut">
              <a:rPr lang="en-NZ" smtClean="0"/>
              <a:t>27/07/2022</a:t>
            </a:fld>
            <a:endParaRPr lang="en-NZ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6DAC226-4D33-4AAD-B340-BA5034110D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5DDA19-D51F-4C43-B211-825A6C1D69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ED7C5-DF1A-41DC-A403-B9E93E2CFE56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7864326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C555F2-E991-40E7-8151-4DEAD48583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743F23-CDF5-48C9-8FF7-44C1A004A9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E359D6-449C-4411-A2B3-100337C822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3C6993-427D-4A8C-B9C5-6A562B2701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8EBDC-FC76-40FC-89FB-09FA6A1C7A20}" type="datetimeFigureOut">
              <a:rPr lang="en-NZ" smtClean="0"/>
              <a:t>27/07/2022</a:t>
            </a:fld>
            <a:endParaRPr lang="en-N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DAC690-7887-49AA-A97F-2A2BCC7730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DEDCBF-7983-4ACC-B5B5-67FE663EE0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ED7C5-DF1A-41DC-A403-B9E93E2CFE56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7663895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0606C6-8593-430A-9A13-7C73DCCA01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26F966E-22C1-4D78-A167-B3E7CCA22F1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EE3A59-FF90-44F0-8F40-0C9B111C2D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5B1FEC-1BAD-4351-8999-EFA904DFE4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8EBDC-FC76-40FC-89FB-09FA6A1C7A20}" type="datetimeFigureOut">
              <a:rPr lang="en-NZ" smtClean="0"/>
              <a:t>27/07/2022</a:t>
            </a:fld>
            <a:endParaRPr lang="en-N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A8BF28-F73A-4C02-AA23-5A9F2DF81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D9BC28-AE9B-4732-B663-34C84ABBBE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ED7C5-DF1A-41DC-A403-B9E93E2CFE56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245778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5E69F59-3D26-4B3B-8174-532DB57087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02EB93-E318-43D3-8973-364E609D87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8BC667-486A-427A-94F1-5080136EC4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B8EBDC-FC76-40FC-89FB-09FA6A1C7A20}" type="datetimeFigureOut">
              <a:rPr lang="en-NZ" smtClean="0"/>
              <a:t>27/07/2022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118774-305E-4F67-ACEB-3BAC0BA69C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243BE6-6518-4DAE-8051-9A6939AB04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FED7C5-DF1A-41DC-A403-B9E93E2CFE56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0333553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C38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CF951E50-9167-4CD3-B208-F4BD77B525C8}"/>
              </a:ext>
            </a:extLst>
          </p:cNvPr>
          <p:cNvSpPr txBox="1"/>
          <p:nvPr/>
        </p:nvSpPr>
        <p:spPr>
          <a:xfrm>
            <a:off x="10186326" y="6574458"/>
            <a:ext cx="200567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 COURTESY OF NGĀTI WHĀTUA ŌRĀKEI 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CF30415-C96A-4C15-8762-AD46EC2A16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4690" y="5504141"/>
            <a:ext cx="1125893" cy="113957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11D62BE-0BE4-4B95-9029-60B69108EE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169520"/>
            <a:ext cx="2771163" cy="368848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3A54E8D-55AE-459C-B7C0-E637781FDD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7131" y="5816670"/>
            <a:ext cx="1689326" cy="879253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ADA1379-43F9-4F4F-8BDE-DD8DC63DA792}"/>
              </a:ext>
            </a:extLst>
          </p:cNvPr>
          <p:cNvCxnSpPr/>
          <p:nvPr/>
        </p:nvCxnSpPr>
        <p:spPr>
          <a:xfrm>
            <a:off x="7138317" y="0"/>
            <a:ext cx="0" cy="6858000"/>
          </a:xfrm>
          <a:prstGeom prst="line">
            <a:avLst/>
          </a:prstGeom>
          <a:ln w="57150">
            <a:solidFill>
              <a:srgbClr val="EC63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8A67C192-285A-4713-B734-A5A997A7A9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38317" y="0"/>
            <a:ext cx="5053683" cy="68580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981FBAC-F2DF-427A-A6D9-024CFB1102FD}"/>
              </a:ext>
            </a:extLst>
          </p:cNvPr>
          <p:cNvSpPr txBox="1"/>
          <p:nvPr/>
        </p:nvSpPr>
        <p:spPr>
          <a:xfrm>
            <a:off x="692630" y="1336124"/>
            <a:ext cx="609382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mi-NZ" sz="4000" b="1" dirty="0">
                <a:solidFill>
                  <a:srgbClr val="EC633C"/>
                </a:solidFill>
                <a:latin typeface="Georgia Pro" panose="02040502050405020303" pitchFamily="18" charset="0"/>
                <a:cs typeface="Sanskrit Text" panose="020B0502040204020203" pitchFamily="18" charset="0"/>
              </a:rPr>
              <a:t>A</a:t>
            </a:r>
            <a:r>
              <a:rPr lang="en-NZ" sz="4000" b="1" dirty="0">
                <a:solidFill>
                  <a:srgbClr val="EC633C"/>
                </a:solidFill>
                <a:latin typeface="Georgia Pro" panose="02040502050405020303" pitchFamily="18" charset="0"/>
                <a:cs typeface="Sanskrit Text" panose="020B0502040204020203" pitchFamily="18" charset="0"/>
              </a:rPr>
              <a:t> Pathway to Pae Ora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12676A0-733C-412C-B5E9-786463A66EEC}"/>
              </a:ext>
            </a:extLst>
          </p:cNvPr>
          <p:cNvSpPr txBox="1"/>
          <p:nvPr/>
        </p:nvSpPr>
        <p:spPr>
          <a:xfrm>
            <a:off x="692630" y="2068540"/>
            <a:ext cx="609382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EC633C"/>
                </a:solidFill>
                <a:latin typeface="Sitka Banner" panose="02000505000000020004" pitchFamily="2" charset="0"/>
                <a:cs typeface="Sanskrit Text" panose="020B0502040204020203" pitchFamily="18" charset="0"/>
              </a:rPr>
              <a:t>The importance of engaging with Māori to achieve healthy futures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E5D41C0-B9BE-4380-9ECF-0457E07E7FDF}"/>
              </a:ext>
            </a:extLst>
          </p:cNvPr>
          <p:cNvSpPr txBox="1"/>
          <p:nvPr/>
        </p:nvSpPr>
        <p:spPr>
          <a:xfrm>
            <a:off x="692630" y="3169520"/>
            <a:ext cx="609382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Sitka Banner" panose="02000505000000020004" pitchFamily="2" charset="0"/>
                <a:cs typeface="Sanskrit Text" panose="020B0502040204020203" pitchFamily="18" charset="0"/>
              </a:rPr>
              <a:t>John Whaanga </a:t>
            </a:r>
          </a:p>
          <a:p>
            <a:r>
              <a:rPr lang="en-US" b="1" dirty="0">
                <a:solidFill>
                  <a:schemeClr val="bg1"/>
                </a:solidFill>
                <a:latin typeface="Sitka Banner" panose="02000505000000020004" pitchFamily="2" charset="0"/>
                <a:cs typeface="Sanskrit Text" panose="020B0502040204020203" pitchFamily="18" charset="0"/>
              </a:rPr>
              <a:t>Deputy Director-General, M</a:t>
            </a:r>
            <a:r>
              <a:rPr lang="mi-NZ" b="1" dirty="0">
                <a:solidFill>
                  <a:schemeClr val="bg1"/>
                </a:solidFill>
                <a:latin typeface="Sitka Banner" panose="02000505000000020004" pitchFamily="2" charset="0"/>
                <a:cs typeface="Sanskrit Text" panose="020B0502040204020203" pitchFamily="18" charset="0"/>
              </a:rPr>
              <a:t>āori</a:t>
            </a:r>
            <a:r>
              <a:rPr lang="en-US" b="1" dirty="0">
                <a:solidFill>
                  <a:schemeClr val="bg1"/>
                </a:solidFill>
                <a:latin typeface="Sitka Banner" panose="02000505000000020004" pitchFamily="2" charset="0"/>
                <a:cs typeface="Sanskrit Text" panose="020B0502040204020203" pitchFamily="18" charset="0"/>
              </a:rPr>
              <a:t> Health</a:t>
            </a:r>
          </a:p>
        </p:txBody>
      </p:sp>
    </p:spTree>
    <p:extLst>
      <p:ext uri="{BB962C8B-B14F-4D97-AF65-F5344CB8AC3E}">
        <p14:creationId xmlns:p14="http://schemas.microsoft.com/office/powerpoint/2010/main" val="16573650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BE98ECAD-7A80-4E45-937A-76178967135B}"/>
              </a:ext>
            </a:extLst>
          </p:cNvPr>
          <p:cNvGrpSpPr/>
          <p:nvPr/>
        </p:nvGrpSpPr>
        <p:grpSpPr>
          <a:xfrm>
            <a:off x="4026786" y="102494"/>
            <a:ext cx="3232575" cy="6755506"/>
            <a:chOff x="4026786" y="102494"/>
            <a:chExt cx="3232575" cy="6755506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37A440D3-6EFF-4D11-BDA8-9AE4C1C1C12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26786" y="1085504"/>
              <a:ext cx="3051571" cy="5772496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4F7E5B06-A00F-47BF-923C-8FB7E179638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809781" y="102494"/>
              <a:ext cx="449580" cy="1009307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35FE0DC3-4189-4C40-88BB-DBF3F8F503DA}"/>
              </a:ext>
            </a:extLst>
          </p:cNvPr>
          <p:cNvSpPr txBox="1"/>
          <p:nvPr/>
        </p:nvSpPr>
        <p:spPr>
          <a:xfrm>
            <a:off x="5271917" y="5948184"/>
            <a:ext cx="2552312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NZ" sz="1200" b="1" dirty="0">
                <a:latin typeface="Sitka Banner" panose="02000505000000020004" pitchFamily="2" charset="0"/>
              </a:rPr>
              <a:t>June 2019 </a:t>
            </a:r>
            <a:endParaRPr lang="en-NZ" sz="1200" dirty="0">
              <a:latin typeface="Sitka Banner" panose="02000505000000020004" pitchFamily="2" charset="0"/>
            </a:endParaRPr>
          </a:p>
          <a:p>
            <a:pPr>
              <a:spcAft>
                <a:spcPts val="600"/>
              </a:spcAft>
            </a:pPr>
            <a:r>
              <a:rPr lang="en-NZ" sz="1200" dirty="0">
                <a:latin typeface="Sitka Banner" panose="02000505000000020004" pitchFamily="2" charset="0"/>
              </a:rPr>
              <a:t>Development of engagement approach and discussion document</a:t>
            </a:r>
            <a:endParaRPr lang="en-NZ" sz="2000" dirty="0">
              <a:latin typeface="Sitka Banner" panose="02000505000000020004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C52BB79-4B07-4F1F-B487-8B007907A6E2}"/>
              </a:ext>
            </a:extLst>
          </p:cNvPr>
          <p:cNvSpPr txBox="1"/>
          <p:nvPr/>
        </p:nvSpPr>
        <p:spPr>
          <a:xfrm>
            <a:off x="5789276" y="4999896"/>
            <a:ext cx="2764629" cy="7617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NZ" sz="1200" b="1" dirty="0">
                <a:latin typeface="Sitka Banner" panose="02000505000000020004" pitchFamily="2" charset="0"/>
              </a:rPr>
              <a:t>July 2019 </a:t>
            </a:r>
            <a:endParaRPr lang="en-NZ" sz="1200" dirty="0">
              <a:latin typeface="Sitka Banner" panose="02000505000000020004" pitchFamily="2" charset="0"/>
            </a:endParaRPr>
          </a:p>
          <a:p>
            <a:pPr>
              <a:spcAft>
                <a:spcPts val="300"/>
              </a:spcAft>
            </a:pPr>
            <a:r>
              <a:rPr lang="en-NZ" sz="1200" dirty="0">
                <a:latin typeface="Sitka Banner" panose="02000505000000020004" pitchFamily="2" charset="0"/>
              </a:rPr>
              <a:t>Established Expert Advisory Group (EAG) </a:t>
            </a:r>
          </a:p>
          <a:p>
            <a:pPr>
              <a:spcAft>
                <a:spcPts val="300"/>
              </a:spcAft>
            </a:pPr>
            <a:r>
              <a:rPr lang="en-NZ" sz="1200" dirty="0">
                <a:latin typeface="Sitka Banner" panose="02000505000000020004" pitchFamily="2" charset="0"/>
              </a:rPr>
              <a:t>Established cross-agency group </a:t>
            </a:r>
            <a:endParaRPr lang="en-NZ" sz="2000" dirty="0">
              <a:latin typeface="Sitka Banner" panose="02000505000000020004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2109FC8-5286-4014-9A70-6BBC8CAC573B}"/>
              </a:ext>
            </a:extLst>
          </p:cNvPr>
          <p:cNvSpPr txBox="1"/>
          <p:nvPr/>
        </p:nvSpPr>
        <p:spPr>
          <a:xfrm>
            <a:off x="6397426" y="3921740"/>
            <a:ext cx="330358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NZ" sz="1200" b="1" dirty="0">
                <a:latin typeface="Sitka Banner" panose="02000505000000020004" pitchFamily="2" charset="0"/>
              </a:rPr>
              <a:t>August 2019 </a:t>
            </a:r>
            <a:endParaRPr lang="en-NZ" sz="1200" dirty="0">
              <a:latin typeface="Sitka Banner" panose="02000505000000020004" pitchFamily="2" charset="0"/>
            </a:endParaRPr>
          </a:p>
          <a:p>
            <a:pPr>
              <a:spcAft>
                <a:spcPts val="300"/>
              </a:spcAft>
            </a:pPr>
            <a:r>
              <a:rPr lang="en-NZ" sz="1200" dirty="0">
                <a:latin typeface="Sitka Banner" panose="02000505000000020004" pitchFamily="2" charset="0"/>
              </a:rPr>
              <a:t>Four health and disability wānanga </a:t>
            </a:r>
          </a:p>
          <a:p>
            <a:pPr>
              <a:spcAft>
                <a:spcPts val="300"/>
              </a:spcAft>
            </a:pPr>
            <a:r>
              <a:rPr lang="en-NZ" sz="1200" dirty="0">
                <a:latin typeface="Sitka Banner" panose="02000505000000020004" pitchFamily="2" charset="0"/>
              </a:rPr>
              <a:t>Online survey and written submissions </a:t>
            </a:r>
          </a:p>
          <a:p>
            <a:pPr>
              <a:spcAft>
                <a:spcPts val="300"/>
              </a:spcAft>
            </a:pPr>
            <a:r>
              <a:rPr lang="en-NZ" sz="1200" dirty="0">
                <a:latin typeface="Sitka Banner" panose="02000505000000020004" pitchFamily="2" charset="0"/>
              </a:rPr>
              <a:t>Ongoing engagement with individual stakeholders</a:t>
            </a:r>
            <a:endParaRPr lang="en-NZ" sz="2000" dirty="0">
              <a:latin typeface="Sitka Banner" panose="02000505000000020004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2FAF466-26D4-4459-933F-494522446F35}"/>
              </a:ext>
            </a:extLst>
          </p:cNvPr>
          <p:cNvSpPr txBox="1"/>
          <p:nvPr/>
        </p:nvSpPr>
        <p:spPr>
          <a:xfrm>
            <a:off x="6798655" y="2788786"/>
            <a:ext cx="3303580" cy="9464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NZ" sz="1200" b="1" dirty="0">
                <a:latin typeface="Sitka Banner" panose="02000505000000020004" pitchFamily="2" charset="0"/>
              </a:rPr>
              <a:t>September – December 2019 </a:t>
            </a:r>
            <a:endParaRPr lang="en-NZ" sz="1200" dirty="0">
              <a:latin typeface="Sitka Banner" panose="02000505000000020004" pitchFamily="2" charset="0"/>
            </a:endParaRPr>
          </a:p>
          <a:p>
            <a:pPr>
              <a:spcAft>
                <a:spcPts val="300"/>
              </a:spcAft>
            </a:pPr>
            <a:r>
              <a:rPr lang="en-NZ" sz="1200" dirty="0">
                <a:latin typeface="Sitka Banner" panose="02000505000000020004" pitchFamily="2" charset="0"/>
              </a:rPr>
              <a:t>Analysis of engagement feedback – draft summary report </a:t>
            </a:r>
          </a:p>
          <a:p>
            <a:pPr>
              <a:spcAft>
                <a:spcPts val="300"/>
              </a:spcAft>
            </a:pPr>
            <a:r>
              <a:rPr lang="en-NZ" sz="1200" dirty="0">
                <a:latin typeface="Sitka Banner" panose="02000505000000020004" pitchFamily="2" charset="0"/>
              </a:rPr>
              <a:t>Begin drafting action plan </a:t>
            </a:r>
            <a:endParaRPr lang="en-NZ" sz="2000" dirty="0">
              <a:latin typeface="Sitka Banner" panose="02000505000000020004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15FA0B6-1F1E-4B1F-955E-7CAA4A991DA6}"/>
              </a:ext>
            </a:extLst>
          </p:cNvPr>
          <p:cNvSpPr txBox="1"/>
          <p:nvPr/>
        </p:nvSpPr>
        <p:spPr>
          <a:xfrm>
            <a:off x="7153231" y="2063636"/>
            <a:ext cx="3303580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NZ" sz="1200" b="1" dirty="0">
                <a:latin typeface="Sitka Banner" panose="02000505000000020004" pitchFamily="2" charset="0"/>
              </a:rPr>
              <a:t>January - February 2020 </a:t>
            </a:r>
            <a:endParaRPr lang="en-NZ" sz="1200" dirty="0">
              <a:latin typeface="Sitka Banner" panose="02000505000000020004" pitchFamily="2" charset="0"/>
            </a:endParaRPr>
          </a:p>
          <a:p>
            <a:pPr>
              <a:spcAft>
                <a:spcPts val="300"/>
              </a:spcAft>
            </a:pPr>
            <a:r>
              <a:rPr lang="en-NZ" sz="1200" dirty="0">
                <a:latin typeface="Sitka Banner" panose="02000505000000020004" pitchFamily="2" charset="0"/>
              </a:rPr>
              <a:t>Draft action plan tested with key stakeholders </a:t>
            </a:r>
            <a:endParaRPr lang="en-NZ" sz="2000" dirty="0">
              <a:latin typeface="Sitka Banner" panose="02000505000000020004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725DA45-1DF0-40E3-A4EE-35F0F5AC8C52}"/>
              </a:ext>
            </a:extLst>
          </p:cNvPr>
          <p:cNvSpPr txBox="1"/>
          <p:nvPr/>
        </p:nvSpPr>
        <p:spPr>
          <a:xfrm>
            <a:off x="7440365" y="1175398"/>
            <a:ext cx="3380543" cy="7617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NZ" sz="1200" b="1" dirty="0">
                <a:latin typeface="Sitka Banner" panose="02000505000000020004" pitchFamily="2" charset="0"/>
              </a:rPr>
              <a:t>February – July 2020 </a:t>
            </a:r>
            <a:endParaRPr lang="en-NZ" sz="1200" dirty="0">
              <a:latin typeface="Sitka Banner" panose="02000505000000020004" pitchFamily="2" charset="0"/>
            </a:endParaRPr>
          </a:p>
          <a:p>
            <a:pPr>
              <a:spcAft>
                <a:spcPts val="300"/>
              </a:spcAft>
            </a:pPr>
            <a:r>
              <a:rPr lang="en-NZ" sz="1200" dirty="0">
                <a:latin typeface="Sitka Banner" panose="02000505000000020004" pitchFamily="2" charset="0"/>
              </a:rPr>
              <a:t>Response to COVID-19 </a:t>
            </a:r>
          </a:p>
          <a:p>
            <a:pPr>
              <a:spcAft>
                <a:spcPts val="300"/>
              </a:spcAft>
            </a:pPr>
            <a:r>
              <a:rPr lang="en-NZ" sz="1200" dirty="0">
                <a:latin typeface="Sitka Banner" panose="02000505000000020004" pitchFamily="2" charset="0"/>
              </a:rPr>
              <a:t>Adjustments to draft action plan to reflect new context </a:t>
            </a:r>
            <a:endParaRPr lang="en-NZ" sz="2000" dirty="0">
              <a:latin typeface="Sitka Banner" panose="02000505000000020004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1A4DE7F-8329-4566-A7EB-E2EA7507C852}"/>
              </a:ext>
            </a:extLst>
          </p:cNvPr>
          <p:cNvSpPr txBox="1"/>
          <p:nvPr/>
        </p:nvSpPr>
        <p:spPr>
          <a:xfrm>
            <a:off x="7484200" y="102494"/>
            <a:ext cx="3380543" cy="9464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NZ" sz="1200" b="1" dirty="0">
                <a:latin typeface="Sitka Banner" panose="02000505000000020004" pitchFamily="2" charset="0"/>
              </a:rPr>
              <a:t>July 2020 </a:t>
            </a:r>
            <a:endParaRPr lang="en-NZ" sz="1200" dirty="0">
              <a:latin typeface="Sitka Banner" panose="02000505000000020004" pitchFamily="2" charset="0"/>
            </a:endParaRPr>
          </a:p>
          <a:p>
            <a:pPr>
              <a:spcAft>
                <a:spcPts val="300"/>
              </a:spcAft>
            </a:pPr>
            <a:r>
              <a:rPr lang="en-NZ" sz="1200" dirty="0">
                <a:latin typeface="Sitka Banner" panose="02000505000000020004" pitchFamily="2" charset="0"/>
              </a:rPr>
              <a:t>Launch of Whakamaua </a:t>
            </a:r>
          </a:p>
          <a:p>
            <a:pPr>
              <a:spcAft>
                <a:spcPts val="300"/>
              </a:spcAft>
            </a:pPr>
            <a:r>
              <a:rPr lang="en-NZ" sz="1200" dirty="0">
                <a:latin typeface="Sitka Banner" panose="02000505000000020004" pitchFamily="2" charset="0"/>
              </a:rPr>
              <a:t>Whatua – Summary Report published as companion document </a:t>
            </a:r>
            <a:endParaRPr lang="en-NZ" sz="2000" dirty="0">
              <a:latin typeface="Sitka Banner" panose="02000505000000020004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A47D658-0149-4D60-8C93-DAFC5F1B398C}"/>
              </a:ext>
            </a:extLst>
          </p:cNvPr>
          <p:cNvSpPr/>
          <p:nvPr/>
        </p:nvSpPr>
        <p:spPr>
          <a:xfrm>
            <a:off x="583095" y="363403"/>
            <a:ext cx="555632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NZ" sz="3200" b="1" dirty="0">
                <a:solidFill>
                  <a:srgbClr val="EC633C"/>
                </a:solidFill>
                <a:latin typeface="Georgia Pro" panose="02040502050405020303" pitchFamily="18" charset="0"/>
                <a:cs typeface="Sanskrit Text" panose="020B0502040204020203" pitchFamily="18" charset="0"/>
              </a:rPr>
              <a:t>Developing Whakamaua 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A835BF3-B6D4-435A-A295-34021FAC4B63}"/>
              </a:ext>
            </a:extLst>
          </p:cNvPr>
          <p:cNvSpPr txBox="1"/>
          <p:nvPr/>
        </p:nvSpPr>
        <p:spPr>
          <a:xfrm>
            <a:off x="504121" y="2202200"/>
            <a:ext cx="46544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n-NZ" dirty="0">
                <a:latin typeface="Sitka Banner" panose="02000505000000020004" pitchFamily="2" charset="0"/>
              </a:rPr>
              <a:t>Expert Advisory Group (EAG) made up of Māori academics and researchers, health professionals, and iwi, disability and rangatahi leaders.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BEEEFCA-0C74-4898-AF66-9FD2D26CDC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90982" y="460590"/>
            <a:ext cx="1056050" cy="5589037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C95BF985-68E4-4505-B868-146303D805A6}"/>
              </a:ext>
            </a:extLst>
          </p:cNvPr>
          <p:cNvSpPr txBox="1"/>
          <p:nvPr/>
        </p:nvSpPr>
        <p:spPr>
          <a:xfrm>
            <a:off x="501025" y="4229516"/>
            <a:ext cx="42706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n-NZ" dirty="0">
                <a:latin typeface="Sitka Banner" panose="02000505000000020004" pitchFamily="2" charset="0"/>
              </a:rPr>
              <a:t>Iterative and collaborative process.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4D6629D-59CA-4F3B-839A-B68B3CCDF91E}"/>
              </a:ext>
            </a:extLst>
          </p:cNvPr>
          <p:cNvSpPr txBox="1"/>
          <p:nvPr/>
        </p:nvSpPr>
        <p:spPr>
          <a:xfrm>
            <a:off x="526067" y="1313579"/>
            <a:ext cx="42706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n-NZ" dirty="0">
                <a:latin typeface="Sitka Banner" panose="02000505000000020004" pitchFamily="2" charset="0"/>
              </a:rPr>
              <a:t>Discussion document built on stocktake of existing feedback from previous engagement.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D211183-D526-473C-9FCB-5654C9753080}"/>
              </a:ext>
            </a:extLst>
          </p:cNvPr>
          <p:cNvSpPr txBox="1"/>
          <p:nvPr/>
        </p:nvSpPr>
        <p:spPr>
          <a:xfrm>
            <a:off x="526067" y="3341129"/>
            <a:ext cx="42706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n-NZ" dirty="0">
                <a:latin typeface="Sitka Banner" panose="02000505000000020004" pitchFamily="2" charset="0"/>
              </a:rPr>
              <a:t>Pivoted during COVID-19 to lead Māori health response. </a:t>
            </a:r>
          </a:p>
        </p:txBody>
      </p:sp>
    </p:spTree>
    <p:extLst>
      <p:ext uri="{BB962C8B-B14F-4D97-AF65-F5344CB8AC3E}">
        <p14:creationId xmlns:p14="http://schemas.microsoft.com/office/powerpoint/2010/main" val="35523323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lowchart: Connector 7">
            <a:extLst>
              <a:ext uri="{FF2B5EF4-FFF2-40B4-BE49-F238E27FC236}">
                <a16:creationId xmlns:a16="http://schemas.microsoft.com/office/drawing/2014/main" id="{7B85251E-47DC-4DD3-AD78-02B303BA7432}"/>
              </a:ext>
            </a:extLst>
          </p:cNvPr>
          <p:cNvSpPr/>
          <p:nvPr/>
        </p:nvSpPr>
        <p:spPr>
          <a:xfrm>
            <a:off x="9165856" y="339865"/>
            <a:ext cx="1305103" cy="1154752"/>
          </a:xfrm>
          <a:prstGeom prst="flowChartConnector">
            <a:avLst/>
          </a:prstGeom>
          <a:solidFill>
            <a:srgbClr val="F6F0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Z" sz="1400" b="1" dirty="0">
                <a:solidFill>
                  <a:srgbClr val="3C3839"/>
                </a:solidFill>
                <a:latin typeface="Sitka Banner" panose="02000505000000020004" pitchFamily="2" charset="0"/>
              </a:rPr>
              <a:t>Whatua</a:t>
            </a:r>
            <a:r>
              <a:rPr lang="en-NZ" sz="1400" dirty="0">
                <a:solidFill>
                  <a:srgbClr val="3C3839"/>
                </a:solidFill>
                <a:latin typeface="Sitka Banner" panose="02000505000000020004" pitchFamily="2" charset="0"/>
              </a:rPr>
              <a:t> means ‘to weave’ or ‘knit’.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7607632-0441-4591-9C46-76A8521745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4164" y="2030237"/>
            <a:ext cx="2549055" cy="3486772"/>
          </a:xfrm>
          <a:prstGeom prst="rect">
            <a:avLst/>
          </a:prstGeom>
          <a:ln w="3175">
            <a:solidFill>
              <a:srgbClr val="EC633C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8E2E45B-A04E-4F7D-9CAA-FA3379BAEA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2601" y="2030237"/>
            <a:ext cx="2494979" cy="3486772"/>
          </a:xfrm>
          <a:prstGeom prst="rect">
            <a:avLst/>
          </a:prstGeom>
          <a:ln w="3175">
            <a:solidFill>
              <a:srgbClr val="EC633C"/>
            </a:solidFill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8F91D6B-7CDA-407E-94D8-3C0224B7DAFF}"/>
              </a:ext>
            </a:extLst>
          </p:cNvPr>
          <p:cNvSpPr/>
          <p:nvPr/>
        </p:nvSpPr>
        <p:spPr>
          <a:xfrm>
            <a:off x="497255" y="449944"/>
            <a:ext cx="588969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NZ" sz="3200" b="1" dirty="0">
                <a:solidFill>
                  <a:srgbClr val="EC633C"/>
                </a:solidFill>
                <a:latin typeface="Georgia Pro" panose="02040502050405020303" pitchFamily="18" charset="0"/>
                <a:cs typeface="Sanskrit Text" panose="020B0502040204020203" pitchFamily="18" charset="0"/>
              </a:rPr>
              <a:t>Whatua – Ensuring m</a:t>
            </a:r>
            <a:r>
              <a:rPr lang="mi-NZ" sz="3200" b="1" dirty="0">
                <a:solidFill>
                  <a:srgbClr val="EC633C"/>
                </a:solidFill>
                <a:latin typeface="Georgia Pro" panose="02040502050405020303" pitchFamily="18" charset="0"/>
                <a:cs typeface="Sanskrit Text" panose="020B0502040204020203" pitchFamily="18" charset="0"/>
              </a:rPr>
              <a:t>ā</a:t>
            </a:r>
            <a:r>
              <a:rPr lang="en-NZ" sz="3200" b="1" dirty="0">
                <a:solidFill>
                  <a:srgbClr val="EC633C"/>
                </a:solidFill>
                <a:latin typeface="Georgia Pro" panose="02040502050405020303" pitchFamily="18" charset="0"/>
                <a:cs typeface="Sanskrit Text" panose="020B0502040204020203" pitchFamily="18" charset="0"/>
              </a:rPr>
              <a:t>ori are informing the design of Whakamaua</a:t>
            </a:r>
            <a:endParaRPr lang="en-NZ" sz="2800" b="1" dirty="0">
              <a:solidFill>
                <a:srgbClr val="EC633C"/>
              </a:solidFill>
              <a:latin typeface="Georgia Pro" panose="02040502050405020303" pitchFamily="18" charset="0"/>
              <a:cs typeface="Sanskrit Text" panose="020B0502040204020203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C17B165-6E83-4B9C-88E5-D625CDE956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61687" y="642089"/>
            <a:ext cx="1056050" cy="558903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3535057-3385-4A81-8EE8-D492EABFA562}"/>
              </a:ext>
            </a:extLst>
          </p:cNvPr>
          <p:cNvSpPr txBox="1"/>
          <p:nvPr/>
        </p:nvSpPr>
        <p:spPr>
          <a:xfrm>
            <a:off x="564372" y="2030237"/>
            <a:ext cx="4309860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n-US" dirty="0">
                <a:latin typeface="Sitka Banner" panose="02000505000000020004" pitchFamily="2" charset="0"/>
              </a:rPr>
              <a:t>Whatua is the summary report that highlights the engagement with Maori that informed the development of Whakamaua.</a:t>
            </a:r>
          </a:p>
          <a:p>
            <a:pPr>
              <a:spcAft>
                <a:spcPts val="1800"/>
              </a:spcAft>
            </a:pPr>
            <a:r>
              <a:rPr lang="en-US" dirty="0">
                <a:latin typeface="Sitka Banner" panose="02000505000000020004" pitchFamily="2" charset="0"/>
              </a:rPr>
              <a:t>Although the views expressed across engagement varied widely, there were a number of key themes. </a:t>
            </a:r>
          </a:p>
          <a:p>
            <a:pPr>
              <a:spcAft>
                <a:spcPts val="1800"/>
              </a:spcAft>
            </a:pPr>
            <a:r>
              <a:rPr lang="en-US" dirty="0">
                <a:latin typeface="Sitka Banner" panose="02000505000000020004" pitchFamily="2" charset="0"/>
              </a:rPr>
              <a:t>Whatua - Summary Report provides detailed overview of these key themes. </a:t>
            </a:r>
          </a:p>
          <a:p>
            <a:pPr>
              <a:spcAft>
                <a:spcPts val="1800"/>
              </a:spcAft>
            </a:pPr>
            <a:r>
              <a:rPr lang="en-US" dirty="0">
                <a:latin typeface="Sitka Banner" panose="02000505000000020004" pitchFamily="2" charset="0"/>
              </a:rPr>
              <a:t>It emphasises the voice of people by focusing on their own words to highlight issues and opportunities. </a:t>
            </a:r>
          </a:p>
          <a:p>
            <a:pPr>
              <a:spcAft>
                <a:spcPts val="1800"/>
              </a:spcAft>
            </a:pPr>
            <a:r>
              <a:rPr lang="en-US" dirty="0">
                <a:latin typeface="Sitka Banner" panose="02000505000000020004" pitchFamily="2" charset="0"/>
              </a:rPr>
              <a:t>Also provides the foundation of insights on which Whakamaua was developed. </a:t>
            </a:r>
            <a:endParaRPr lang="en-NZ" dirty="0">
              <a:latin typeface="Sitka Banner" panose="02000505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58055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C17B165-6E83-4B9C-88E5-D625CDE956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43442" y="882667"/>
            <a:ext cx="1056050" cy="558903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8F91D6B-7CDA-407E-94D8-3C0224B7DAFF}"/>
              </a:ext>
            </a:extLst>
          </p:cNvPr>
          <p:cNvSpPr/>
          <p:nvPr/>
        </p:nvSpPr>
        <p:spPr>
          <a:xfrm>
            <a:off x="1315911" y="590279"/>
            <a:ext cx="72542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mi-NZ" sz="3200" b="1" dirty="0">
                <a:solidFill>
                  <a:srgbClr val="EC633C"/>
                </a:solidFill>
                <a:latin typeface="Georgia Pro" panose="02040502050405020303" pitchFamily="18" charset="0"/>
                <a:cs typeface="Sanskrit Text" panose="020B0502040204020203" pitchFamily="18" charset="0"/>
              </a:rPr>
              <a:t>Whakamaua engagement</a:t>
            </a:r>
            <a:endParaRPr lang="en-NZ" sz="3200" b="1" dirty="0">
              <a:solidFill>
                <a:srgbClr val="EC633C"/>
              </a:solidFill>
              <a:latin typeface="Georgia Pro" panose="02040502050405020303" pitchFamily="18" charset="0"/>
              <a:cs typeface="Sanskrit Text" panose="020B0502040204020203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A822386-E2C0-4B77-A9CC-ED5C1562C6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861" y="882667"/>
            <a:ext cx="1056050" cy="558903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831EBE9-42CB-46F8-BCCD-6FBC44812DEB}"/>
              </a:ext>
            </a:extLst>
          </p:cNvPr>
          <p:cNvSpPr txBox="1"/>
          <p:nvPr/>
        </p:nvSpPr>
        <p:spPr>
          <a:xfrm>
            <a:off x="1460674" y="2051700"/>
            <a:ext cx="870227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800"/>
              </a:spcAft>
            </a:pPr>
            <a:endParaRPr lang="en-NZ" sz="2800" dirty="0">
              <a:latin typeface="Sitka Banner" panose="02000505000000020004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BB84052-4946-4B1F-BB04-221D14A1828C}"/>
              </a:ext>
            </a:extLst>
          </p:cNvPr>
          <p:cNvSpPr txBox="1"/>
          <p:nvPr/>
        </p:nvSpPr>
        <p:spPr>
          <a:xfrm>
            <a:off x="1533524" y="1767958"/>
            <a:ext cx="9197801" cy="35086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NZ" sz="2800" dirty="0">
                <a:latin typeface="Sitka Banner" panose="02000505000000020004" pitchFamily="2" charset="0"/>
              </a:rPr>
              <a:t>Whakamaua has become an engagement mechanism.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NZ" sz="2800" dirty="0">
                <a:latin typeface="Sitka Banner" panose="02000505000000020004" pitchFamily="2" charset="0"/>
              </a:rPr>
              <a:t>We have used Whakamaua to engage with professional groups, providers and iwi across the country.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NZ" sz="2800" dirty="0">
                <a:latin typeface="Sitka Banner" panose="02000505000000020004" pitchFamily="2" charset="0"/>
              </a:rPr>
              <a:t>Whakamaua is a living document, we will continue to add to it.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NZ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NZ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8721185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8F91D6B-7CDA-407E-94D8-3C0224B7DAFF}"/>
              </a:ext>
            </a:extLst>
          </p:cNvPr>
          <p:cNvSpPr/>
          <p:nvPr/>
        </p:nvSpPr>
        <p:spPr>
          <a:xfrm>
            <a:off x="3447856" y="216808"/>
            <a:ext cx="522343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mi-NZ" sz="3200" b="1" dirty="0">
                <a:solidFill>
                  <a:srgbClr val="EC633C"/>
                </a:solidFill>
                <a:latin typeface="Georgia Pro" panose="02040502050405020303" pitchFamily="18" charset="0"/>
                <a:cs typeface="Sanskrit Text" panose="020B0502040204020203" pitchFamily="18" charset="0"/>
              </a:rPr>
              <a:t>Hui Whakaoranga 2021 </a:t>
            </a:r>
            <a:endParaRPr lang="en-NZ" sz="3200" b="1" dirty="0">
              <a:solidFill>
                <a:srgbClr val="EC633C"/>
              </a:solidFill>
              <a:latin typeface="Georgia Pro" panose="02040502050405020303" pitchFamily="18" charset="0"/>
              <a:cs typeface="Sanskrit Text" panose="020B0502040204020203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BB84052-4946-4B1F-BB04-221D14A1828C}"/>
              </a:ext>
            </a:extLst>
          </p:cNvPr>
          <p:cNvSpPr txBox="1"/>
          <p:nvPr/>
        </p:nvSpPr>
        <p:spPr>
          <a:xfrm>
            <a:off x="1460674" y="1851645"/>
            <a:ext cx="919780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NZ" dirty="0"/>
              <a:t>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731ECCE-069A-4729-9F88-E3B4BFF021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3955" y="1070419"/>
            <a:ext cx="3694414" cy="2593602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86DF10B-0508-420A-9128-F21914E60B9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787" b="2307"/>
          <a:stretch/>
        </p:blipFill>
        <p:spPr>
          <a:xfrm>
            <a:off x="6413633" y="1070419"/>
            <a:ext cx="3864875" cy="2593602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340A877-F1D3-4BB0-A316-0B015362DC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83955" y="3855814"/>
            <a:ext cx="3667952" cy="2593602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498D93B-E340-447C-B944-53990CFCA82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124" r="12687" b="4224"/>
          <a:stretch/>
        </p:blipFill>
        <p:spPr>
          <a:xfrm>
            <a:off x="6413633" y="3800394"/>
            <a:ext cx="3864875" cy="2732846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C7D8E25-2AB8-4C5A-92D4-690A0088A8F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2641" y="860379"/>
            <a:ext cx="1056050" cy="558903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806F49D-D9FF-4722-9E87-2D43DD1F706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43038" y="944203"/>
            <a:ext cx="1056050" cy="5589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9679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C17B165-6E83-4B9C-88E5-D625CDE956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95576" y="882666"/>
            <a:ext cx="1056050" cy="558903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8F91D6B-7CDA-407E-94D8-3C0224B7DAFF}"/>
              </a:ext>
            </a:extLst>
          </p:cNvPr>
          <p:cNvSpPr/>
          <p:nvPr/>
        </p:nvSpPr>
        <p:spPr>
          <a:xfrm>
            <a:off x="2198914" y="344057"/>
            <a:ext cx="779417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mi-NZ" sz="3200" b="1" dirty="0">
                <a:solidFill>
                  <a:srgbClr val="EC633C"/>
                </a:solidFill>
                <a:latin typeface="Georgia Pro" panose="02040502050405020303" pitchFamily="18" charset="0"/>
                <a:cs typeface="Sanskrit Text" panose="020B0502040204020203" pitchFamily="18" charset="0"/>
              </a:rPr>
              <a:t>The future of Māori Health: </a:t>
            </a:r>
          </a:p>
          <a:p>
            <a:pPr algn="ctr"/>
            <a:r>
              <a:rPr lang="mi-NZ" sz="3200" b="1" dirty="0">
                <a:solidFill>
                  <a:srgbClr val="EC633C"/>
                </a:solidFill>
                <a:latin typeface="Georgia Pro" panose="02040502050405020303" pitchFamily="18" charset="0"/>
                <a:cs typeface="Sanskrit Text" panose="020B0502040204020203" pitchFamily="18" charset="0"/>
              </a:rPr>
              <a:t>Pae Ora (</a:t>
            </a:r>
            <a:r>
              <a:rPr lang="en-NZ" sz="3200" b="1" dirty="0">
                <a:solidFill>
                  <a:srgbClr val="EC633C"/>
                </a:solidFill>
                <a:latin typeface="Georgia Pro" panose="02040502050405020303" pitchFamily="18" charset="0"/>
                <a:cs typeface="Sanskrit Text" panose="020B0502040204020203" pitchFamily="18" charset="0"/>
              </a:rPr>
              <a:t>Healthy Futures) Act </a:t>
            </a:r>
            <a:r>
              <a:rPr lang="mi-NZ" sz="3200" b="1" dirty="0">
                <a:solidFill>
                  <a:srgbClr val="EC633C"/>
                </a:solidFill>
                <a:latin typeface="Georgia Pro" panose="02040502050405020303" pitchFamily="18" charset="0"/>
                <a:cs typeface="Sanskrit Text" panose="020B0502040204020203" pitchFamily="18" charset="0"/>
              </a:rPr>
              <a:t>2022</a:t>
            </a:r>
            <a:endParaRPr lang="en-NZ" sz="3200" b="1" dirty="0">
              <a:solidFill>
                <a:srgbClr val="EC633C"/>
              </a:solidFill>
              <a:latin typeface="Georgia Pro" panose="02040502050405020303" pitchFamily="18" charset="0"/>
              <a:cs typeface="Sanskrit Text" panose="020B0502040204020203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A822386-E2C0-4B77-A9CC-ED5C1562C6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861" y="882667"/>
            <a:ext cx="1056050" cy="558903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831EBE9-42CB-46F8-BCCD-6FBC44812DEB}"/>
              </a:ext>
            </a:extLst>
          </p:cNvPr>
          <p:cNvSpPr txBox="1"/>
          <p:nvPr/>
        </p:nvSpPr>
        <p:spPr>
          <a:xfrm>
            <a:off x="1315911" y="1461193"/>
            <a:ext cx="9312101" cy="50227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US" sz="2200" dirty="0">
                <a:solidFill>
                  <a:srgbClr val="3D4248"/>
                </a:solidFill>
                <a:latin typeface="Sitka Banner" panose="02000505000000020004" pitchFamily="2" charset="0"/>
              </a:rPr>
              <a:t>The Pae Ora (Healthy Futures) Act includes provisions which: </a:t>
            </a:r>
          </a:p>
          <a:p>
            <a:pPr marL="914400" lvl="1" indent="-4572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200" dirty="0">
                <a:latin typeface="Sitka Banner" panose="02000505000000020004" pitchFamily="2" charset="0"/>
              </a:rPr>
              <a:t>Explici</a:t>
            </a:r>
            <a:r>
              <a:rPr lang="en-US" sz="2200" dirty="0">
                <a:solidFill>
                  <a:srgbClr val="3D4248"/>
                </a:solidFill>
                <a:latin typeface="Sitka Banner" panose="02000505000000020004" pitchFamily="2" charset="0"/>
              </a:rPr>
              <a:t>tly promote hauora Māori and a commitment to Māori health equity;</a:t>
            </a:r>
          </a:p>
          <a:p>
            <a:pPr marL="914400" lvl="1" indent="-4572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3D4248"/>
                </a:solidFill>
                <a:latin typeface="Sitka Banner" panose="02000505000000020004" pitchFamily="2" charset="0"/>
              </a:rPr>
              <a:t>Promote Te Tiriti o Waitangi;</a:t>
            </a:r>
          </a:p>
          <a:p>
            <a:pPr marL="914400" lvl="1" indent="-4572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3D4248"/>
                </a:solidFill>
                <a:latin typeface="Sitka Banner" panose="02000505000000020004" pitchFamily="2" charset="0"/>
              </a:rPr>
              <a:t>Establish and build meaningful Māori-Crown partnerships at all levels of the system; </a:t>
            </a:r>
          </a:p>
          <a:p>
            <a:pPr marL="914400" lvl="1" indent="-4572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3D4248"/>
                </a:solidFill>
                <a:latin typeface="Sitka Banner" panose="02000505000000020004" pitchFamily="2" charset="0"/>
              </a:rPr>
              <a:t>Enable Māori voices that are driven from the ground up, through Iwi Māori Partnership Boards, and firmly embedded into local and regional priorities, plans and the commissioning of services.</a:t>
            </a:r>
            <a:r>
              <a:rPr lang="en-US" dirty="0">
                <a:solidFill>
                  <a:srgbClr val="3D4248"/>
                </a:solidFill>
                <a:latin typeface="Sitka Banner" panose="02000505000000020004" pitchFamily="2" charset="0"/>
              </a:rPr>
              <a:t>			</a:t>
            </a:r>
          </a:p>
          <a:p>
            <a:pPr lvl="1" algn="r">
              <a:lnSpc>
                <a:spcPct val="150000"/>
              </a:lnSpc>
              <a:spcBef>
                <a:spcPct val="0"/>
              </a:spcBef>
            </a:pPr>
            <a:r>
              <a:rPr lang="en-US" dirty="0">
                <a:solidFill>
                  <a:srgbClr val="3D4248"/>
                </a:solidFill>
                <a:latin typeface="Sitka Banner" panose="02000505000000020004" pitchFamily="2" charset="0"/>
              </a:rPr>
              <a:t>			</a:t>
            </a:r>
            <a:r>
              <a:rPr lang="en-US" sz="2000" i="1" dirty="0">
                <a:solidFill>
                  <a:srgbClr val="F27227"/>
                </a:solidFill>
                <a:latin typeface="Sitka Banner" panose="02000505000000020004" pitchFamily="2" charset="0"/>
              </a:rPr>
              <a:t>. . . We have stronger provisions and levers for enabling and engaging with Māori to drive the future of hauora M</a:t>
            </a:r>
            <a:r>
              <a:rPr lang="en-NZ" sz="2000" i="1" dirty="0" err="1">
                <a:solidFill>
                  <a:srgbClr val="F27227"/>
                </a:solidFill>
                <a:latin typeface="Sitka Banner" panose="02000505000000020004" pitchFamily="2" charset="0"/>
              </a:rPr>
              <a:t>āori</a:t>
            </a:r>
            <a:r>
              <a:rPr lang="en-US" sz="2000" i="1" dirty="0">
                <a:solidFill>
                  <a:srgbClr val="F27227"/>
                </a:solidFill>
                <a:latin typeface="Sitka Banner" panose="02000505000000020004" pitchFamily="2" charset="0"/>
              </a:rPr>
              <a:t>.</a:t>
            </a:r>
            <a:endParaRPr lang="en-US" i="1" dirty="0">
              <a:solidFill>
                <a:srgbClr val="F27227"/>
              </a:solidFill>
              <a:latin typeface="Sitka Banner" panose="02000505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16564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C38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0829AED-14E8-4F93-A1E5-256D5051D166}"/>
              </a:ext>
            </a:extLst>
          </p:cNvPr>
          <p:cNvSpPr/>
          <p:nvPr/>
        </p:nvSpPr>
        <p:spPr>
          <a:xfrm>
            <a:off x="2750573" y="513482"/>
            <a:ext cx="669085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NZ" sz="3200" b="1" dirty="0">
                <a:solidFill>
                  <a:srgbClr val="EC633C"/>
                </a:solidFill>
                <a:latin typeface="Georgia Pro" panose="02040502050405020303" pitchFamily="18" charset="0"/>
                <a:cs typeface="Sanskrit Text" panose="020B0502040204020203" pitchFamily="18" charset="0"/>
              </a:rPr>
              <a:t>Future engagement with M</a:t>
            </a:r>
            <a:r>
              <a:rPr lang="mi-NZ" sz="3200" b="1" dirty="0">
                <a:solidFill>
                  <a:srgbClr val="EC633C"/>
                </a:solidFill>
                <a:latin typeface="Georgia Pro" panose="02040502050405020303" pitchFamily="18" charset="0"/>
                <a:cs typeface="Sanskrit Text" panose="020B0502040204020203" pitchFamily="18" charset="0"/>
              </a:rPr>
              <a:t>āori</a:t>
            </a:r>
            <a:endParaRPr lang="en-NZ" sz="3200" b="1" dirty="0">
              <a:solidFill>
                <a:srgbClr val="EC633C"/>
              </a:solidFill>
              <a:latin typeface="Georgia Pro" panose="02040502050405020303" pitchFamily="18" charset="0"/>
              <a:cs typeface="Sanskrit Text" panose="020B0502040204020203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1643783-8829-4FEE-9516-534363F15F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52881" y="152276"/>
            <a:ext cx="1255762" cy="65359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9584E9E-176C-4A19-B3BF-3DD49A35BCB8}"/>
              </a:ext>
            </a:extLst>
          </p:cNvPr>
          <p:cNvSpPr txBox="1"/>
          <p:nvPr/>
        </p:nvSpPr>
        <p:spPr>
          <a:xfrm>
            <a:off x="1028700" y="1590675"/>
            <a:ext cx="7162800" cy="38318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mi-NZ" sz="2800" dirty="0">
                <a:solidFill>
                  <a:schemeClr val="bg1"/>
                </a:solidFill>
                <a:latin typeface="Sitka Banner" panose="02000505000000020004" pitchFamily="2" charset="0"/>
              </a:rPr>
              <a:t>Iwi Māori Partnership Boards</a:t>
            </a:r>
          </a:p>
          <a:p>
            <a:pPr marL="285750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mi-NZ" sz="2800" dirty="0">
                <a:solidFill>
                  <a:schemeClr val="bg1"/>
                </a:solidFill>
                <a:latin typeface="Sitka Banner" panose="02000505000000020004" pitchFamily="2" charset="0"/>
              </a:rPr>
              <a:t>Advisory Groups</a:t>
            </a:r>
          </a:p>
          <a:p>
            <a:pPr marL="285750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mi-NZ" sz="2800" dirty="0">
                <a:solidFill>
                  <a:schemeClr val="bg1"/>
                </a:solidFill>
                <a:latin typeface="Sitka Banner" panose="02000505000000020004" pitchFamily="2" charset="0"/>
              </a:rPr>
              <a:t>Whānau, hapū, iwi and hapori</a:t>
            </a:r>
          </a:p>
          <a:p>
            <a:pPr marL="285750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mi-NZ" sz="2800" dirty="0">
                <a:solidFill>
                  <a:schemeClr val="bg1"/>
                </a:solidFill>
                <a:latin typeface="Sitka Banner" panose="02000505000000020004" pitchFamily="2" charset="0"/>
              </a:rPr>
              <a:t>Future Hui Whakaoranga</a:t>
            </a:r>
          </a:p>
          <a:p>
            <a:pPr marL="285750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mi-NZ" sz="2800" dirty="0">
                <a:solidFill>
                  <a:schemeClr val="bg1"/>
                </a:solidFill>
                <a:latin typeface="Sitka Banner" panose="02000505000000020004" pitchFamily="2" charset="0"/>
              </a:rPr>
              <a:t>Professional groups</a:t>
            </a:r>
          </a:p>
          <a:p>
            <a:pPr marL="285750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mi-NZ" sz="2800" dirty="0">
                <a:solidFill>
                  <a:schemeClr val="bg1"/>
                </a:solidFill>
                <a:latin typeface="Sitka Banner" panose="02000505000000020004" pitchFamily="2" charset="0"/>
              </a:rPr>
              <a:t>Māori Providers</a:t>
            </a:r>
            <a:endParaRPr lang="en-NZ" sz="2800" dirty="0">
              <a:solidFill>
                <a:schemeClr val="bg1"/>
              </a:solidFill>
              <a:latin typeface="Sitka Banner" panose="02000505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67465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C38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CF951E50-9167-4CD3-B208-F4BD77B525C8}"/>
              </a:ext>
            </a:extLst>
          </p:cNvPr>
          <p:cNvSpPr txBox="1"/>
          <p:nvPr/>
        </p:nvSpPr>
        <p:spPr>
          <a:xfrm>
            <a:off x="10186326" y="6574458"/>
            <a:ext cx="200567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 COURTESY OF NGĀTI WHĀTUA ŌRĀKEI 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CF30415-C96A-4C15-8762-AD46EC2A16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4690" y="5504141"/>
            <a:ext cx="1125893" cy="113957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11D62BE-0BE4-4B95-9029-60B69108EE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169520"/>
            <a:ext cx="2771163" cy="368848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3A54E8D-55AE-459C-B7C0-E637781FDD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7131" y="5816670"/>
            <a:ext cx="1689326" cy="879253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ADA1379-43F9-4F4F-8BDE-DD8DC63DA792}"/>
              </a:ext>
            </a:extLst>
          </p:cNvPr>
          <p:cNvCxnSpPr/>
          <p:nvPr/>
        </p:nvCxnSpPr>
        <p:spPr>
          <a:xfrm>
            <a:off x="7138317" y="0"/>
            <a:ext cx="0" cy="6858000"/>
          </a:xfrm>
          <a:prstGeom prst="line">
            <a:avLst/>
          </a:prstGeom>
          <a:ln w="57150">
            <a:solidFill>
              <a:srgbClr val="EC63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8A67C192-285A-4713-B734-A5A997A7A9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38317" y="0"/>
            <a:ext cx="5053683" cy="68580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981FBAC-F2DF-427A-A6D9-024CFB1102FD}"/>
              </a:ext>
            </a:extLst>
          </p:cNvPr>
          <p:cNvSpPr txBox="1"/>
          <p:nvPr/>
        </p:nvSpPr>
        <p:spPr>
          <a:xfrm>
            <a:off x="1864883" y="2815577"/>
            <a:ext cx="609382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mi-NZ" sz="4000" b="1" dirty="0">
                <a:solidFill>
                  <a:srgbClr val="EC633C"/>
                </a:solidFill>
                <a:latin typeface="Georgia Pro" panose="02040502050405020303" pitchFamily="18" charset="0"/>
                <a:cs typeface="Sanskrit Text" panose="020B0502040204020203" pitchFamily="18" charset="0"/>
              </a:rPr>
              <a:t>Any pātai?</a:t>
            </a:r>
            <a:endParaRPr lang="en-NZ" sz="4000" b="1" dirty="0">
              <a:solidFill>
                <a:srgbClr val="EC633C"/>
              </a:solidFill>
              <a:latin typeface="Georgia Pro" panose="02040502050405020303" pitchFamily="18" charset="0"/>
              <a:cs typeface="Sanskrit Text" panose="020B0502040204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55880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AC7FE61-E0CD-4894-93B0-79298F5079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73452" y="547218"/>
            <a:ext cx="1056050" cy="558903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A47D658-0149-4D60-8C93-DAFC5F1B398C}"/>
              </a:ext>
            </a:extLst>
          </p:cNvPr>
          <p:cNvSpPr/>
          <p:nvPr/>
        </p:nvSpPr>
        <p:spPr>
          <a:xfrm>
            <a:off x="555874" y="826948"/>
            <a:ext cx="216758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mi-NZ" sz="3200" b="1" dirty="0">
                <a:solidFill>
                  <a:srgbClr val="EC633C"/>
                </a:solidFill>
                <a:latin typeface="Georgia Pro" panose="02040502050405020303" pitchFamily="18" charset="0"/>
                <a:cs typeface="Sanskrit Text" panose="020B0502040204020203" pitchFamily="18" charset="0"/>
              </a:rPr>
              <a:t>Overview</a:t>
            </a:r>
            <a:endParaRPr lang="en-NZ" sz="3200" b="1" dirty="0">
              <a:solidFill>
                <a:srgbClr val="EC633C"/>
              </a:solidFill>
              <a:latin typeface="Georgia Pro" panose="02040502050405020303" pitchFamily="18" charset="0"/>
              <a:cs typeface="Sanskrit Text" panose="020B0502040204020203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A835BF3-B6D4-435A-A295-34021FAC4B63}"/>
              </a:ext>
            </a:extLst>
          </p:cNvPr>
          <p:cNvSpPr txBox="1"/>
          <p:nvPr/>
        </p:nvSpPr>
        <p:spPr>
          <a:xfrm>
            <a:off x="555874" y="2151727"/>
            <a:ext cx="821560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mi-NZ" sz="2400" dirty="0">
                <a:latin typeface="Sitka Banner" panose="02000505000000020004" pitchFamily="2" charset="0"/>
              </a:rPr>
              <a:t>The current climate</a:t>
            </a:r>
          </a:p>
          <a:p>
            <a:pPr marL="457200" indent="-4572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mi-NZ" sz="2400" dirty="0">
                <a:latin typeface="Sitka Banner" panose="02000505000000020004" pitchFamily="2" charset="0"/>
              </a:rPr>
              <a:t>Te Tiriti o </a:t>
            </a:r>
            <a:r>
              <a:rPr lang="mi-NZ" sz="2400">
                <a:latin typeface="Sitka Banner" panose="02000505000000020004" pitchFamily="2" charset="0"/>
              </a:rPr>
              <a:t>Waitangi </a:t>
            </a:r>
          </a:p>
          <a:p>
            <a:pPr marL="457200" indent="-4572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mi-NZ" sz="2400">
                <a:latin typeface="Sitka Banner" panose="02000505000000020004" pitchFamily="2" charset="0"/>
              </a:rPr>
              <a:t>Present </a:t>
            </a:r>
            <a:r>
              <a:rPr lang="mi-NZ" sz="2400" dirty="0">
                <a:latin typeface="Sitka Banner" panose="02000505000000020004" pitchFamily="2" charset="0"/>
              </a:rPr>
              <a:t>examples of partnership with Māori</a:t>
            </a:r>
          </a:p>
          <a:p>
            <a:pPr marL="457200" indent="-4572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mi-NZ" sz="2400" dirty="0">
                <a:latin typeface="Sitka Banner" panose="02000505000000020004" pitchFamily="2" charset="0"/>
              </a:rPr>
              <a:t>The future of partnership with Māori</a:t>
            </a:r>
          </a:p>
          <a:p>
            <a:pPr>
              <a:spcAft>
                <a:spcPts val="1800"/>
              </a:spcAft>
            </a:pPr>
            <a:endParaRPr lang="en-NZ" sz="2000" dirty="0">
              <a:latin typeface="Sitka Banner" panose="02000505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33050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C17B165-6E83-4B9C-88E5-D625CDE956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43442" y="882667"/>
            <a:ext cx="1056050" cy="558903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3535057-3385-4A81-8EE8-D492EABFA562}"/>
              </a:ext>
            </a:extLst>
          </p:cNvPr>
          <p:cNvSpPr txBox="1"/>
          <p:nvPr/>
        </p:nvSpPr>
        <p:spPr>
          <a:xfrm>
            <a:off x="650315" y="1674673"/>
            <a:ext cx="9324958" cy="37394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n-NZ" sz="2400" dirty="0">
                <a:latin typeface="Sitka Banner" panose="02000505000000020004" pitchFamily="2" charset="0"/>
              </a:rPr>
              <a:t>Improvements for Māori across some health outcomes, including life expectancy, childhood mortality, and infectious diseases. </a:t>
            </a:r>
          </a:p>
          <a:p>
            <a:pPr>
              <a:spcAft>
                <a:spcPts val="1800"/>
              </a:spcAft>
            </a:pPr>
            <a:r>
              <a:rPr lang="en-NZ" sz="2400" dirty="0">
                <a:latin typeface="Sitka Banner" panose="02000505000000020004" pitchFamily="2" charset="0"/>
              </a:rPr>
              <a:t>However, significant inequities remain between the health of Māori and the health of other New Zealanders. </a:t>
            </a:r>
          </a:p>
          <a:p>
            <a:pPr>
              <a:spcAft>
                <a:spcPts val="1800"/>
              </a:spcAft>
            </a:pPr>
            <a:r>
              <a:rPr lang="en-NZ" sz="2400" dirty="0">
                <a:latin typeface="Sitka Banner" panose="02000505000000020004" pitchFamily="2" charset="0"/>
              </a:rPr>
              <a:t>Inequities are complex (broader determinants of health, differential access to and quality of services). This includes dealing with intergenerational inequities.</a:t>
            </a:r>
            <a:endParaRPr lang="en-NZ" sz="2400" dirty="0">
              <a:solidFill>
                <a:srgbClr val="FF0000"/>
              </a:solidFill>
              <a:latin typeface="Sitka Banner" panose="02000505000000020004" pitchFamily="2" charset="0"/>
            </a:endParaRPr>
          </a:p>
          <a:p>
            <a:pPr>
              <a:spcAft>
                <a:spcPts val="1800"/>
              </a:spcAft>
            </a:pPr>
            <a:endParaRPr lang="en-NZ" sz="2400" dirty="0">
              <a:solidFill>
                <a:srgbClr val="FF0000"/>
              </a:solidFill>
              <a:latin typeface="Sitka Banner" panose="02000505000000020004" pitchFamily="2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8F91D6B-7CDA-407E-94D8-3C0224B7DAFF}"/>
              </a:ext>
            </a:extLst>
          </p:cNvPr>
          <p:cNvSpPr/>
          <p:nvPr/>
        </p:nvSpPr>
        <p:spPr>
          <a:xfrm>
            <a:off x="557440" y="386296"/>
            <a:ext cx="1063970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NZ" sz="3200" b="1" dirty="0">
                <a:solidFill>
                  <a:srgbClr val="EC633C"/>
                </a:solidFill>
                <a:latin typeface="Georgia Pro" panose="02040502050405020303" pitchFamily="18" charset="0"/>
                <a:cs typeface="Sanskrit Text" panose="020B0502040204020203" pitchFamily="18" charset="0"/>
              </a:rPr>
              <a:t>Current state of Māori health and wellbeing  </a:t>
            </a:r>
            <a:endParaRPr lang="en-NZ" sz="2800" b="1" dirty="0">
              <a:solidFill>
                <a:srgbClr val="EC633C"/>
              </a:solidFill>
              <a:latin typeface="Georgia Pro" panose="02040502050405020303" pitchFamily="18" charset="0"/>
              <a:cs typeface="Sanskrit Text" panose="020B0502040204020203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0551315-0FE0-4C8B-B481-5F5AAC3E3672}"/>
              </a:ext>
            </a:extLst>
          </p:cNvPr>
          <p:cNvSpPr/>
          <p:nvPr/>
        </p:nvSpPr>
        <p:spPr>
          <a:xfrm>
            <a:off x="650314" y="5310134"/>
            <a:ext cx="939803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NZ" sz="2800" b="1" dirty="0">
                <a:solidFill>
                  <a:srgbClr val="EC633C"/>
                </a:solidFill>
                <a:latin typeface="Sitka Banner" panose="02000505000000020004" pitchFamily="2" charset="0"/>
                <a:cs typeface="Sanskrit Text" panose="020B0502040204020203" pitchFamily="18" charset="0"/>
              </a:rPr>
              <a:t>The case for urgent change and the need to do more is clear…</a:t>
            </a:r>
            <a:endParaRPr lang="en-NZ" sz="2400" b="1" dirty="0">
              <a:solidFill>
                <a:srgbClr val="EC633C"/>
              </a:solidFill>
              <a:latin typeface="Georgia Pro" panose="02040502050405020303" pitchFamily="18" charset="0"/>
              <a:cs typeface="Sanskrit Text" panose="020B0502040204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63978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8F91D6B-7CDA-407E-94D8-3C0224B7DAFF}"/>
              </a:ext>
            </a:extLst>
          </p:cNvPr>
          <p:cNvSpPr/>
          <p:nvPr/>
        </p:nvSpPr>
        <p:spPr>
          <a:xfrm>
            <a:off x="1056229" y="734854"/>
            <a:ext cx="439533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mi-NZ" sz="3200" b="1" dirty="0">
                <a:solidFill>
                  <a:srgbClr val="EC633C"/>
                </a:solidFill>
                <a:latin typeface="Georgia Pro" panose="02040502050405020303" pitchFamily="18" charset="0"/>
                <a:cs typeface="Sanskrit Text" panose="020B0502040204020203" pitchFamily="18" charset="0"/>
              </a:rPr>
              <a:t>Te Tiriti o Waitangi </a:t>
            </a:r>
            <a:endParaRPr lang="en-NZ" sz="3200" b="1" dirty="0">
              <a:solidFill>
                <a:srgbClr val="EC633C"/>
              </a:solidFill>
              <a:latin typeface="Georgia Pro" panose="02040502050405020303" pitchFamily="18" charset="0"/>
              <a:cs typeface="Sanskrit Text" panose="020B0502040204020203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C17B165-6E83-4B9C-88E5-D625CDE956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1687" y="642089"/>
            <a:ext cx="1056050" cy="558903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1441304-645E-4EFC-BB6C-AB27BB10BDB5}"/>
              </a:ext>
            </a:extLst>
          </p:cNvPr>
          <p:cNvSpPr txBox="1"/>
          <p:nvPr/>
        </p:nvSpPr>
        <p:spPr>
          <a:xfrm>
            <a:off x="1056229" y="1434064"/>
            <a:ext cx="9078371" cy="51244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800"/>
              </a:spcAft>
            </a:pPr>
            <a:r>
              <a:rPr kumimoji="0" lang="en-US" sz="2400" b="0" i="0" u="none" strike="noStrike" kern="1200" cap="none" spc="28" normalizeH="0" noProof="0" dirty="0">
                <a:ln>
                  <a:noFill/>
                </a:ln>
                <a:effectLst/>
                <a:uLnTx/>
                <a:uFillTx/>
                <a:latin typeface="Sitka Banner" panose="02000505000000020004" pitchFamily="2" charset="0"/>
              </a:rPr>
              <a:t>As a department of the public service, we have a responsibility to contribute to the Crown meeting its obligations under Te Tiriti o Waitangi.</a:t>
            </a:r>
          </a:p>
          <a:p>
            <a:pPr marR="0" lvl="0" algn="l" defTabSz="60963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400" spc="28" dirty="0">
                <a:latin typeface="Sitka Banner" panose="02000505000000020004" pitchFamily="2" charset="0"/>
              </a:rPr>
              <a:t>To enact this, the Ministry of Health has revised and updated its own Te Tiriti o Waitangi and equity position statement.</a:t>
            </a:r>
          </a:p>
          <a:p>
            <a:pPr marR="0" lvl="0" algn="l" defTabSz="60963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400" b="0" i="0" u="none" strike="noStrike" kern="1200" cap="none" spc="28" normalizeH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itka Banner" panose="02000505000000020004" pitchFamily="2" charset="0"/>
            </a:endParaRPr>
          </a:p>
          <a:p>
            <a:pPr marR="0" lvl="0" algn="l" defTabSz="60963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0" i="0" u="none" strike="noStrike" kern="1200" cap="none" spc="28" normalizeH="0" noProof="0" dirty="0">
                <a:ln>
                  <a:noFill/>
                </a:ln>
                <a:effectLst/>
                <a:uLnTx/>
                <a:uFillTx/>
                <a:latin typeface="Sitka Banner" panose="02000505000000020004" pitchFamily="2" charset="0"/>
              </a:rPr>
              <a:t>The text of Te Tiriti, including the preamble and the three articles, along with the Ritenga Māori declaration, are the </a:t>
            </a:r>
            <a:r>
              <a:rPr kumimoji="0" lang="en-US" sz="2400" b="1" i="0" u="none" strike="noStrike" kern="1200" cap="none" spc="28" normalizeH="0" noProof="0" dirty="0">
                <a:ln>
                  <a:noFill/>
                </a:ln>
                <a:effectLst/>
                <a:uLnTx/>
                <a:uFillTx/>
                <a:latin typeface="Sitka Banner" panose="02000505000000020004" pitchFamily="2" charset="0"/>
              </a:rPr>
              <a:t>enduring foundation of our approach</a:t>
            </a:r>
            <a:r>
              <a:rPr kumimoji="0" lang="en-US" sz="2400" b="0" i="0" u="none" strike="noStrike" kern="1200" cap="none" spc="28" normalizeH="0" noProof="0" dirty="0">
                <a:ln>
                  <a:noFill/>
                </a:ln>
                <a:effectLst/>
                <a:uLnTx/>
                <a:uFillTx/>
                <a:latin typeface="Sitka Banner" panose="02000505000000020004" pitchFamily="2" charset="0"/>
              </a:rPr>
              <a:t>.</a:t>
            </a:r>
          </a:p>
          <a:p>
            <a:pPr marR="0" lvl="0" algn="l" defTabSz="60963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400" b="0" i="0" u="none" strike="noStrike" kern="1200" cap="none" spc="28" normalizeH="0" noProof="0" dirty="0">
              <a:ln>
                <a:noFill/>
              </a:ln>
              <a:effectLst/>
              <a:uLnTx/>
              <a:uFillTx/>
              <a:latin typeface="Sitka Banner" panose="02000505000000020004" pitchFamily="2" charset="0"/>
            </a:endParaRPr>
          </a:p>
          <a:p>
            <a:pPr marR="0" lvl="0" algn="l" defTabSz="60963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400" spc="28" dirty="0">
                <a:latin typeface="Sitka Banner" panose="02000505000000020004" pitchFamily="2" charset="0"/>
              </a:rPr>
              <a:t>The principles of Te Tiriti </a:t>
            </a:r>
            <a:r>
              <a:rPr lang="en-US" sz="2400" b="1" spc="28" dirty="0">
                <a:latin typeface="Sitka Banner" panose="02000505000000020004" pitchFamily="2" charset="0"/>
              </a:rPr>
              <a:t>guide the application of our approach</a:t>
            </a:r>
            <a:r>
              <a:rPr lang="en-US" sz="2400" spc="28" dirty="0">
                <a:latin typeface="Sitka Banner" panose="02000505000000020004" pitchFamily="2" charset="0"/>
              </a:rPr>
              <a:t>.</a:t>
            </a:r>
          </a:p>
          <a:p>
            <a:pPr marR="0" lvl="0" algn="l" defTabSz="60963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400" b="0" i="0" u="none" strike="noStrike" kern="1200" cap="none" spc="28" normalizeH="0" noProof="0" dirty="0">
              <a:ln>
                <a:noFill/>
              </a:ln>
              <a:effectLst/>
              <a:uLnTx/>
              <a:uFillTx/>
              <a:latin typeface="Sitka Banner" panose="02000505000000020004" pitchFamily="2" charset="0"/>
            </a:endParaRPr>
          </a:p>
          <a:p>
            <a:pPr marL="285750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endParaRPr lang="en-NZ" sz="2400" dirty="0">
              <a:latin typeface="Sitka Banner" panose="02000505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03208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1A860B4-4280-403D-ADD8-3F768AC0BED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0E7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E7D4C3C-4EE5-4872-A5BF-3D0616071A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6744" y="0"/>
            <a:ext cx="102785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2925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C17B165-6E83-4B9C-88E5-D625CDE956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43442" y="882667"/>
            <a:ext cx="1056050" cy="558903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8F91D6B-7CDA-407E-94D8-3C0224B7DAFF}"/>
              </a:ext>
            </a:extLst>
          </p:cNvPr>
          <p:cNvSpPr/>
          <p:nvPr/>
        </p:nvSpPr>
        <p:spPr>
          <a:xfrm>
            <a:off x="2168926" y="528724"/>
            <a:ext cx="785414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NZ" sz="3200" b="1" dirty="0">
                <a:solidFill>
                  <a:srgbClr val="EC633C"/>
                </a:solidFill>
                <a:latin typeface="Georgia Pro" panose="02040502050405020303" pitchFamily="18" charset="0"/>
                <a:cs typeface="Sanskrit Text" panose="020B0502040204020203" pitchFamily="18" charset="0"/>
              </a:rPr>
              <a:t>Implementing Te Tiriti o Waitangi</a:t>
            </a:r>
            <a:endParaRPr lang="en-NZ" sz="2800" b="1" dirty="0">
              <a:solidFill>
                <a:srgbClr val="EC633C"/>
              </a:solidFill>
              <a:latin typeface="Georgia Pro" panose="02040502050405020303" pitchFamily="18" charset="0"/>
              <a:cs typeface="Sanskrit Text" panose="020B0502040204020203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16FFF23-7FC9-4CDE-B630-6C15F93DAB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9991" y="1822046"/>
            <a:ext cx="8855427" cy="3842592"/>
          </a:xfrm>
          <a:prstGeom prst="rect">
            <a:avLst/>
          </a:prstGeom>
          <a:ln w="28575">
            <a:solidFill>
              <a:srgbClr val="EC633C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A822386-E2C0-4B77-A9CC-ED5C1562C6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861" y="882667"/>
            <a:ext cx="1056050" cy="5589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9903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C17B165-6E83-4B9C-88E5-D625CDE956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43442" y="882667"/>
            <a:ext cx="1056050" cy="558903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8F91D6B-7CDA-407E-94D8-3C0224B7DAFF}"/>
              </a:ext>
            </a:extLst>
          </p:cNvPr>
          <p:cNvSpPr/>
          <p:nvPr/>
        </p:nvSpPr>
        <p:spPr>
          <a:xfrm>
            <a:off x="1315911" y="590279"/>
            <a:ext cx="72542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mi-NZ" sz="3200" b="1" dirty="0">
                <a:solidFill>
                  <a:srgbClr val="EC633C"/>
                </a:solidFill>
                <a:latin typeface="Georgia Pro" panose="02040502050405020303" pitchFamily="18" charset="0"/>
                <a:cs typeface="Sanskrit Text" panose="020B0502040204020203" pitchFamily="18" charset="0"/>
              </a:rPr>
              <a:t>Our mana expressions of Te Tiriti </a:t>
            </a:r>
            <a:endParaRPr lang="en-NZ" sz="3200" b="1" dirty="0">
              <a:solidFill>
                <a:srgbClr val="EC633C"/>
              </a:solidFill>
              <a:latin typeface="Georgia Pro" panose="02040502050405020303" pitchFamily="18" charset="0"/>
              <a:cs typeface="Sanskrit Text" panose="020B0502040204020203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A822386-E2C0-4B77-A9CC-ED5C1562C6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861" y="882667"/>
            <a:ext cx="1056050" cy="558903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831EBE9-42CB-46F8-BCCD-6FBC44812DEB}"/>
              </a:ext>
            </a:extLst>
          </p:cNvPr>
          <p:cNvSpPr txBox="1"/>
          <p:nvPr/>
        </p:nvSpPr>
        <p:spPr>
          <a:xfrm>
            <a:off x="1460674" y="2051700"/>
            <a:ext cx="8702278" cy="38318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800"/>
              </a:spcAft>
            </a:pPr>
            <a:r>
              <a:rPr lang="mi-NZ" sz="2800" dirty="0">
                <a:latin typeface="Sitka Banner" panose="02000505000000020004" pitchFamily="2" charset="0"/>
              </a:rPr>
              <a:t>We will strive to achieve the following four goals:</a:t>
            </a:r>
          </a:p>
          <a:p>
            <a:pPr marL="285750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endParaRPr lang="mi-NZ" sz="2800" dirty="0">
              <a:latin typeface="Sitka Banner" panose="02000505000000020004" pitchFamily="2" charset="0"/>
            </a:endParaRPr>
          </a:p>
          <a:p>
            <a:pPr marL="285750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mi-NZ" sz="2800" dirty="0">
                <a:latin typeface="Sitka Banner" panose="02000505000000020004" pitchFamily="2" charset="0"/>
              </a:rPr>
              <a:t>Mana Whakahaere</a:t>
            </a:r>
          </a:p>
          <a:p>
            <a:pPr marL="285750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mi-NZ" sz="2800" dirty="0">
                <a:latin typeface="Sitka Banner" panose="02000505000000020004" pitchFamily="2" charset="0"/>
              </a:rPr>
              <a:t>Mana Motuhake</a:t>
            </a:r>
          </a:p>
          <a:p>
            <a:pPr marL="285750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mi-NZ" sz="2800" dirty="0">
                <a:latin typeface="Sitka Banner" panose="02000505000000020004" pitchFamily="2" charset="0"/>
              </a:rPr>
              <a:t>Mana Tangata</a:t>
            </a:r>
          </a:p>
          <a:p>
            <a:pPr marL="285750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mi-NZ" sz="2800" dirty="0">
                <a:latin typeface="Sitka Banner" panose="02000505000000020004" pitchFamily="2" charset="0"/>
              </a:rPr>
              <a:t>Mana Māori </a:t>
            </a:r>
            <a:endParaRPr lang="en-NZ" sz="2800" dirty="0">
              <a:latin typeface="Sitka Banner" panose="02000505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61366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AC7FE61-E0CD-4894-93B0-79298F5079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73452" y="547218"/>
            <a:ext cx="1056050" cy="558903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A47D658-0149-4D60-8C93-DAFC5F1B398C}"/>
              </a:ext>
            </a:extLst>
          </p:cNvPr>
          <p:cNvSpPr/>
          <p:nvPr/>
        </p:nvSpPr>
        <p:spPr>
          <a:xfrm>
            <a:off x="843257" y="2159360"/>
            <a:ext cx="931964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mi-NZ" sz="4000" b="1" dirty="0">
                <a:solidFill>
                  <a:srgbClr val="EC633C"/>
                </a:solidFill>
                <a:latin typeface="Georgia Pro" panose="02040502050405020303" pitchFamily="18" charset="0"/>
                <a:cs typeface="Sanskrit Text" panose="020B0502040204020203" pitchFamily="18" charset="0"/>
              </a:rPr>
              <a:t> Taking a community engagement approach to develop Whakamaua: Māori Health Action Plan</a:t>
            </a:r>
            <a:endParaRPr lang="en-NZ" sz="4000" b="1" dirty="0">
              <a:solidFill>
                <a:srgbClr val="EC633C"/>
              </a:solidFill>
              <a:latin typeface="Georgia Pro" panose="02040502050405020303" pitchFamily="18" charset="0"/>
              <a:cs typeface="Sanskrit Text" panose="020B0502040204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47490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C17B165-6E83-4B9C-88E5-D625CDE956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43442" y="882667"/>
            <a:ext cx="1056050" cy="558903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3535057-3385-4A81-8EE8-D492EABFA562}"/>
              </a:ext>
            </a:extLst>
          </p:cNvPr>
          <p:cNvSpPr txBox="1"/>
          <p:nvPr/>
        </p:nvSpPr>
        <p:spPr>
          <a:xfrm>
            <a:off x="569400" y="1578057"/>
            <a:ext cx="3786843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n-US" dirty="0">
                <a:latin typeface="Sitka Banner" panose="02000505000000020004" pitchFamily="2" charset="0"/>
              </a:rPr>
              <a:t>Whakamaua guides the Ministry, the whole health and disability system, and government to give effect to He Korowai Oranga. </a:t>
            </a:r>
          </a:p>
          <a:p>
            <a:pPr>
              <a:spcAft>
                <a:spcPts val="1800"/>
              </a:spcAft>
            </a:pPr>
            <a:r>
              <a:rPr lang="en-US" dirty="0">
                <a:latin typeface="Sitka Banner" panose="02000505000000020004" pitchFamily="2" charset="0"/>
              </a:rPr>
              <a:t>It is a living document expected to evolve in collaboration with stakeholders and future Government priorities/reviews. </a:t>
            </a:r>
          </a:p>
          <a:p>
            <a:pPr>
              <a:spcAft>
                <a:spcPts val="1800"/>
              </a:spcAft>
            </a:pPr>
            <a:r>
              <a:rPr lang="en-US" dirty="0">
                <a:latin typeface="Sitka Banner" panose="02000505000000020004" pitchFamily="2" charset="0"/>
              </a:rPr>
              <a:t>Well aligned with the direction of the Health and Disability System Review. </a:t>
            </a:r>
          </a:p>
          <a:p>
            <a:pPr>
              <a:spcAft>
                <a:spcPts val="1800"/>
              </a:spcAft>
            </a:pPr>
            <a:r>
              <a:rPr lang="en-US" dirty="0">
                <a:latin typeface="Sitka Banner" panose="02000505000000020004" pitchFamily="2" charset="0"/>
              </a:rPr>
              <a:t>Whakamaua means ‘to secure, to grasp, to take hold of, to wear’. It’s also widely associated with the whakataukī used in this plan. </a:t>
            </a:r>
          </a:p>
          <a:p>
            <a:pPr>
              <a:spcAft>
                <a:spcPts val="1800"/>
              </a:spcAft>
            </a:pPr>
            <a:endParaRPr lang="en-US" dirty="0">
              <a:latin typeface="Sitka Banner" panose="02000505000000020004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8115D11-687B-4012-AF6F-11152FA952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73034" y="1877321"/>
            <a:ext cx="2534018" cy="3599727"/>
          </a:xfrm>
          <a:prstGeom prst="rect">
            <a:avLst/>
          </a:prstGeom>
          <a:ln>
            <a:solidFill>
              <a:srgbClr val="EC633C"/>
            </a:solidFill>
          </a:ln>
        </p:spPr>
      </p:pic>
      <p:sp>
        <p:nvSpPr>
          <p:cNvPr id="11" name="Flowchart: Connector 10">
            <a:extLst>
              <a:ext uri="{FF2B5EF4-FFF2-40B4-BE49-F238E27FC236}">
                <a16:creationId xmlns:a16="http://schemas.microsoft.com/office/drawing/2014/main" id="{748F14FD-A5E6-4E03-AE0B-9461A57A5802}"/>
              </a:ext>
            </a:extLst>
          </p:cNvPr>
          <p:cNvSpPr/>
          <p:nvPr/>
        </p:nvSpPr>
        <p:spPr>
          <a:xfrm>
            <a:off x="4655353" y="2327368"/>
            <a:ext cx="2881292" cy="2699634"/>
          </a:xfrm>
          <a:prstGeom prst="flowChartConnector">
            <a:avLst/>
          </a:prstGeom>
          <a:solidFill>
            <a:srgbClr val="F6F0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i="1" dirty="0">
                <a:solidFill>
                  <a:srgbClr val="3C3839"/>
                </a:solidFill>
                <a:latin typeface="Sitka Banner" panose="02000505000000020004" pitchFamily="2" charset="0"/>
              </a:rPr>
              <a:t>‘Ko te pae </a:t>
            </a:r>
            <a:r>
              <a:rPr lang="en-US" sz="1400" i="1" dirty="0" err="1">
                <a:solidFill>
                  <a:srgbClr val="3C3839"/>
                </a:solidFill>
                <a:latin typeface="Sitka Banner" panose="02000505000000020004" pitchFamily="2" charset="0"/>
              </a:rPr>
              <a:t>tawhiti</a:t>
            </a:r>
            <a:r>
              <a:rPr lang="en-US" sz="1400" i="1" dirty="0">
                <a:solidFill>
                  <a:srgbClr val="3C3839"/>
                </a:solidFill>
                <a:latin typeface="Sitka Banner" panose="02000505000000020004" pitchFamily="2" charset="0"/>
              </a:rPr>
              <a:t>, </a:t>
            </a:r>
            <a:r>
              <a:rPr lang="en-US" sz="1400" i="1" dirty="0" err="1">
                <a:solidFill>
                  <a:srgbClr val="3C3839"/>
                </a:solidFill>
                <a:latin typeface="Sitka Banner" panose="02000505000000020004" pitchFamily="2" charset="0"/>
              </a:rPr>
              <a:t>whāia</a:t>
            </a:r>
            <a:r>
              <a:rPr lang="en-US" sz="1400" i="1" dirty="0">
                <a:solidFill>
                  <a:srgbClr val="3C3839"/>
                </a:solidFill>
                <a:latin typeface="Sitka Banner" panose="02000505000000020004" pitchFamily="2" charset="0"/>
              </a:rPr>
              <a:t> </a:t>
            </a:r>
            <a:r>
              <a:rPr lang="en-US" sz="1400" i="1" dirty="0" err="1">
                <a:solidFill>
                  <a:srgbClr val="3C3839"/>
                </a:solidFill>
                <a:latin typeface="Sitka Banner" panose="02000505000000020004" pitchFamily="2" charset="0"/>
              </a:rPr>
              <a:t>kia</a:t>
            </a:r>
            <a:r>
              <a:rPr lang="en-US" sz="1400" i="1" dirty="0">
                <a:solidFill>
                  <a:srgbClr val="3C3839"/>
                </a:solidFill>
                <a:latin typeface="Sitka Banner" panose="02000505000000020004" pitchFamily="2" charset="0"/>
              </a:rPr>
              <a:t> tata. Ko te pae tata, </a:t>
            </a:r>
            <a:r>
              <a:rPr lang="en-US" sz="1400" i="1" dirty="0" err="1">
                <a:solidFill>
                  <a:srgbClr val="3C3839"/>
                </a:solidFill>
                <a:latin typeface="Sitka Banner" panose="02000505000000020004" pitchFamily="2" charset="0"/>
              </a:rPr>
              <a:t>whakamaua</a:t>
            </a:r>
            <a:r>
              <a:rPr lang="en-US" sz="1400" i="1" dirty="0">
                <a:solidFill>
                  <a:srgbClr val="3C3839"/>
                </a:solidFill>
                <a:latin typeface="Sitka Banner" panose="02000505000000020004" pitchFamily="2" charset="0"/>
              </a:rPr>
              <a:t> </a:t>
            </a:r>
            <a:r>
              <a:rPr lang="en-US" sz="1400" i="1" dirty="0" err="1">
                <a:solidFill>
                  <a:srgbClr val="3C3839"/>
                </a:solidFill>
                <a:latin typeface="Sitka Banner" panose="02000505000000020004" pitchFamily="2" charset="0"/>
              </a:rPr>
              <a:t>kia</a:t>
            </a:r>
            <a:r>
              <a:rPr lang="en-US" sz="1400" i="1" dirty="0">
                <a:solidFill>
                  <a:srgbClr val="3C3839"/>
                </a:solidFill>
                <a:latin typeface="Sitka Banner" panose="02000505000000020004" pitchFamily="2" charset="0"/>
              </a:rPr>
              <a:t> </a:t>
            </a:r>
            <a:r>
              <a:rPr lang="en-US" sz="1400" i="1" dirty="0" err="1">
                <a:solidFill>
                  <a:srgbClr val="3C3839"/>
                </a:solidFill>
                <a:latin typeface="Sitka Banner" panose="02000505000000020004" pitchFamily="2" charset="0"/>
              </a:rPr>
              <a:t>tīna</a:t>
            </a:r>
            <a:r>
              <a:rPr lang="en-US" sz="1400" i="1" dirty="0">
                <a:solidFill>
                  <a:srgbClr val="3C3839"/>
                </a:solidFill>
                <a:latin typeface="Sitka Banner" panose="02000505000000020004" pitchFamily="2" charset="0"/>
              </a:rPr>
              <a:t> – Seek out the distant horizons, while cherishing those achievements at hand.’ </a:t>
            </a:r>
          </a:p>
          <a:p>
            <a:pPr algn="ctr"/>
            <a:endParaRPr lang="en-NZ" sz="1400" dirty="0">
              <a:solidFill>
                <a:srgbClr val="3C3839"/>
              </a:solidFill>
              <a:latin typeface="Sitka Banner" panose="02000505000000020004" pitchFamily="2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8F91D6B-7CDA-407E-94D8-3C0224B7DAFF}"/>
              </a:ext>
            </a:extLst>
          </p:cNvPr>
          <p:cNvSpPr/>
          <p:nvPr/>
        </p:nvSpPr>
        <p:spPr>
          <a:xfrm>
            <a:off x="672773" y="212045"/>
            <a:ext cx="1084645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NZ" sz="3200" b="1" dirty="0">
                <a:solidFill>
                  <a:srgbClr val="EC633C"/>
                </a:solidFill>
                <a:latin typeface="Georgia Pro" panose="02040502050405020303" pitchFamily="18" charset="0"/>
                <a:cs typeface="Sanskrit Text" panose="020B0502040204020203" pitchFamily="18" charset="0"/>
              </a:rPr>
              <a:t>Whakamaua: Māori Health Action Plan 2020-2025</a:t>
            </a:r>
            <a:endParaRPr lang="en-NZ" sz="2800" b="1" dirty="0">
              <a:solidFill>
                <a:srgbClr val="EC633C"/>
              </a:solidFill>
              <a:latin typeface="Georgia Pro" panose="02040502050405020303" pitchFamily="18" charset="0"/>
              <a:cs typeface="Sanskrit Text" panose="020B0502040204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54971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647BEF33651A141ABFC35944E5802F2" ma:contentTypeVersion="11" ma:contentTypeDescription="Create a new document." ma:contentTypeScope="" ma:versionID="766d03fa8f3ffc227138b877c014bc6c">
  <xsd:schema xmlns:xsd="http://www.w3.org/2001/XMLSchema" xmlns:xs="http://www.w3.org/2001/XMLSchema" xmlns:p="http://schemas.microsoft.com/office/2006/metadata/properties" xmlns:ns3="bbdb2c1b-35d0-4fe2-8dbb-7e45473280f3" xmlns:ns4="151e44d8-2891-425d-a7e6-cb86f9a18d19" targetNamespace="http://schemas.microsoft.com/office/2006/metadata/properties" ma:root="true" ma:fieldsID="60fd0951b351ece92e404a7bd4b94517" ns3:_="" ns4:_="">
    <xsd:import namespace="bbdb2c1b-35d0-4fe2-8dbb-7e45473280f3"/>
    <xsd:import namespace="151e44d8-2891-425d-a7e6-cb86f9a18d19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bdb2c1b-35d0-4fe2-8dbb-7e45473280f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51e44d8-2891-425d-a7e6-cb86f9a18d19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8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750A9F5-631B-4B22-9D1F-A042A00D5EA9}">
  <ds:schemaRefs>
    <ds:schemaRef ds:uri="http://purl.org/dc/dcmitype/"/>
    <ds:schemaRef ds:uri="http://schemas.microsoft.com/office/infopath/2007/PartnerControls"/>
    <ds:schemaRef ds:uri="151e44d8-2891-425d-a7e6-cb86f9a18d19"/>
    <ds:schemaRef ds:uri="http://schemas.microsoft.com/office/2006/documentManagement/types"/>
    <ds:schemaRef ds:uri="http://purl.org/dc/elements/1.1/"/>
    <ds:schemaRef ds:uri="http://schemas.microsoft.com/office/2006/metadata/properties"/>
    <ds:schemaRef ds:uri="bbdb2c1b-35d0-4fe2-8dbb-7e45473280f3"/>
    <ds:schemaRef ds:uri="http://purl.org/dc/terms/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92704CA9-42BF-4332-A8E1-002EE0FBFC0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bdb2c1b-35d0-4fe2-8dbb-7e45473280f3"/>
    <ds:schemaRef ds:uri="151e44d8-2891-425d-a7e6-cb86f9a18d1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15259B9-CD15-4320-8330-5C8469C48B8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12374</TotalTime>
  <Words>851</Words>
  <Application>Microsoft Office PowerPoint</Application>
  <PresentationFormat>Widescreen</PresentationFormat>
  <Paragraphs>111</Paragraphs>
  <Slides>16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Arial</vt:lpstr>
      <vt:lpstr>Calibri</vt:lpstr>
      <vt:lpstr>Calibri Light</vt:lpstr>
      <vt:lpstr>Georgia Pro</vt:lpstr>
      <vt:lpstr>Segoe UI</vt:lpstr>
      <vt:lpstr>Segoe UI Semibold</vt:lpstr>
      <vt:lpstr>Sitka Banner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Clyde Smith</dc:creator>
  <cp:lastModifiedBy>Grace Davies</cp:lastModifiedBy>
  <cp:revision>9</cp:revision>
  <cp:lastPrinted>2022-07-26T23:35:19Z</cp:lastPrinted>
  <dcterms:created xsi:type="dcterms:W3CDTF">2020-09-07T01:07:10Z</dcterms:created>
  <dcterms:modified xsi:type="dcterms:W3CDTF">2022-07-27T23:24:04Z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0x010100B647BEF33651A141ABFC35944E5802F2</vt:lpwstr>
  </property>
</Properties>
</file>