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147471625" r:id="rId3"/>
    <p:sldId id="267" r:id="rId4"/>
    <p:sldId id="2147471626" r:id="rId5"/>
    <p:sldId id="2147471627" r:id="rId6"/>
    <p:sldId id="2147471628" r:id="rId7"/>
    <p:sldId id="273" r:id="rId8"/>
    <p:sldId id="270" r:id="rId9"/>
    <p:sldId id="263" r:id="rId10"/>
    <p:sldId id="2147471629" r:id="rId11"/>
    <p:sldId id="2146847034" r:id="rId12"/>
    <p:sldId id="2146847032" r:id="rId13"/>
    <p:sldId id="2146847033" r:id="rId14"/>
    <p:sldId id="3329" r:id="rId15"/>
    <p:sldId id="261" r:id="rId16"/>
    <p:sldId id="2146847020" r:id="rId17"/>
    <p:sldId id="268" r:id="rId18"/>
    <p:sldId id="271" r:id="rId19"/>
    <p:sldId id="272" r:id="rId20"/>
    <p:sldId id="2147471531" r:id="rId21"/>
    <p:sldId id="2147471532" r:id="rId22"/>
    <p:sldId id="2147471534" r:id="rId23"/>
    <p:sldId id="426" r:id="rId24"/>
    <p:sldId id="2147471608" r:id="rId25"/>
    <p:sldId id="2147471609" r:id="rId26"/>
    <p:sldId id="2147471610" r:id="rId27"/>
    <p:sldId id="2147471620" r:id="rId28"/>
    <p:sldId id="2147471611" r:id="rId29"/>
    <p:sldId id="2147471612" r:id="rId30"/>
    <p:sldId id="21474716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52E6-8882-F2F8-335C-C62C50367E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05D816E-1743-2F74-DE01-C3ED1B6500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A5E9AB1-F389-3D45-1854-8111245AE9C0}"/>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5" name="Footer Placeholder 4">
            <a:extLst>
              <a:ext uri="{FF2B5EF4-FFF2-40B4-BE49-F238E27FC236}">
                <a16:creationId xmlns:a16="http://schemas.microsoft.com/office/drawing/2014/main" id="{8052F6B4-D86A-14C1-90C1-5346AE5F268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AABE645-393A-D728-67B2-8629D87941C7}"/>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99237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53A2-5C6F-D65B-47CB-1504382BA7A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29CF403-0215-1D0B-5CDC-3E651A853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5CE6626-B8E6-AB1E-88C6-AFDBBA9CA013}"/>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5" name="Footer Placeholder 4">
            <a:extLst>
              <a:ext uri="{FF2B5EF4-FFF2-40B4-BE49-F238E27FC236}">
                <a16:creationId xmlns:a16="http://schemas.microsoft.com/office/drawing/2014/main" id="{85B0F771-0053-7076-DB05-FC2C6AFEF5C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31F4D5-65BC-E476-F839-2BCBD7C24AD6}"/>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235693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7FC16-E104-FC11-4F34-A481A515D8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BDD9514-D4BB-CAEF-C302-AD18A515BD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8D35F61-4718-72A0-3CC5-1AD9F66D6BE0}"/>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5" name="Footer Placeholder 4">
            <a:extLst>
              <a:ext uri="{FF2B5EF4-FFF2-40B4-BE49-F238E27FC236}">
                <a16:creationId xmlns:a16="http://schemas.microsoft.com/office/drawing/2014/main" id="{F390126E-8E8E-87C3-05B2-7C4F1D518A0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209C538-0212-DAD6-A3C8-30A5E983E084}"/>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220407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5"/>
        <p:cNvGrpSpPr/>
        <p:nvPr/>
      </p:nvGrpSpPr>
      <p:grpSpPr>
        <a:xfrm>
          <a:off x="0" y="0"/>
          <a:ext cx="0" cy="0"/>
          <a:chOff x="0" y="0"/>
          <a:chExt cx="0" cy="0"/>
        </a:xfrm>
      </p:grpSpPr>
      <p:sp>
        <p:nvSpPr>
          <p:cNvPr id="26" name="Google Shape;26;p5"/>
          <p:cNvSpPr txBox="1">
            <a:spLocks noGrp="1"/>
          </p:cNvSpPr>
          <p:nvPr>
            <p:ph type="body" idx="1"/>
          </p:nvPr>
        </p:nvSpPr>
        <p:spPr>
          <a:xfrm>
            <a:off x="620241" y="2037555"/>
            <a:ext cx="11082179" cy="4067683"/>
          </a:xfrm>
          <a:prstGeom prst="rect">
            <a:avLst/>
          </a:prstGeom>
          <a:noFill/>
          <a:ln>
            <a:noFill/>
          </a:ln>
        </p:spPr>
        <p:txBody>
          <a:bodyPr spcFirstLastPara="1" wrap="square" lIns="91425" tIns="91425" rIns="91425" bIns="91425" anchor="t" anchorCtr="0">
            <a:noAutofit/>
          </a:bodyPr>
          <a:lstStyle>
            <a:lvl1pPr marL="457189" lvl="0" indent="-342892" algn="l">
              <a:lnSpc>
                <a:spcPct val="115000"/>
              </a:lnSpc>
              <a:spcBef>
                <a:spcPts val="0"/>
              </a:spcBef>
              <a:spcAft>
                <a:spcPts val="0"/>
              </a:spcAft>
              <a:buSzPts val="1800"/>
              <a:buChar char="●"/>
              <a:defRPr sz="2400">
                <a:latin typeface="Arial"/>
                <a:ea typeface="Arial"/>
                <a:cs typeface="Arial"/>
                <a:sym typeface="Arial"/>
              </a:defRPr>
            </a:lvl1pPr>
            <a:lvl2pPr marL="914378" lvl="1" indent="-317492" algn="l">
              <a:lnSpc>
                <a:spcPct val="115000"/>
              </a:lnSpc>
              <a:spcBef>
                <a:spcPts val="1600"/>
              </a:spcBef>
              <a:spcAft>
                <a:spcPts val="0"/>
              </a:spcAft>
              <a:buSzPts val="1400"/>
              <a:buChar char="○"/>
              <a:defRPr sz="2400">
                <a:latin typeface="Arial"/>
                <a:ea typeface="Arial"/>
                <a:cs typeface="Arial"/>
                <a:sym typeface="Arial"/>
              </a:defRPr>
            </a:lvl2pPr>
            <a:lvl3pPr marL="1371566" lvl="2" indent="-317492" algn="l">
              <a:lnSpc>
                <a:spcPct val="115000"/>
              </a:lnSpc>
              <a:spcBef>
                <a:spcPts val="1600"/>
              </a:spcBef>
              <a:spcAft>
                <a:spcPts val="0"/>
              </a:spcAft>
              <a:buSzPts val="1400"/>
              <a:buChar char="■"/>
              <a:defRPr sz="2400">
                <a:latin typeface="Arial"/>
                <a:ea typeface="Arial"/>
                <a:cs typeface="Arial"/>
                <a:sym typeface="Arial"/>
              </a:defRPr>
            </a:lvl3pPr>
            <a:lvl4pPr marL="1828754" lvl="3" indent="-317492" algn="l">
              <a:lnSpc>
                <a:spcPct val="115000"/>
              </a:lnSpc>
              <a:spcBef>
                <a:spcPts val="1600"/>
              </a:spcBef>
              <a:spcAft>
                <a:spcPts val="0"/>
              </a:spcAft>
              <a:buSzPts val="1400"/>
              <a:buChar char="●"/>
              <a:defRPr sz="2400">
                <a:latin typeface="Arial"/>
                <a:ea typeface="Arial"/>
                <a:cs typeface="Arial"/>
                <a:sym typeface="Arial"/>
              </a:defRPr>
            </a:lvl4pPr>
            <a:lvl5pPr marL="2285943" lvl="4" indent="-317492" algn="l">
              <a:lnSpc>
                <a:spcPct val="115000"/>
              </a:lnSpc>
              <a:spcBef>
                <a:spcPts val="1600"/>
              </a:spcBef>
              <a:spcAft>
                <a:spcPts val="0"/>
              </a:spcAft>
              <a:buSzPts val="1400"/>
              <a:buChar char="○"/>
              <a:defRPr sz="2400">
                <a:latin typeface="Arial"/>
                <a:ea typeface="Arial"/>
                <a:cs typeface="Arial"/>
                <a:sym typeface="Arial"/>
              </a:defRPr>
            </a:lvl5pPr>
            <a:lvl6pPr marL="2743132" lvl="5" indent="-317492" algn="l">
              <a:lnSpc>
                <a:spcPct val="115000"/>
              </a:lnSpc>
              <a:spcBef>
                <a:spcPts val="1600"/>
              </a:spcBef>
              <a:spcAft>
                <a:spcPts val="0"/>
              </a:spcAft>
              <a:buSzPts val="1400"/>
              <a:buChar char="■"/>
              <a:defRPr/>
            </a:lvl6pPr>
            <a:lvl7pPr marL="3200320" lvl="6" indent="-317492" algn="l">
              <a:lnSpc>
                <a:spcPct val="115000"/>
              </a:lnSpc>
              <a:spcBef>
                <a:spcPts val="1600"/>
              </a:spcBef>
              <a:spcAft>
                <a:spcPts val="0"/>
              </a:spcAft>
              <a:buSzPts val="1400"/>
              <a:buChar char="●"/>
              <a:defRPr/>
            </a:lvl7pPr>
            <a:lvl8pPr marL="3657509" lvl="7" indent="-317492" algn="l">
              <a:lnSpc>
                <a:spcPct val="115000"/>
              </a:lnSpc>
              <a:spcBef>
                <a:spcPts val="1600"/>
              </a:spcBef>
              <a:spcAft>
                <a:spcPts val="0"/>
              </a:spcAft>
              <a:buSzPts val="1400"/>
              <a:buChar char="○"/>
              <a:defRPr/>
            </a:lvl8pPr>
            <a:lvl9pPr marL="4114697" lvl="8" indent="-317492" algn="l">
              <a:lnSpc>
                <a:spcPct val="115000"/>
              </a:lnSpc>
              <a:spcBef>
                <a:spcPts val="1600"/>
              </a:spcBef>
              <a:spcAft>
                <a:spcPts val="1600"/>
              </a:spcAft>
              <a:buSzPts val="1400"/>
              <a:buChar char="■"/>
              <a:defRPr/>
            </a:lvl9pPr>
          </a:lstStyle>
          <a:p>
            <a:endParaRPr/>
          </a:p>
        </p:txBody>
      </p:sp>
      <p:sp>
        <p:nvSpPr>
          <p:cNvPr id="27" name="Google Shape;27;p5"/>
          <p:cNvSpPr txBox="1">
            <a:spLocks noGrp="1"/>
          </p:cNvSpPr>
          <p:nvPr>
            <p:ph type="title"/>
          </p:nvPr>
        </p:nvSpPr>
        <p:spPr>
          <a:xfrm>
            <a:off x="614924" y="854468"/>
            <a:ext cx="9646625" cy="61164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2700" b="1">
                <a:solidFill>
                  <a:schemeClr val="lt2"/>
                </a:solidFill>
                <a:latin typeface="Arial"/>
                <a:ea typeface="Arial"/>
                <a:cs typeface="Arial"/>
                <a:sym typeface="Aria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5"/>
          <p:cNvSpPr txBox="1"/>
          <p:nvPr/>
        </p:nvSpPr>
        <p:spPr>
          <a:xfrm>
            <a:off x="388420" y="6372537"/>
            <a:ext cx="863149" cy="3077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900" b="0" i="0" u="none" strike="noStrike" cap="none">
                <a:solidFill>
                  <a:srgbClr val="57C5FF"/>
                </a:solidFill>
                <a:latin typeface="Arial"/>
                <a:ea typeface="Arial"/>
                <a:cs typeface="Arial"/>
                <a:sym typeface="Arial"/>
              </a:rPr>
              <a:pPr marL="0" marR="0" lvl="0" indent="0" algn="l" rtl="0">
                <a:lnSpc>
                  <a:spcPct val="100000"/>
                </a:lnSpc>
                <a:spcBef>
                  <a:spcPts val="0"/>
                </a:spcBef>
                <a:spcAft>
                  <a:spcPts val="0"/>
                </a:spcAft>
                <a:buNone/>
              </a:pPr>
              <a:t>‹#›</a:t>
            </a:fld>
            <a:r>
              <a:rPr lang="en" sz="900" b="0" i="0" u="none" strike="noStrike" cap="none">
                <a:solidFill>
                  <a:srgbClr val="57C5FF"/>
                </a:solidFill>
                <a:latin typeface="Arial"/>
                <a:ea typeface="Arial"/>
                <a:cs typeface="Arial"/>
                <a:sym typeface="Arial"/>
              </a:rPr>
              <a:t> </a:t>
            </a:r>
            <a:r>
              <a:rPr lang="en" sz="900" b="0" i="0" u="none" strike="noStrike" cap="none">
                <a:solidFill>
                  <a:schemeClr val="accent3"/>
                </a:solidFill>
                <a:latin typeface="Arial"/>
                <a:ea typeface="Arial"/>
                <a:cs typeface="Arial"/>
                <a:sym typeface="Arial"/>
              </a:rPr>
              <a:t>  </a:t>
            </a:r>
            <a:r>
              <a:rPr lang="en" sz="900" b="0" i="0" u="none" strike="noStrike" cap="none">
                <a:solidFill>
                  <a:srgbClr val="005EB8"/>
                </a:solidFill>
                <a:latin typeface="Arial"/>
                <a:ea typeface="Arial"/>
                <a:cs typeface="Arial"/>
                <a:sym typeface="Arial"/>
              </a:rPr>
              <a:t>|</a:t>
            </a:r>
            <a:endParaRPr sz="900" b="0" i="0" u="none" strike="noStrike" cap="none" dirty="0">
              <a:solidFill>
                <a:schemeClr val="accent3"/>
              </a:solidFill>
              <a:latin typeface="Arial"/>
              <a:ea typeface="Arial"/>
              <a:cs typeface="Arial"/>
              <a:sym typeface="Arial"/>
            </a:endParaRPr>
          </a:p>
        </p:txBody>
      </p:sp>
      <p:sp>
        <p:nvSpPr>
          <p:cNvPr id="29" name="Google Shape;29;p5"/>
          <p:cNvSpPr txBox="1">
            <a:spLocks noGrp="1"/>
          </p:cNvSpPr>
          <p:nvPr>
            <p:ph type="ftr" idx="11"/>
          </p:nvPr>
        </p:nvSpPr>
        <p:spPr>
          <a:xfrm>
            <a:off x="920904" y="6333442"/>
            <a:ext cx="76308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57C5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60891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8707-0C1C-5E20-3C56-CD786D2E03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7708E47-7F2B-7333-D7AF-4303229C9B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BA5EB20-7D4C-5B71-109E-331F377E933C}"/>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5" name="Footer Placeholder 4">
            <a:extLst>
              <a:ext uri="{FF2B5EF4-FFF2-40B4-BE49-F238E27FC236}">
                <a16:creationId xmlns:a16="http://schemas.microsoft.com/office/drawing/2014/main" id="{1BA45301-6255-07AC-B266-6E82293C754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82D74E7-1D41-0847-6F1F-0FDB930DE5A6}"/>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331220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25F4-5C06-C4FD-E575-F4E9DFDF75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0597D59F-F9D1-E7DB-3AB4-8BDCC1ACE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A79D6-325F-8A74-68C9-B96CDA52462F}"/>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5" name="Footer Placeholder 4">
            <a:extLst>
              <a:ext uri="{FF2B5EF4-FFF2-40B4-BE49-F238E27FC236}">
                <a16:creationId xmlns:a16="http://schemas.microsoft.com/office/drawing/2014/main" id="{128F8403-8900-9ED9-9E4A-4433173CE44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1A1E010-D402-47BD-EABF-DFE8201A722B}"/>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1288582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3FD9-4C20-9695-5040-6BF9393DFD7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1E617D5-937F-D1FA-8B23-716EB43239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11918C6-5258-C4A2-714B-82668148C3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0943238-0B6C-1D1E-FCF1-044C2F490F41}"/>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6" name="Footer Placeholder 5">
            <a:extLst>
              <a:ext uri="{FF2B5EF4-FFF2-40B4-BE49-F238E27FC236}">
                <a16:creationId xmlns:a16="http://schemas.microsoft.com/office/drawing/2014/main" id="{5A61C019-B258-E2D3-6A66-45DD4842027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F239783-935F-A583-D1AE-4886FAFE48D7}"/>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188703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0C46-A255-F6EF-8C24-141620EE5CB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672B6CA-35DD-9EC3-47DC-83D7BF95D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45975-F2DA-E54C-24E6-514B8A262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BCB3E5C2-DDAD-9CF3-29C7-F154C455C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D69307-CAAC-EC6A-261C-BADDCCEB93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5EE4FCD-67E6-6318-D6A4-C162BCEDA2EA}"/>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8" name="Footer Placeholder 7">
            <a:extLst>
              <a:ext uri="{FF2B5EF4-FFF2-40B4-BE49-F238E27FC236}">
                <a16:creationId xmlns:a16="http://schemas.microsoft.com/office/drawing/2014/main" id="{7364B453-6404-E08B-E5F0-194D0146B9E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9BAA5CD-6CC5-EE80-1506-F32B0507CD8D}"/>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112403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C064-7A4E-BB34-A9D3-5E8932997DA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21D39343-002F-4270-4AF4-2450C91E89F5}"/>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4" name="Footer Placeholder 3">
            <a:extLst>
              <a:ext uri="{FF2B5EF4-FFF2-40B4-BE49-F238E27FC236}">
                <a16:creationId xmlns:a16="http://schemas.microsoft.com/office/drawing/2014/main" id="{267C1E26-44D2-CAF7-A600-D42DA8DF470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54D254B-C0D8-523B-A61E-2A136B08D41A}"/>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77424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895E8-408F-C6B3-EE82-4DA84F7AC20E}"/>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3" name="Footer Placeholder 2">
            <a:extLst>
              <a:ext uri="{FF2B5EF4-FFF2-40B4-BE49-F238E27FC236}">
                <a16:creationId xmlns:a16="http://schemas.microsoft.com/office/drawing/2014/main" id="{D3AE2131-F8D5-C60B-657F-B1BC0C27A47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9DD0F47-1236-94BE-7E66-5209DA898337}"/>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46009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4095-EF2F-E3DF-EDAB-421F9207D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A9C5384B-3EA8-29B2-95F8-F193D9027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88A0782E-FE31-6682-9D95-7BE849384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9D7AB-1078-5F3C-5827-F38619F6F0DF}"/>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6" name="Footer Placeholder 5">
            <a:extLst>
              <a:ext uri="{FF2B5EF4-FFF2-40B4-BE49-F238E27FC236}">
                <a16:creationId xmlns:a16="http://schemas.microsoft.com/office/drawing/2014/main" id="{46580F0C-2E9C-D626-4225-BEDD25382FA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BA01E74-EB18-1A74-E1A7-4E5B7465EFD3}"/>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153251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4CC3-BE17-0415-6224-AF0AF913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0361A6E-699A-1867-820E-F51F47E2F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C959019-6E43-8CED-A01E-19B9A78B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6EDF3-72B7-6351-FAB5-4F9608A25401}"/>
              </a:ext>
            </a:extLst>
          </p:cNvPr>
          <p:cNvSpPr>
            <a:spLocks noGrp="1"/>
          </p:cNvSpPr>
          <p:nvPr>
            <p:ph type="dt" sz="half" idx="10"/>
          </p:nvPr>
        </p:nvSpPr>
        <p:spPr/>
        <p:txBody>
          <a:bodyPr/>
          <a:lstStyle/>
          <a:p>
            <a:fld id="{4F8A5A8B-EFEB-417D-9516-246E5736C091}" type="datetimeFigureOut">
              <a:rPr lang="en-NZ" smtClean="0"/>
              <a:t>11/08/2022</a:t>
            </a:fld>
            <a:endParaRPr lang="en-NZ"/>
          </a:p>
        </p:txBody>
      </p:sp>
      <p:sp>
        <p:nvSpPr>
          <p:cNvPr id="6" name="Footer Placeholder 5">
            <a:extLst>
              <a:ext uri="{FF2B5EF4-FFF2-40B4-BE49-F238E27FC236}">
                <a16:creationId xmlns:a16="http://schemas.microsoft.com/office/drawing/2014/main" id="{4D16D5CE-ED21-13CF-B9C8-54BAA3F2AF9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C009C9B-AB07-630B-D999-52F3662CDA91}"/>
              </a:ext>
            </a:extLst>
          </p:cNvPr>
          <p:cNvSpPr>
            <a:spLocks noGrp="1"/>
          </p:cNvSpPr>
          <p:nvPr>
            <p:ph type="sldNum" sz="quarter" idx="12"/>
          </p:nvPr>
        </p:nvSpPr>
        <p:spPr/>
        <p:txBody>
          <a:bodyPr/>
          <a:lstStyle/>
          <a:p>
            <a:fld id="{37BAF73D-EBBF-42B9-88CC-2FE2F63FAB9A}" type="slidenum">
              <a:rPr lang="en-NZ" smtClean="0"/>
              <a:t>‹#›</a:t>
            </a:fld>
            <a:endParaRPr lang="en-NZ"/>
          </a:p>
        </p:txBody>
      </p:sp>
    </p:spTree>
    <p:extLst>
      <p:ext uri="{BB962C8B-B14F-4D97-AF65-F5344CB8AC3E}">
        <p14:creationId xmlns:p14="http://schemas.microsoft.com/office/powerpoint/2010/main" val="67144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355F3-BDE3-4350-959F-78FD403FC1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9C078BC-8E64-3C1F-333E-5E24F6B9A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0C67C67-102A-2B4C-3856-5DC7E4A4A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A5A8B-EFEB-417D-9516-246E5736C091}" type="datetimeFigureOut">
              <a:rPr lang="en-NZ" smtClean="0"/>
              <a:t>11/08/2022</a:t>
            </a:fld>
            <a:endParaRPr lang="en-NZ"/>
          </a:p>
        </p:txBody>
      </p:sp>
      <p:sp>
        <p:nvSpPr>
          <p:cNvPr id="5" name="Footer Placeholder 4">
            <a:extLst>
              <a:ext uri="{FF2B5EF4-FFF2-40B4-BE49-F238E27FC236}">
                <a16:creationId xmlns:a16="http://schemas.microsoft.com/office/drawing/2014/main" id="{7B89DA8B-3393-2C44-D7A0-97FB06F60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42749EB4-1584-C4BC-1259-C504FE520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AF73D-EBBF-42B9-88CC-2FE2F63FAB9A}" type="slidenum">
              <a:rPr lang="en-NZ" smtClean="0"/>
              <a:t>‹#›</a:t>
            </a:fld>
            <a:endParaRPr lang="en-NZ"/>
          </a:p>
        </p:txBody>
      </p:sp>
    </p:spTree>
    <p:extLst>
      <p:ext uri="{BB962C8B-B14F-4D97-AF65-F5344CB8AC3E}">
        <p14:creationId xmlns:p14="http://schemas.microsoft.com/office/powerpoint/2010/main" val="2841023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A926-CCDA-43E5-98EE-4E24E780CF05}"/>
              </a:ext>
            </a:extLst>
          </p:cNvPr>
          <p:cNvSpPr>
            <a:spLocks noGrp="1"/>
          </p:cNvSpPr>
          <p:nvPr>
            <p:ph type="ctrTitle"/>
          </p:nvPr>
        </p:nvSpPr>
        <p:spPr/>
        <p:txBody>
          <a:bodyPr>
            <a:normAutofit/>
          </a:bodyPr>
          <a:lstStyle/>
          <a:p>
            <a:r>
              <a:rPr lang="en-GB" b="1" dirty="0">
                <a:solidFill>
                  <a:schemeClr val="accent1"/>
                </a:solidFill>
              </a:rPr>
              <a:t>Principles of positive deviance with a community</a:t>
            </a:r>
          </a:p>
        </p:txBody>
      </p:sp>
      <p:pic>
        <p:nvPicPr>
          <p:cNvPr id="4" name="Picture 3">
            <a:extLst>
              <a:ext uri="{FF2B5EF4-FFF2-40B4-BE49-F238E27FC236}">
                <a16:creationId xmlns:a16="http://schemas.microsoft.com/office/drawing/2014/main" id="{D6D3FD2C-79B1-4806-ADAA-604973308D87}"/>
              </a:ext>
            </a:extLst>
          </p:cNvPr>
          <p:cNvPicPr>
            <a:picLocks noChangeAspect="1"/>
          </p:cNvPicPr>
          <p:nvPr/>
        </p:nvPicPr>
        <p:blipFill>
          <a:blip r:embed="rId2"/>
          <a:stretch>
            <a:fillRect/>
          </a:stretch>
        </p:blipFill>
        <p:spPr>
          <a:xfrm>
            <a:off x="142874" y="5576394"/>
            <a:ext cx="11915775" cy="696310"/>
          </a:xfrm>
          <a:prstGeom prst="rect">
            <a:avLst/>
          </a:prstGeom>
        </p:spPr>
      </p:pic>
    </p:spTree>
    <p:extLst>
      <p:ext uri="{BB962C8B-B14F-4D97-AF65-F5344CB8AC3E}">
        <p14:creationId xmlns:p14="http://schemas.microsoft.com/office/powerpoint/2010/main" val="3542315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D556-5695-493B-9446-167246E6CFD6}"/>
              </a:ext>
            </a:extLst>
          </p:cNvPr>
          <p:cNvSpPr>
            <a:spLocks noGrp="1"/>
          </p:cNvSpPr>
          <p:nvPr>
            <p:ph type="title"/>
          </p:nvPr>
        </p:nvSpPr>
        <p:spPr>
          <a:xfrm>
            <a:off x="1645114" y="66604"/>
            <a:ext cx="8472693" cy="1325563"/>
          </a:xfrm>
        </p:spPr>
        <p:txBody>
          <a:bodyPr>
            <a:normAutofit/>
          </a:bodyPr>
          <a:lstStyle/>
          <a:p>
            <a:pPr algn="ctr"/>
            <a:r>
              <a:rPr lang="en-GB" sz="3400" dirty="0"/>
              <a:t>Stages that the community goes through in a PD project</a:t>
            </a:r>
          </a:p>
        </p:txBody>
      </p:sp>
      <p:pic>
        <p:nvPicPr>
          <p:cNvPr id="4" name="Picture 3">
            <a:extLst>
              <a:ext uri="{FF2B5EF4-FFF2-40B4-BE49-F238E27FC236}">
                <a16:creationId xmlns:a16="http://schemas.microsoft.com/office/drawing/2014/main" id="{77952EBB-54E8-4973-87FC-BB4396ABACD2}"/>
              </a:ext>
            </a:extLst>
          </p:cNvPr>
          <p:cNvPicPr>
            <a:picLocks noChangeAspect="1"/>
          </p:cNvPicPr>
          <p:nvPr/>
        </p:nvPicPr>
        <p:blipFill>
          <a:blip r:embed="rId2"/>
          <a:stretch>
            <a:fillRect/>
          </a:stretch>
        </p:blipFill>
        <p:spPr>
          <a:xfrm>
            <a:off x="2808981" y="1559558"/>
            <a:ext cx="5348287" cy="4890795"/>
          </a:xfrm>
          <a:prstGeom prst="rect">
            <a:avLst/>
          </a:prstGeom>
        </p:spPr>
      </p:pic>
      <p:sp>
        <p:nvSpPr>
          <p:cNvPr id="8" name="TextBox 7">
            <a:extLst>
              <a:ext uri="{FF2B5EF4-FFF2-40B4-BE49-F238E27FC236}">
                <a16:creationId xmlns:a16="http://schemas.microsoft.com/office/drawing/2014/main" id="{CDBAEC6E-8B45-462E-9B72-BF9F64BC2F08}"/>
              </a:ext>
            </a:extLst>
          </p:cNvPr>
          <p:cNvSpPr txBox="1"/>
          <p:nvPr/>
        </p:nvSpPr>
        <p:spPr>
          <a:xfrm>
            <a:off x="8134913" y="1559558"/>
            <a:ext cx="381604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Defining</a:t>
            </a:r>
            <a:r>
              <a:rPr kumimoji="0" lang="en-GB" sz="2200" b="0" i="0"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 the problem and the desired outcomes, and reframing the problem positively</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560C24D-5913-4ABE-B062-1C79ADA1942C}"/>
              </a:ext>
            </a:extLst>
          </p:cNvPr>
          <p:cNvSpPr txBox="1"/>
          <p:nvPr/>
        </p:nvSpPr>
        <p:spPr>
          <a:xfrm>
            <a:off x="67233" y="1910131"/>
            <a:ext cx="3292962"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Determining </a:t>
            </a:r>
            <a:r>
              <a:rPr kumimoji="0" lang="en-GB" sz="2200" b="0" i="0"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who are the positive deviants are by using data collection and observation to identify teams that are like us that appear to have overcome the problems we are addressing</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64EABF-F43D-4CEB-9453-F7EA3BAEAD81}"/>
              </a:ext>
            </a:extLst>
          </p:cNvPr>
          <p:cNvSpPr txBox="1"/>
          <p:nvPr/>
        </p:nvSpPr>
        <p:spPr>
          <a:xfrm>
            <a:off x="7904098" y="4004956"/>
            <a:ext cx="3738207"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Discovering </a:t>
            </a:r>
            <a:r>
              <a:rPr kumimoji="0" lang="en-GB" sz="2200" b="0" i="0"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the uncommon and successful practices and strategies used by the positive deviants identified in stage 2 through inquiry methods</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CEBDF6E-8B36-4960-A344-F36CA52B61E2}"/>
              </a:ext>
            </a:extLst>
          </p:cNvPr>
          <p:cNvSpPr txBox="1"/>
          <p:nvPr/>
        </p:nvSpPr>
        <p:spPr>
          <a:xfrm>
            <a:off x="67233" y="5061471"/>
            <a:ext cx="329296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Designing</a:t>
            </a:r>
            <a:r>
              <a:rPr kumimoji="0" lang="en-GB" sz="2200" b="0" i="0"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 opportunities to spread knowledge in practice throughout the community</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C17B712-7EEC-4CA2-9473-2E1B6593E1DB}"/>
              </a:ext>
            </a:extLst>
          </p:cNvPr>
          <p:cNvSpPr txBox="1"/>
          <p:nvPr/>
        </p:nvSpPr>
        <p:spPr>
          <a:xfrm>
            <a:off x="7399347" y="1976630"/>
            <a:ext cx="3674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16" name="TextBox 15">
            <a:extLst>
              <a:ext uri="{FF2B5EF4-FFF2-40B4-BE49-F238E27FC236}">
                <a16:creationId xmlns:a16="http://schemas.microsoft.com/office/drawing/2014/main" id="{C24D601C-4599-48D3-8F6C-8D13FF2F20C9}"/>
              </a:ext>
            </a:extLst>
          </p:cNvPr>
          <p:cNvSpPr txBox="1"/>
          <p:nvPr/>
        </p:nvSpPr>
        <p:spPr>
          <a:xfrm>
            <a:off x="3360195" y="5528758"/>
            <a:ext cx="3674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17" name="TextBox 16">
            <a:extLst>
              <a:ext uri="{FF2B5EF4-FFF2-40B4-BE49-F238E27FC236}">
                <a16:creationId xmlns:a16="http://schemas.microsoft.com/office/drawing/2014/main" id="{E6ADEADF-44B9-4FF8-935B-41A12BDD4B2C}"/>
              </a:ext>
            </a:extLst>
          </p:cNvPr>
          <p:cNvSpPr txBox="1"/>
          <p:nvPr/>
        </p:nvSpPr>
        <p:spPr>
          <a:xfrm>
            <a:off x="7110442" y="4587999"/>
            <a:ext cx="3674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18" name="TextBox 17">
            <a:extLst>
              <a:ext uri="{FF2B5EF4-FFF2-40B4-BE49-F238E27FC236}">
                <a16:creationId xmlns:a16="http://schemas.microsoft.com/office/drawing/2014/main" id="{AEF49DBD-C1B0-4682-BB1F-11FB196721EC}"/>
              </a:ext>
            </a:extLst>
          </p:cNvPr>
          <p:cNvSpPr txBox="1"/>
          <p:nvPr/>
        </p:nvSpPr>
        <p:spPr>
          <a:xfrm>
            <a:off x="3673090" y="2804650"/>
            <a:ext cx="3674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2</a:t>
            </a:r>
          </a:p>
        </p:txBody>
      </p:sp>
    </p:spTree>
    <p:extLst>
      <p:ext uri="{BB962C8B-B14F-4D97-AF65-F5344CB8AC3E}">
        <p14:creationId xmlns:p14="http://schemas.microsoft.com/office/powerpoint/2010/main" val="4245877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873CB-4E85-4E51-8191-63C801883CD0}"/>
              </a:ext>
            </a:extLst>
          </p:cNvPr>
          <p:cNvSpPr>
            <a:spLocks noGrp="1"/>
          </p:cNvSpPr>
          <p:nvPr>
            <p:ph type="title"/>
          </p:nvPr>
        </p:nvSpPr>
        <p:spPr>
          <a:xfrm>
            <a:off x="247650" y="274638"/>
            <a:ext cx="11334750" cy="1143000"/>
          </a:xfrm>
        </p:spPr>
        <p:txBody>
          <a:bodyPr>
            <a:normAutofit fontScale="90000"/>
          </a:bodyPr>
          <a:lstStyle/>
          <a:p>
            <a:r>
              <a:rPr lang="en-GB" sz="4000" dirty="0"/>
              <a:t>The #StayandThrive bundle:</a:t>
            </a:r>
            <a:br>
              <a:rPr lang="en-GB" dirty="0"/>
            </a:br>
            <a:r>
              <a:rPr lang="en-GB" sz="3100" b="0" dirty="0">
                <a:solidFill>
                  <a:schemeClr val="tx1"/>
                </a:solidFill>
              </a:rPr>
              <a:t>What organisations that create the conditions for international recruits to thrive do:</a:t>
            </a:r>
            <a:endParaRPr lang="en-GB" b="0" dirty="0">
              <a:solidFill>
                <a:schemeClr val="tx1"/>
              </a:solidFill>
            </a:endParaRPr>
          </a:p>
        </p:txBody>
      </p:sp>
      <p:sp>
        <p:nvSpPr>
          <p:cNvPr id="6" name="Rectangle 5">
            <a:extLst>
              <a:ext uri="{FF2B5EF4-FFF2-40B4-BE49-F238E27FC236}">
                <a16:creationId xmlns:a16="http://schemas.microsoft.com/office/drawing/2014/main" id="{D968F5F8-0CC4-49A0-B583-BD1F23563A8E}"/>
              </a:ext>
            </a:extLst>
          </p:cNvPr>
          <p:cNvSpPr/>
          <p:nvPr/>
        </p:nvSpPr>
        <p:spPr>
          <a:xfrm>
            <a:off x="381000" y="1566066"/>
            <a:ext cx="5981700" cy="2440057"/>
          </a:xfrm>
          <a:prstGeom prst="rect">
            <a:avLst/>
          </a:prstGeom>
          <a:solidFill>
            <a:schemeClr val="tx2">
              <a:lumMod val="20000"/>
              <a:lumOff val="80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857D381D-876A-4BE0-8F31-AEB9B5ECB69E}"/>
              </a:ext>
            </a:extLst>
          </p:cNvPr>
          <p:cNvSpPr txBox="1"/>
          <p:nvPr/>
        </p:nvSpPr>
        <p:spPr>
          <a:xfrm>
            <a:off x="482048" y="1554820"/>
            <a:ext cx="5981700" cy="2677656"/>
          </a:xfrm>
          <a:prstGeom prst="rect">
            <a:avLst/>
          </a:prstGeom>
          <a:noFill/>
        </p:spPr>
        <p:txBody>
          <a:bodyPr wrap="square" rtlCol="0">
            <a:spAutoFit/>
          </a:bodyPr>
          <a:lstStyle/>
          <a:p>
            <a:r>
              <a:rPr lang="en-GB" sz="2400" b="1" dirty="0"/>
              <a:t>Create strong foundations</a:t>
            </a:r>
          </a:p>
          <a:p>
            <a:pPr marL="285750" indent="-285750">
              <a:buFont typeface="Arial" panose="020B0604020202020204" pitchFamily="34" charset="0"/>
              <a:buChar char="•"/>
            </a:pPr>
            <a:r>
              <a:rPr lang="en-GB" dirty="0"/>
              <a:t>Supply detailed welcome packs prior to arrival</a:t>
            </a:r>
          </a:p>
          <a:p>
            <a:pPr marL="285750" indent="-285750">
              <a:buFont typeface="Arial" panose="020B0604020202020204" pitchFamily="34" charset="0"/>
              <a:buChar char="•"/>
            </a:pPr>
            <a:r>
              <a:rPr lang="en-GB" dirty="0"/>
              <a:t>Develop managers on how to welcome international recruits and support their cultural needs</a:t>
            </a:r>
          </a:p>
          <a:p>
            <a:pPr marL="285750" indent="-285750">
              <a:buFont typeface="Arial" panose="020B0604020202020204" pitchFamily="34" charset="0"/>
              <a:buChar char="•"/>
            </a:pPr>
            <a:r>
              <a:rPr lang="en-GB" dirty="0"/>
              <a:t>Co-create individualised cultural passports for all recruits</a:t>
            </a:r>
          </a:p>
          <a:p>
            <a:pPr marL="285750" indent="-285750">
              <a:buFont typeface="Arial" panose="020B0604020202020204" pitchFamily="34" charset="0"/>
              <a:buChar char="•"/>
            </a:pPr>
            <a:r>
              <a:rPr lang="en-GB" dirty="0"/>
              <a:t>Develop programmes in home countries so PIN obtained on arrival</a:t>
            </a:r>
          </a:p>
          <a:p>
            <a:pPr marL="285750" indent="-285750">
              <a:buFont typeface="Arial" panose="020B0604020202020204" pitchFamily="34" charset="0"/>
              <a:buChar char="•"/>
            </a:pPr>
            <a:r>
              <a:rPr lang="en-GB" dirty="0"/>
              <a:t>Map skillset and qualifications at initial interview</a:t>
            </a:r>
          </a:p>
          <a:p>
            <a:endParaRPr lang="en-GB" dirty="0"/>
          </a:p>
        </p:txBody>
      </p:sp>
      <p:sp>
        <p:nvSpPr>
          <p:cNvPr id="8" name="Rectangle 7">
            <a:extLst>
              <a:ext uri="{FF2B5EF4-FFF2-40B4-BE49-F238E27FC236}">
                <a16:creationId xmlns:a16="http://schemas.microsoft.com/office/drawing/2014/main" id="{CA5E0BF8-339A-4CD3-B6C7-36BAFFF06910}"/>
              </a:ext>
            </a:extLst>
          </p:cNvPr>
          <p:cNvSpPr/>
          <p:nvPr/>
        </p:nvSpPr>
        <p:spPr>
          <a:xfrm>
            <a:off x="4939748" y="4154551"/>
            <a:ext cx="7041875" cy="2573115"/>
          </a:xfrm>
          <a:prstGeom prst="rect">
            <a:avLst/>
          </a:prstGeom>
          <a:solidFill>
            <a:schemeClr val="tx2">
              <a:lumMod val="20000"/>
              <a:lumOff val="80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7AA56D7-0532-49C9-9E2E-3B4A477F828A}"/>
              </a:ext>
            </a:extLst>
          </p:cNvPr>
          <p:cNvSpPr txBox="1"/>
          <p:nvPr/>
        </p:nvSpPr>
        <p:spPr>
          <a:xfrm>
            <a:off x="5002281" y="4143304"/>
            <a:ext cx="7041875" cy="2954655"/>
          </a:xfrm>
          <a:prstGeom prst="rect">
            <a:avLst/>
          </a:prstGeom>
          <a:noFill/>
        </p:spPr>
        <p:txBody>
          <a:bodyPr wrap="square" rtlCol="0">
            <a:spAutoFit/>
          </a:bodyPr>
          <a:lstStyle/>
          <a:p>
            <a:r>
              <a:rPr lang="en-GB" sz="2400" b="1" dirty="0"/>
              <a:t>Maximise personal and professional growth</a:t>
            </a:r>
          </a:p>
          <a:p>
            <a:pPr marL="285750" indent="-285750">
              <a:buFont typeface="Arial" panose="020B0604020202020204" pitchFamily="34" charset="0"/>
              <a:buChar char="•"/>
            </a:pPr>
            <a:r>
              <a:rPr lang="en-GB" dirty="0"/>
              <a:t>Hold career clinics for international colleagues</a:t>
            </a:r>
          </a:p>
          <a:p>
            <a:pPr marL="285750" indent="-285750">
              <a:buFont typeface="Arial" panose="020B0604020202020204" pitchFamily="34" charset="0"/>
              <a:buChar char="•"/>
            </a:pPr>
            <a:r>
              <a:rPr lang="en-GB" dirty="0"/>
              <a:t>Train recruitment teams on cultural nuances of how candidates present</a:t>
            </a:r>
          </a:p>
          <a:p>
            <a:pPr marL="285750" indent="-285750">
              <a:buFont typeface="Arial" panose="020B0604020202020204" pitchFamily="34" charset="0"/>
              <a:buChar char="•"/>
            </a:pPr>
            <a:r>
              <a:rPr lang="en-GB" dirty="0"/>
              <a:t>Run leadership development programmes aimed at internationally recruited colleagues</a:t>
            </a:r>
          </a:p>
          <a:p>
            <a:pPr marL="285750" indent="-285750">
              <a:buFont typeface="Arial" panose="020B0604020202020204" pitchFamily="34" charset="0"/>
              <a:buChar char="•"/>
            </a:pPr>
            <a:r>
              <a:rPr lang="en-GB" dirty="0"/>
              <a:t>Provide wellbeing support appropriate to cultural needs</a:t>
            </a:r>
          </a:p>
          <a:p>
            <a:pPr marL="285750" indent="-285750">
              <a:buFont typeface="Arial" panose="020B0604020202020204" pitchFamily="34" charset="0"/>
              <a:buChar char="•"/>
            </a:pPr>
            <a:r>
              <a:rPr lang="en-GB" dirty="0"/>
              <a:t>Build a data-driven learning system</a:t>
            </a:r>
          </a:p>
          <a:p>
            <a:pPr marL="285750" indent="-285750">
              <a:buFont typeface="Arial" panose="020B0604020202020204" pitchFamily="34" charset="0"/>
              <a:buChar char="•"/>
            </a:pPr>
            <a:r>
              <a:rPr lang="en-GB" dirty="0"/>
              <a:t>Role model and showcase career success</a:t>
            </a:r>
          </a:p>
          <a:p>
            <a:endParaRPr lang="en-GB" dirty="0"/>
          </a:p>
        </p:txBody>
      </p:sp>
      <p:sp>
        <p:nvSpPr>
          <p:cNvPr id="10" name="Rectangle 9">
            <a:extLst>
              <a:ext uri="{FF2B5EF4-FFF2-40B4-BE49-F238E27FC236}">
                <a16:creationId xmlns:a16="http://schemas.microsoft.com/office/drawing/2014/main" id="{0CC0BD56-CB56-48DB-BBE0-B9CDE9FBEA96}"/>
              </a:ext>
            </a:extLst>
          </p:cNvPr>
          <p:cNvSpPr/>
          <p:nvPr/>
        </p:nvSpPr>
        <p:spPr>
          <a:xfrm>
            <a:off x="210377" y="4164955"/>
            <a:ext cx="4500770" cy="2440057"/>
          </a:xfrm>
          <a:prstGeom prst="rect">
            <a:avLst/>
          </a:prstGeom>
          <a:solidFill>
            <a:schemeClr val="tx2">
              <a:lumMod val="20000"/>
              <a:lumOff val="80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56C15251-133A-4A7F-A7D0-4823F97D7D04}"/>
              </a:ext>
            </a:extLst>
          </p:cNvPr>
          <p:cNvSpPr txBox="1"/>
          <p:nvPr/>
        </p:nvSpPr>
        <p:spPr>
          <a:xfrm>
            <a:off x="247650" y="4143304"/>
            <a:ext cx="4463497" cy="2677656"/>
          </a:xfrm>
          <a:prstGeom prst="rect">
            <a:avLst/>
          </a:prstGeom>
          <a:noFill/>
        </p:spPr>
        <p:txBody>
          <a:bodyPr wrap="square" rtlCol="0">
            <a:spAutoFit/>
          </a:bodyPr>
          <a:lstStyle/>
          <a:p>
            <a:r>
              <a:rPr lang="en-GB" sz="2400" b="1" dirty="0"/>
              <a:t>Build belonging</a:t>
            </a:r>
          </a:p>
          <a:p>
            <a:pPr marL="285750" indent="-285750">
              <a:buFont typeface="Arial" panose="020B0604020202020204" pitchFamily="34" charset="0"/>
              <a:buChar char="•"/>
            </a:pPr>
            <a:r>
              <a:rPr lang="en-GB" dirty="0"/>
              <a:t>Cultural awareness for all managers</a:t>
            </a:r>
          </a:p>
          <a:p>
            <a:pPr marL="285750" indent="-285750">
              <a:buFont typeface="Arial" panose="020B0604020202020204" pitchFamily="34" charset="0"/>
              <a:buChar char="•"/>
            </a:pPr>
            <a:r>
              <a:rPr lang="en-GB" dirty="0"/>
              <a:t>Work collaboratively with diaspora groups</a:t>
            </a:r>
          </a:p>
          <a:p>
            <a:pPr marL="285750" indent="-285750">
              <a:buFont typeface="Arial" panose="020B0604020202020204" pitchFamily="34" charset="0"/>
              <a:buChar char="•"/>
            </a:pPr>
            <a:r>
              <a:rPr lang="en-GB" dirty="0"/>
              <a:t>Establish shared decision making councils/international colleague forms/ networks etc</a:t>
            </a:r>
          </a:p>
          <a:p>
            <a:pPr marL="285750" indent="-285750">
              <a:buFont typeface="Arial" panose="020B0604020202020204" pitchFamily="34" charset="0"/>
              <a:buChar char="•"/>
            </a:pPr>
            <a:r>
              <a:rPr lang="en-GB" dirty="0"/>
              <a:t>Engage directly with local community to support integration of whole family </a:t>
            </a:r>
          </a:p>
          <a:p>
            <a:endParaRPr lang="en-GB" dirty="0"/>
          </a:p>
        </p:txBody>
      </p:sp>
      <p:sp>
        <p:nvSpPr>
          <p:cNvPr id="12" name="Rectangle 11">
            <a:extLst>
              <a:ext uri="{FF2B5EF4-FFF2-40B4-BE49-F238E27FC236}">
                <a16:creationId xmlns:a16="http://schemas.microsoft.com/office/drawing/2014/main" id="{48F36784-AA25-4383-88F1-5815C6CE961B}"/>
              </a:ext>
            </a:extLst>
          </p:cNvPr>
          <p:cNvSpPr/>
          <p:nvPr/>
        </p:nvSpPr>
        <p:spPr>
          <a:xfrm>
            <a:off x="6561069" y="1566066"/>
            <a:ext cx="5414341" cy="2440057"/>
          </a:xfrm>
          <a:prstGeom prst="rect">
            <a:avLst/>
          </a:prstGeom>
          <a:solidFill>
            <a:schemeClr val="tx2">
              <a:lumMod val="20000"/>
              <a:lumOff val="80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FA8C56A9-A482-4CB0-8A18-76102D7F1792}"/>
              </a:ext>
            </a:extLst>
          </p:cNvPr>
          <p:cNvSpPr txBox="1"/>
          <p:nvPr/>
        </p:nvSpPr>
        <p:spPr>
          <a:xfrm>
            <a:off x="6658390" y="1693319"/>
            <a:ext cx="5414341" cy="2400657"/>
          </a:xfrm>
          <a:prstGeom prst="rect">
            <a:avLst/>
          </a:prstGeom>
          <a:noFill/>
        </p:spPr>
        <p:txBody>
          <a:bodyPr wrap="square" rtlCol="0">
            <a:spAutoFit/>
          </a:bodyPr>
          <a:lstStyle/>
          <a:p>
            <a:r>
              <a:rPr lang="en-GB" sz="2400" b="1" dirty="0"/>
              <a:t>Make new recruits welcome</a:t>
            </a:r>
          </a:p>
          <a:p>
            <a:pPr marL="285750" indent="-285750">
              <a:buFont typeface="Arial" panose="020B0604020202020204" pitchFamily="34" charset="0"/>
              <a:buChar char="•"/>
            </a:pPr>
            <a:r>
              <a:rPr lang="en-GB" dirty="0"/>
              <a:t>Present individualised welcome pack</a:t>
            </a:r>
          </a:p>
          <a:p>
            <a:pPr marL="285750" indent="-285750">
              <a:buFont typeface="Arial" panose="020B0604020202020204" pitchFamily="34" charset="0"/>
              <a:buChar char="•"/>
            </a:pPr>
            <a:r>
              <a:rPr lang="en-GB" dirty="0"/>
              <a:t>Offer buddy system</a:t>
            </a:r>
          </a:p>
          <a:p>
            <a:pPr marL="285750" indent="-285750">
              <a:buFont typeface="Arial" panose="020B0604020202020204" pitchFamily="34" charset="0"/>
              <a:buChar char="•"/>
            </a:pPr>
            <a:r>
              <a:rPr lang="en-GB" dirty="0"/>
              <a:t>Welcome event with senior leaders, departmental teams, faith leaders in community venue</a:t>
            </a:r>
          </a:p>
          <a:p>
            <a:pPr marL="285750" indent="-285750">
              <a:buFont typeface="Arial" panose="020B0604020202020204" pitchFamily="34" charset="0"/>
              <a:buChar char="•"/>
            </a:pPr>
            <a:r>
              <a:rPr lang="en-GB" dirty="0"/>
              <a:t>Integration visits into the local area, inc tourist attractions, supermarkets, banks, schools etc</a:t>
            </a:r>
          </a:p>
          <a:p>
            <a:endParaRPr lang="en-GB" dirty="0"/>
          </a:p>
        </p:txBody>
      </p:sp>
    </p:spTree>
    <p:extLst>
      <p:ext uri="{BB962C8B-B14F-4D97-AF65-F5344CB8AC3E}">
        <p14:creationId xmlns:p14="http://schemas.microsoft.com/office/powerpoint/2010/main" val="77296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3AD24C-0567-4463-8BBE-660F57FE91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03444055-B6AF-45DC-AC1E-16E96273B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C19E-CB26-4831-BFF3-31795FDC612C}"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descr="Timeline, map&#10;&#10;Description automatically generated">
            <a:extLst>
              <a:ext uri="{FF2B5EF4-FFF2-40B4-BE49-F238E27FC236}">
                <a16:creationId xmlns:a16="http://schemas.microsoft.com/office/drawing/2014/main" id="{C35D1285-A825-4508-B011-F6B0DAC30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68" y="399288"/>
            <a:ext cx="10799064" cy="6059424"/>
          </a:xfrm>
          <a:prstGeom prst="rect">
            <a:avLst/>
          </a:prstGeom>
        </p:spPr>
      </p:pic>
    </p:spTree>
    <p:extLst>
      <p:ext uri="{BB962C8B-B14F-4D97-AF65-F5344CB8AC3E}">
        <p14:creationId xmlns:p14="http://schemas.microsoft.com/office/powerpoint/2010/main" val="250166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ering drawing, map&#10;&#10;Description automatically generated">
            <a:extLst>
              <a:ext uri="{FF2B5EF4-FFF2-40B4-BE49-F238E27FC236}">
                <a16:creationId xmlns:a16="http://schemas.microsoft.com/office/drawing/2014/main" id="{E16B8F8E-E15B-480F-9959-73E79FB6A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9"/>
            <a:ext cx="12192000" cy="6839101"/>
          </a:xfrm>
          <a:prstGeom prst="rect">
            <a:avLst/>
          </a:prstGeom>
        </p:spPr>
      </p:pic>
    </p:spTree>
    <p:extLst>
      <p:ext uri="{BB962C8B-B14F-4D97-AF65-F5344CB8AC3E}">
        <p14:creationId xmlns:p14="http://schemas.microsoft.com/office/powerpoint/2010/main" val="22710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F88452-BD39-4F55-9724-E935A8BB3253}"/>
              </a:ext>
            </a:extLst>
          </p:cNvPr>
          <p:cNvPicPr>
            <a:picLocks noChangeAspect="1"/>
          </p:cNvPicPr>
          <p:nvPr/>
        </p:nvPicPr>
        <p:blipFill>
          <a:blip r:embed="rId2"/>
          <a:stretch>
            <a:fillRect/>
          </a:stretch>
        </p:blipFill>
        <p:spPr>
          <a:xfrm>
            <a:off x="1541635" y="569260"/>
            <a:ext cx="7849402" cy="2682193"/>
          </a:xfrm>
          <a:prstGeom prst="rect">
            <a:avLst/>
          </a:prstGeom>
        </p:spPr>
      </p:pic>
      <p:sp>
        <p:nvSpPr>
          <p:cNvPr id="7" name="Isosceles Triangle 6">
            <a:extLst>
              <a:ext uri="{FF2B5EF4-FFF2-40B4-BE49-F238E27FC236}">
                <a16:creationId xmlns:a16="http://schemas.microsoft.com/office/drawing/2014/main" id="{D7573642-69EC-473F-B812-0CB5E2AB1308}"/>
              </a:ext>
            </a:extLst>
          </p:cNvPr>
          <p:cNvSpPr/>
          <p:nvPr/>
        </p:nvSpPr>
        <p:spPr>
          <a:xfrm>
            <a:off x="1748579" y="1176289"/>
            <a:ext cx="7507705" cy="2361445"/>
          </a:xfrm>
          <a:prstGeom prst="triangle">
            <a:avLst>
              <a:gd name="adj" fmla="val 100000"/>
            </a:avLst>
          </a:prstGeom>
          <a:solidFill>
            <a:srgbClr val="F17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DF4E3F0-018F-4F4E-AF64-800F25DBA2C0}"/>
              </a:ext>
            </a:extLst>
          </p:cNvPr>
          <p:cNvSpPr txBox="1"/>
          <p:nvPr/>
        </p:nvSpPr>
        <p:spPr>
          <a:xfrm>
            <a:off x="1943607" y="2705183"/>
            <a:ext cx="13163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1. Connect</a:t>
            </a:r>
          </a:p>
        </p:txBody>
      </p:sp>
      <p:sp>
        <p:nvSpPr>
          <p:cNvPr id="9" name="TextBox 8">
            <a:extLst>
              <a:ext uri="{FF2B5EF4-FFF2-40B4-BE49-F238E27FC236}">
                <a16:creationId xmlns:a16="http://schemas.microsoft.com/office/drawing/2014/main" id="{67E61634-01A0-422E-AB51-ACBBAAD20BC9}"/>
              </a:ext>
            </a:extLst>
          </p:cNvPr>
          <p:cNvSpPr txBox="1"/>
          <p:nvPr/>
        </p:nvSpPr>
        <p:spPr>
          <a:xfrm>
            <a:off x="3880082" y="2156955"/>
            <a:ext cx="104579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2. Share</a:t>
            </a:r>
          </a:p>
        </p:txBody>
      </p:sp>
      <p:sp>
        <p:nvSpPr>
          <p:cNvPr id="10" name="TextBox 9">
            <a:extLst>
              <a:ext uri="{FF2B5EF4-FFF2-40B4-BE49-F238E27FC236}">
                <a16:creationId xmlns:a16="http://schemas.microsoft.com/office/drawing/2014/main" id="{32795E83-9726-4353-AAFE-138C05DDC7C1}"/>
              </a:ext>
            </a:extLst>
          </p:cNvPr>
          <p:cNvSpPr txBox="1"/>
          <p:nvPr/>
        </p:nvSpPr>
        <p:spPr>
          <a:xfrm>
            <a:off x="5801646" y="1540407"/>
            <a:ext cx="100623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3. Drive</a:t>
            </a:r>
          </a:p>
        </p:txBody>
      </p:sp>
      <p:sp>
        <p:nvSpPr>
          <p:cNvPr id="11" name="TextBox 10">
            <a:extLst>
              <a:ext uri="{FF2B5EF4-FFF2-40B4-BE49-F238E27FC236}">
                <a16:creationId xmlns:a16="http://schemas.microsoft.com/office/drawing/2014/main" id="{2AF8CAD9-68B6-402D-AE1A-57FB25120A17}"/>
              </a:ext>
            </a:extLst>
          </p:cNvPr>
          <p:cNvSpPr txBox="1"/>
          <p:nvPr/>
        </p:nvSpPr>
        <p:spPr>
          <a:xfrm>
            <a:off x="7662739" y="976233"/>
            <a:ext cx="110883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4. Thrive</a:t>
            </a:r>
          </a:p>
        </p:txBody>
      </p:sp>
      <p:sp>
        <p:nvSpPr>
          <p:cNvPr id="12" name="Arrow: Up 11">
            <a:extLst>
              <a:ext uri="{FF2B5EF4-FFF2-40B4-BE49-F238E27FC236}">
                <a16:creationId xmlns:a16="http://schemas.microsoft.com/office/drawing/2014/main" id="{F2DD40A8-045F-4B27-99D0-F57DCFC12690}"/>
              </a:ext>
            </a:extLst>
          </p:cNvPr>
          <p:cNvSpPr/>
          <p:nvPr/>
        </p:nvSpPr>
        <p:spPr>
          <a:xfrm>
            <a:off x="10193165" y="855541"/>
            <a:ext cx="323022" cy="2682193"/>
          </a:xfrm>
          <a:prstGeom prst="upArrow">
            <a:avLst/>
          </a:prstGeom>
          <a:solidFill>
            <a:srgbClr val="F17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A6704D6-5F1B-4FEA-96BA-617A4B7D5C71}"/>
              </a:ext>
            </a:extLst>
          </p:cNvPr>
          <p:cNvSpPr txBox="1"/>
          <p:nvPr/>
        </p:nvSpPr>
        <p:spPr>
          <a:xfrm>
            <a:off x="9291389" y="1548227"/>
            <a:ext cx="939168"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Power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Agency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Impact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Agility</a:t>
            </a:r>
          </a:p>
        </p:txBody>
      </p:sp>
      <p:sp>
        <p:nvSpPr>
          <p:cNvPr id="14" name="TextBox 13">
            <a:extLst>
              <a:ext uri="{FF2B5EF4-FFF2-40B4-BE49-F238E27FC236}">
                <a16:creationId xmlns:a16="http://schemas.microsoft.com/office/drawing/2014/main" id="{1795C266-D025-418B-BCE2-69EA10A14B46}"/>
              </a:ext>
            </a:extLst>
          </p:cNvPr>
          <p:cNvSpPr txBox="1"/>
          <p:nvPr/>
        </p:nvSpPr>
        <p:spPr>
          <a:xfrm>
            <a:off x="1868895" y="3537733"/>
            <a:ext cx="1720219"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Who is out there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Creating connections, a safe space, shared purpose, interests, sense of belonging for our members </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B2BE9-9828-41E9-A080-9270E5EB7721}"/>
              </a:ext>
            </a:extLst>
          </p:cNvPr>
          <p:cNvSpPr txBox="1"/>
          <p:nvPr/>
        </p:nvSpPr>
        <p:spPr>
          <a:xfrm>
            <a:off x="3473954" y="3601555"/>
            <a:ext cx="1992382" cy="21390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What is going 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Our members are sharing, problems, knowledge, ideas, situations, lessons</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39E30A0-AC19-4B7A-9673-74B2BDD3CC07}"/>
              </a:ext>
            </a:extLst>
          </p:cNvPr>
          <p:cNvSpPr txBox="1"/>
          <p:nvPr/>
        </p:nvSpPr>
        <p:spPr>
          <a:xfrm>
            <a:off x="5325719" y="3577674"/>
            <a:ext cx="2517267"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How do we change things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Solving problems &amp; challenges for our members.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Bringing resources, processes &amp; other ways of change to the system </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AEF88DD-6483-4D84-8BB6-164DE7A4A541}"/>
              </a:ext>
            </a:extLst>
          </p:cNvPr>
          <p:cNvSpPr txBox="1"/>
          <p:nvPr/>
        </p:nvSpPr>
        <p:spPr>
          <a:xfrm>
            <a:off x="7633382" y="3606547"/>
            <a:ext cx="2276375"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Why don’t we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Being a powerful voice &amp; source for positive change, embedded across the whole system, fuelled by shared goals &amp; values</a:t>
            </a:r>
          </a:p>
        </p:txBody>
      </p:sp>
      <p:sp>
        <p:nvSpPr>
          <p:cNvPr id="18" name="TextBox 17">
            <a:extLst>
              <a:ext uri="{FF2B5EF4-FFF2-40B4-BE49-F238E27FC236}">
                <a16:creationId xmlns:a16="http://schemas.microsoft.com/office/drawing/2014/main" id="{50AF6440-6D4C-4FA2-806D-D3AEFE640D20}"/>
              </a:ext>
            </a:extLst>
          </p:cNvPr>
          <p:cNvSpPr txBox="1"/>
          <p:nvPr/>
        </p:nvSpPr>
        <p:spPr>
          <a:xfrm>
            <a:off x="4633656" y="6265817"/>
            <a:ext cx="603434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Source: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Helen Bevan and Na’eem Ahmed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Based on models from Simon Terry and Liz Maddocks Brown (Source4Networks)</a:t>
            </a:r>
          </a:p>
        </p:txBody>
      </p:sp>
      <p:sp>
        <p:nvSpPr>
          <p:cNvPr id="3" name="Title 2">
            <a:extLst>
              <a:ext uri="{FF2B5EF4-FFF2-40B4-BE49-F238E27FC236}">
                <a16:creationId xmlns:a16="http://schemas.microsoft.com/office/drawing/2014/main" id="{DF523B79-F1E4-4453-8C87-A5B8E28E129F}"/>
              </a:ext>
            </a:extLst>
          </p:cNvPr>
          <p:cNvSpPr>
            <a:spLocks noGrp="1"/>
          </p:cNvSpPr>
          <p:nvPr>
            <p:ph type="title"/>
          </p:nvPr>
        </p:nvSpPr>
        <p:spPr>
          <a:xfrm>
            <a:off x="321957" y="44045"/>
            <a:ext cx="11241393" cy="611649"/>
          </a:xfrm>
        </p:spPr>
        <p:txBody>
          <a:bodyPr/>
          <a:lstStyle/>
          <a:p>
            <a:r>
              <a:rPr lang="en-GB" sz="3200" dirty="0">
                <a:solidFill>
                  <a:schemeClr val="accent1">
                    <a:lumMod val="75000"/>
                  </a:schemeClr>
                </a:solidFill>
              </a:rPr>
              <a:t>Stages of maturity in a learning community</a:t>
            </a:r>
          </a:p>
        </p:txBody>
      </p:sp>
    </p:spTree>
    <p:extLst>
      <p:ext uri="{BB962C8B-B14F-4D97-AF65-F5344CB8AC3E}">
        <p14:creationId xmlns:p14="http://schemas.microsoft.com/office/powerpoint/2010/main" val="115434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588E32-9293-49B1-A9DC-EC6C2CA51E02}"/>
              </a:ext>
            </a:extLst>
          </p:cNvPr>
          <p:cNvPicPr>
            <a:picLocks noChangeAspect="1"/>
          </p:cNvPicPr>
          <p:nvPr/>
        </p:nvPicPr>
        <p:blipFill>
          <a:blip r:embed="rId2"/>
          <a:stretch>
            <a:fillRect/>
          </a:stretch>
        </p:blipFill>
        <p:spPr>
          <a:xfrm>
            <a:off x="680006" y="1635891"/>
            <a:ext cx="7134823" cy="4756549"/>
          </a:xfrm>
          <a:prstGeom prst="rect">
            <a:avLst/>
          </a:prstGeom>
        </p:spPr>
      </p:pic>
      <p:sp>
        <p:nvSpPr>
          <p:cNvPr id="4" name="Title 3">
            <a:extLst>
              <a:ext uri="{FF2B5EF4-FFF2-40B4-BE49-F238E27FC236}">
                <a16:creationId xmlns:a16="http://schemas.microsoft.com/office/drawing/2014/main" id="{C0C73F7F-6DCE-48CC-8D24-5D816842298D}"/>
              </a:ext>
            </a:extLst>
          </p:cNvPr>
          <p:cNvSpPr>
            <a:spLocks noGrp="1"/>
          </p:cNvSpPr>
          <p:nvPr>
            <p:ph type="ctrTitle"/>
          </p:nvPr>
        </p:nvSpPr>
        <p:spPr>
          <a:xfrm>
            <a:off x="346571" y="74428"/>
            <a:ext cx="11498858" cy="591009"/>
          </a:xfrm>
        </p:spPr>
        <p:txBody>
          <a:bodyPr>
            <a:noAutofit/>
          </a:bodyPr>
          <a:lstStyle/>
          <a:p>
            <a:r>
              <a:rPr lang="en-GB" sz="2800" b="1" dirty="0">
                <a:solidFill>
                  <a:schemeClr val="accent1"/>
                </a:solidFill>
                <a:latin typeface="+mn-lt"/>
              </a:rPr>
              <a:t>#StayAndThrive –International Retention Workspace and WhatsApp group</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BCB874D8-CCA1-4DE2-BA85-6F4137EBB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919" y="1001733"/>
            <a:ext cx="3030757" cy="5390707"/>
          </a:xfrm>
          <a:prstGeom prst="rect">
            <a:avLst/>
          </a:prstGeom>
        </p:spPr>
      </p:pic>
      <p:sp>
        <p:nvSpPr>
          <p:cNvPr id="7" name="Freeform: Shape 6">
            <a:extLst>
              <a:ext uri="{FF2B5EF4-FFF2-40B4-BE49-F238E27FC236}">
                <a16:creationId xmlns:a16="http://schemas.microsoft.com/office/drawing/2014/main" id="{EE7DAEC1-F862-4BFC-8A3C-D7457016D7F6}"/>
              </a:ext>
            </a:extLst>
          </p:cNvPr>
          <p:cNvSpPr/>
          <p:nvPr/>
        </p:nvSpPr>
        <p:spPr>
          <a:xfrm>
            <a:off x="9016409" y="1860171"/>
            <a:ext cx="680484" cy="236640"/>
          </a:xfrm>
          <a:custGeom>
            <a:avLst/>
            <a:gdLst>
              <a:gd name="connsiteX0" fmla="*/ 563526 w 680484"/>
              <a:gd name="connsiteY0" fmla="*/ 74955 h 236640"/>
              <a:gd name="connsiteX1" fmla="*/ 584791 w 680484"/>
              <a:gd name="connsiteY1" fmla="*/ 234443 h 236640"/>
              <a:gd name="connsiteX2" fmla="*/ 595424 w 680484"/>
              <a:gd name="connsiteY2" fmla="*/ 202545 h 236640"/>
              <a:gd name="connsiteX3" fmla="*/ 616689 w 680484"/>
              <a:gd name="connsiteY3" fmla="*/ 160015 h 236640"/>
              <a:gd name="connsiteX4" fmla="*/ 648586 w 680484"/>
              <a:gd name="connsiteY4" fmla="*/ 117485 h 236640"/>
              <a:gd name="connsiteX5" fmla="*/ 680484 w 680484"/>
              <a:gd name="connsiteY5" fmla="*/ 64322 h 236640"/>
              <a:gd name="connsiteX6" fmla="*/ 542261 w 680484"/>
              <a:gd name="connsiteY6" fmla="*/ 527 h 236640"/>
              <a:gd name="connsiteX7" fmla="*/ 489098 w 680484"/>
              <a:gd name="connsiteY7" fmla="*/ 53689 h 236640"/>
              <a:gd name="connsiteX8" fmla="*/ 148856 w 680484"/>
              <a:gd name="connsiteY8" fmla="*/ 96220 h 236640"/>
              <a:gd name="connsiteX9" fmla="*/ 0 w 680484"/>
              <a:gd name="connsiteY9" fmla="*/ 74955 h 23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484" h="236640">
                <a:moveTo>
                  <a:pt x="563526" y="74955"/>
                </a:moveTo>
                <a:cubicBezTo>
                  <a:pt x="570614" y="128118"/>
                  <a:pt x="571783" y="182411"/>
                  <a:pt x="584791" y="234443"/>
                </a:cubicBezTo>
                <a:cubicBezTo>
                  <a:pt x="587509" y="245316"/>
                  <a:pt x="591009" y="212847"/>
                  <a:pt x="595424" y="202545"/>
                </a:cubicBezTo>
                <a:cubicBezTo>
                  <a:pt x="601668" y="187977"/>
                  <a:pt x="608289" y="173456"/>
                  <a:pt x="616689" y="160015"/>
                </a:cubicBezTo>
                <a:cubicBezTo>
                  <a:pt x="626081" y="144988"/>
                  <a:pt x="638756" y="132230"/>
                  <a:pt x="648586" y="117485"/>
                </a:cubicBezTo>
                <a:cubicBezTo>
                  <a:pt x="660049" y="100290"/>
                  <a:pt x="669851" y="82043"/>
                  <a:pt x="680484" y="64322"/>
                </a:cubicBezTo>
                <a:cubicBezTo>
                  <a:pt x="669790" y="58211"/>
                  <a:pt x="567900" y="-6465"/>
                  <a:pt x="542261" y="527"/>
                </a:cubicBezTo>
                <a:cubicBezTo>
                  <a:pt x="518083" y="7121"/>
                  <a:pt x="511774" y="43018"/>
                  <a:pt x="489098" y="53689"/>
                </a:cubicBezTo>
                <a:cubicBezTo>
                  <a:pt x="395683" y="97649"/>
                  <a:pt x="238496" y="91738"/>
                  <a:pt x="148856" y="96220"/>
                </a:cubicBezTo>
                <a:cubicBezTo>
                  <a:pt x="7130" y="74416"/>
                  <a:pt x="57249" y="74955"/>
                  <a:pt x="0" y="749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2F23540F-C1C8-461C-B2D5-9C27B56FC28A}"/>
              </a:ext>
            </a:extLst>
          </p:cNvPr>
          <p:cNvSpPr/>
          <p:nvPr/>
        </p:nvSpPr>
        <p:spPr>
          <a:xfrm>
            <a:off x="8420100" y="1860171"/>
            <a:ext cx="1276793" cy="149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30774BD2-9C02-40C1-B4C8-7C3D2B6D4DB0}"/>
              </a:ext>
            </a:extLst>
          </p:cNvPr>
          <p:cNvSpPr/>
          <p:nvPr/>
        </p:nvSpPr>
        <p:spPr>
          <a:xfrm>
            <a:off x="8420100" y="3448050"/>
            <a:ext cx="1276793" cy="149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8776EB5A-76E9-466F-8326-B4338EF148B6}"/>
              </a:ext>
            </a:extLst>
          </p:cNvPr>
          <p:cNvSpPr/>
          <p:nvPr/>
        </p:nvSpPr>
        <p:spPr>
          <a:xfrm>
            <a:off x="8420100" y="5203446"/>
            <a:ext cx="1276793" cy="149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2028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853B089-A709-4F7B-BEB7-A383FB7A2D5F}"/>
              </a:ext>
            </a:extLst>
          </p:cNvPr>
          <p:cNvGraphicFramePr>
            <a:graphicFrameLocks noGrp="1"/>
          </p:cNvGraphicFramePr>
          <p:nvPr/>
        </p:nvGraphicFramePr>
        <p:xfrm>
          <a:off x="90277" y="355041"/>
          <a:ext cx="11875980" cy="6448048"/>
        </p:xfrm>
        <a:graphic>
          <a:graphicData uri="http://schemas.openxmlformats.org/drawingml/2006/table">
            <a:tbl>
              <a:tblPr firstRow="1" bandRow="1">
                <a:tableStyleId>{5940675A-B579-460E-94D1-54222C63F5DA}</a:tableStyleId>
              </a:tblPr>
              <a:tblGrid>
                <a:gridCol w="5937990">
                  <a:extLst>
                    <a:ext uri="{9D8B030D-6E8A-4147-A177-3AD203B41FA5}">
                      <a16:colId xmlns:a16="http://schemas.microsoft.com/office/drawing/2014/main" val="587696409"/>
                    </a:ext>
                  </a:extLst>
                </a:gridCol>
                <a:gridCol w="5937990">
                  <a:extLst>
                    <a:ext uri="{9D8B030D-6E8A-4147-A177-3AD203B41FA5}">
                      <a16:colId xmlns:a16="http://schemas.microsoft.com/office/drawing/2014/main" val="2679744033"/>
                    </a:ext>
                  </a:extLst>
                </a:gridCol>
              </a:tblGrid>
              <a:tr h="545749">
                <a:tc>
                  <a:txBody>
                    <a:bodyPr/>
                    <a:lstStyle/>
                    <a:p>
                      <a:r>
                        <a:rPr lang="en-GB" sz="2400" b="1" dirty="0">
                          <a:solidFill>
                            <a:schemeClr val="bg1"/>
                          </a:solidFill>
                          <a:latin typeface="Arial" panose="020B0604020202020204" pitchFamily="34" charset="0"/>
                          <a:cs typeface="Arial" panose="020B0604020202020204" pitchFamily="34" charset="0"/>
                        </a:rPr>
                        <a:t>“Classic” approach to change</a:t>
                      </a:r>
                    </a:p>
                  </a:txBody>
                  <a:tcPr>
                    <a:solidFill>
                      <a:schemeClr val="accent1"/>
                    </a:solidFill>
                  </a:tcPr>
                </a:tc>
                <a:tc>
                  <a:txBody>
                    <a:bodyPr/>
                    <a:lstStyle/>
                    <a:p>
                      <a:r>
                        <a:rPr lang="en-GB" sz="2400" b="1" dirty="0">
                          <a:solidFill>
                            <a:schemeClr val="bg1"/>
                          </a:solidFill>
                          <a:latin typeface="Arial" panose="020B0604020202020204" pitchFamily="34" charset="0"/>
                          <a:cs typeface="Arial" panose="020B0604020202020204" pitchFamily="34" charset="0"/>
                        </a:rPr>
                        <a:t>Positive deviance approach to change</a:t>
                      </a:r>
                    </a:p>
                  </a:txBody>
                  <a:tcPr>
                    <a:solidFill>
                      <a:schemeClr val="accent1"/>
                    </a:solidFill>
                  </a:tcPr>
                </a:tc>
                <a:extLst>
                  <a:ext uri="{0D108BD9-81ED-4DB2-BD59-A6C34878D82A}">
                    <a16:rowId xmlns:a16="http://schemas.microsoft.com/office/drawing/2014/main" val="2844597119"/>
                  </a:ext>
                </a:extLst>
              </a:tr>
              <a:tr h="907739">
                <a:tc>
                  <a:txBody>
                    <a:bodyPr/>
                    <a:lstStyle/>
                    <a:p>
                      <a:r>
                        <a:rPr lang="en-GB" sz="2000" b="1" dirty="0">
                          <a:latin typeface="Arial" panose="020B0604020202020204" pitchFamily="34" charset="0"/>
                          <a:cs typeface="Arial" panose="020B0604020202020204" pitchFamily="34" charset="0"/>
                        </a:rPr>
                        <a:t>Leader as driver of change</a:t>
                      </a:r>
                    </a:p>
                    <a:p>
                      <a:r>
                        <a:rPr lang="en-GB" sz="2000" dirty="0">
                          <a:latin typeface="Arial" panose="020B0604020202020204" pitchFamily="34" charset="0"/>
                          <a:cs typeface="Arial" panose="020B0604020202020204" pitchFamily="34" charset="0"/>
                        </a:rPr>
                        <a:t>Ownership and momentum for change come from those at the centre or top of the system</a:t>
                      </a:r>
                    </a:p>
                  </a:txBody>
                  <a:tcPr/>
                </a:tc>
                <a:tc>
                  <a:txBody>
                    <a:bodyPr/>
                    <a:lstStyle/>
                    <a:p>
                      <a:r>
                        <a:rPr lang="en-GB" sz="2000" b="1" dirty="0">
                          <a:latin typeface="Arial" panose="020B0604020202020204" pitchFamily="34" charset="0"/>
                          <a:cs typeface="Arial" panose="020B0604020202020204" pitchFamily="34" charset="0"/>
                        </a:rPr>
                        <a:t>Leadership as inquiry</a:t>
                      </a:r>
                    </a:p>
                    <a:p>
                      <a:r>
                        <a:rPr lang="en-GB" sz="2000" dirty="0">
                          <a:latin typeface="Arial" panose="020B0604020202020204" pitchFamily="34" charset="0"/>
                          <a:cs typeface="Arial" panose="020B0604020202020204" pitchFamily="34" charset="0"/>
                        </a:rPr>
                        <a:t>The leader facilitates the search and the community own the quest for change</a:t>
                      </a:r>
                    </a:p>
                  </a:txBody>
                  <a:tcPr/>
                </a:tc>
                <a:extLst>
                  <a:ext uri="{0D108BD9-81ED-4DB2-BD59-A6C34878D82A}">
                    <a16:rowId xmlns:a16="http://schemas.microsoft.com/office/drawing/2014/main" val="2111483777"/>
                  </a:ext>
                </a:extLst>
              </a:tr>
              <a:tr h="638124">
                <a:tc>
                  <a:txBody>
                    <a:bodyPr/>
                    <a:lstStyle/>
                    <a:p>
                      <a:r>
                        <a:rPr lang="en-GB" sz="2000" b="1" dirty="0">
                          <a:latin typeface="Arial" panose="020B0604020202020204" pitchFamily="34" charset="0"/>
                          <a:cs typeface="Arial" panose="020B0604020202020204" pitchFamily="34" charset="0"/>
                        </a:rPr>
                        <a:t>Outside in</a:t>
                      </a:r>
                    </a:p>
                    <a:p>
                      <a:r>
                        <a:rPr lang="en-GB" sz="2000" dirty="0">
                          <a:latin typeface="Arial" panose="020B0604020202020204" pitchFamily="34" charset="0"/>
                          <a:cs typeface="Arial" panose="020B0604020202020204" pitchFamily="34" charset="0"/>
                        </a:rPr>
                        <a:t>Experts identify and help spread best practices</a:t>
                      </a:r>
                    </a:p>
                  </a:txBody>
                  <a:tcPr/>
                </a:tc>
                <a:tc>
                  <a:txBody>
                    <a:bodyPr/>
                    <a:lstStyle/>
                    <a:p>
                      <a:r>
                        <a:rPr lang="en-GB" sz="2000" b="1" dirty="0">
                          <a:latin typeface="Arial" panose="020B0604020202020204" pitchFamily="34" charset="0"/>
                          <a:cs typeface="Arial" panose="020B0604020202020204" pitchFamily="34" charset="0"/>
                        </a:rPr>
                        <a:t>Inside out</a:t>
                      </a:r>
                    </a:p>
                    <a:p>
                      <a:r>
                        <a:rPr lang="en-GB" sz="2000" dirty="0">
                          <a:latin typeface="Arial" panose="020B0604020202020204" pitchFamily="34" charset="0"/>
                          <a:cs typeface="Arial" panose="020B0604020202020204" pitchFamily="34" charset="0"/>
                        </a:rPr>
                        <a:t>The community identifies pre-existing solutions and amplifies them</a:t>
                      </a:r>
                    </a:p>
                  </a:txBody>
                  <a:tcPr/>
                </a:tc>
                <a:extLst>
                  <a:ext uri="{0D108BD9-81ED-4DB2-BD59-A6C34878D82A}">
                    <a16:rowId xmlns:a16="http://schemas.microsoft.com/office/drawing/2014/main" val="4158905788"/>
                  </a:ext>
                </a:extLst>
              </a:tr>
              <a:tr h="1176699">
                <a:tc>
                  <a:txBody>
                    <a:bodyPr/>
                    <a:lstStyle/>
                    <a:p>
                      <a:r>
                        <a:rPr lang="en-GB" sz="2000" b="1" dirty="0">
                          <a:latin typeface="Arial" panose="020B0604020202020204" pitchFamily="34" charset="0"/>
                          <a:cs typeface="Arial" panose="020B0604020202020204" pitchFamily="34" charset="0"/>
                        </a:rPr>
                        <a:t>Deficit based</a:t>
                      </a:r>
                    </a:p>
                    <a:p>
                      <a:r>
                        <a:rPr lang="en-GB" sz="2000" dirty="0">
                          <a:latin typeface="Arial" panose="020B0604020202020204" pitchFamily="34" charset="0"/>
                          <a:cs typeface="Arial" panose="020B0604020202020204" pitchFamily="34" charset="0"/>
                        </a:rPr>
                        <a:t>Leaders and experts break down common problems into parts and recommend best-practice solutions.</a:t>
                      </a:r>
                    </a:p>
                    <a:p>
                      <a:r>
                        <a:rPr lang="en-GB" sz="2000" dirty="0">
                          <a:latin typeface="Arial" panose="020B0604020202020204" pitchFamily="34" charset="0"/>
                          <a:cs typeface="Arial" panose="020B0604020202020204" pitchFamily="34" charset="0"/>
                        </a:rPr>
                        <a:t>The implication: “Why aren’t you as good as your peers?”</a:t>
                      </a:r>
                    </a:p>
                  </a:txBody>
                  <a:tcPr/>
                </a:tc>
                <a:tc>
                  <a:txBody>
                    <a:bodyPr/>
                    <a:lstStyle/>
                    <a:p>
                      <a:r>
                        <a:rPr lang="en-GB" sz="2000" b="1" dirty="0">
                          <a:latin typeface="Arial" panose="020B0604020202020204" pitchFamily="34" charset="0"/>
                          <a:cs typeface="Arial" panose="020B0604020202020204" pitchFamily="34" charset="0"/>
                        </a:rPr>
                        <a:t>Asset based</a:t>
                      </a:r>
                    </a:p>
                    <a:p>
                      <a:r>
                        <a:rPr lang="en-GB" sz="2000" dirty="0">
                          <a:latin typeface="Arial" panose="020B0604020202020204" pitchFamily="34" charset="0"/>
                          <a:cs typeface="Arial" panose="020B0604020202020204" pitchFamily="34" charset="0"/>
                        </a:rPr>
                        <a:t>The community identifies and implements solutions practiced by those who succeeded against the odds</a:t>
                      </a:r>
                    </a:p>
                  </a:txBody>
                  <a:tcPr/>
                </a:tc>
                <a:extLst>
                  <a:ext uri="{0D108BD9-81ED-4DB2-BD59-A6C34878D82A}">
                    <a16:rowId xmlns:a16="http://schemas.microsoft.com/office/drawing/2014/main" val="1274519314"/>
                  </a:ext>
                </a:extLst>
              </a:tr>
              <a:tr h="672934">
                <a:tc>
                  <a:txBody>
                    <a:bodyPr/>
                    <a:lstStyle/>
                    <a:p>
                      <a:r>
                        <a:rPr lang="en-GB" sz="2000" b="1" dirty="0">
                          <a:latin typeface="Arial" panose="020B0604020202020204" pitchFamily="34" charset="0"/>
                          <a:cs typeface="Arial" panose="020B0604020202020204" pitchFamily="34" charset="0"/>
                        </a:rPr>
                        <a:t>Driven by logic</a:t>
                      </a:r>
                    </a:p>
                    <a:p>
                      <a:r>
                        <a:rPr lang="en-GB" sz="2000" dirty="0">
                          <a:latin typeface="Arial" panose="020B0604020202020204" pitchFamily="34" charset="0"/>
                          <a:cs typeface="Arial" panose="020B0604020202020204" pitchFamily="34" charset="0"/>
                        </a:rPr>
                        <a:t>Participants think into new ways of acting</a:t>
                      </a:r>
                    </a:p>
                  </a:txBody>
                  <a:tcPr/>
                </a:tc>
                <a:tc>
                  <a:txBody>
                    <a:bodyPr/>
                    <a:lstStyle/>
                    <a:p>
                      <a:r>
                        <a:rPr lang="en-GB" sz="2000" b="1" dirty="0">
                          <a:latin typeface="Arial" panose="020B0604020202020204" pitchFamily="34" charset="0"/>
                          <a:cs typeface="Arial" panose="020B0604020202020204" pitchFamily="34" charset="0"/>
                        </a:rPr>
                        <a:t>Driven by learning</a:t>
                      </a:r>
                    </a:p>
                    <a:p>
                      <a:r>
                        <a:rPr lang="en-GB" sz="2000" dirty="0">
                          <a:latin typeface="Arial" panose="020B0604020202020204" pitchFamily="34" charset="0"/>
                          <a:cs typeface="Arial" panose="020B0604020202020204" pitchFamily="34" charset="0"/>
                        </a:rPr>
                        <a:t>Participants act into a new way of thinking</a:t>
                      </a:r>
                    </a:p>
                  </a:txBody>
                  <a:tcPr/>
                </a:tc>
                <a:extLst>
                  <a:ext uri="{0D108BD9-81ED-4DB2-BD59-A6C34878D82A}">
                    <a16:rowId xmlns:a16="http://schemas.microsoft.com/office/drawing/2014/main" val="3488370550"/>
                  </a:ext>
                </a:extLst>
              </a:tr>
              <a:tr h="1269339">
                <a:tc>
                  <a:txBody>
                    <a:bodyPr/>
                    <a:lstStyle/>
                    <a:p>
                      <a:r>
                        <a:rPr lang="en-GB" sz="2000" b="1" dirty="0">
                          <a:latin typeface="Arial" panose="020B0604020202020204" pitchFamily="34" charset="0"/>
                          <a:cs typeface="Arial" panose="020B0604020202020204" pitchFamily="34" charset="0"/>
                        </a:rPr>
                        <a:t>Vulnerable to rejection</a:t>
                      </a:r>
                    </a:p>
                    <a:p>
                      <a:r>
                        <a:rPr lang="en-GB" sz="2000" dirty="0">
                          <a:latin typeface="Arial" panose="020B0604020202020204" pitchFamily="34" charset="0"/>
                          <a:cs typeface="Arial" panose="020B0604020202020204" pitchFamily="34" charset="0"/>
                        </a:rPr>
                        <a:t>Resistance arises from ideas imported or imposed by outsiders or senior leaders</a:t>
                      </a:r>
                    </a:p>
                  </a:txBody>
                  <a:tcPr/>
                </a:tc>
                <a:tc>
                  <a:txBody>
                    <a:bodyPr/>
                    <a:lstStyle/>
                    <a:p>
                      <a:r>
                        <a:rPr lang="en-GB" sz="2000" b="1" dirty="0">
                          <a:latin typeface="Arial" panose="020B0604020202020204" pitchFamily="34" charset="0"/>
                          <a:cs typeface="Arial" panose="020B0604020202020204" pitchFamily="34" charset="0"/>
                        </a:rPr>
                        <a:t>Open to replication</a:t>
                      </a:r>
                    </a:p>
                    <a:p>
                      <a:r>
                        <a:rPr lang="en-GB" sz="2000" dirty="0">
                          <a:latin typeface="Arial" panose="020B0604020202020204" pitchFamily="34" charset="0"/>
                          <a:cs typeface="Arial" panose="020B0604020202020204" pitchFamily="34" charset="0"/>
                        </a:rPr>
                        <a:t>Wisdom is tapped within the community which leads to less negative reaction or resistance</a:t>
                      </a:r>
                    </a:p>
                  </a:txBody>
                  <a:tcPr/>
                </a:tc>
                <a:extLst>
                  <a:ext uri="{0D108BD9-81ED-4DB2-BD59-A6C34878D82A}">
                    <a16:rowId xmlns:a16="http://schemas.microsoft.com/office/drawing/2014/main" val="2465335802"/>
                  </a:ext>
                </a:extLst>
              </a:tr>
            </a:tbl>
          </a:graphicData>
        </a:graphic>
      </p:graphicFrame>
    </p:spTree>
    <p:extLst>
      <p:ext uri="{BB962C8B-B14F-4D97-AF65-F5344CB8AC3E}">
        <p14:creationId xmlns:p14="http://schemas.microsoft.com/office/powerpoint/2010/main" val="315362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itive Deviance « 418QE">
            <a:extLst>
              <a:ext uri="{FF2B5EF4-FFF2-40B4-BE49-F238E27FC236}">
                <a16:creationId xmlns:a16="http://schemas.microsoft.com/office/drawing/2014/main" id="{49DABD1A-BF4D-4D34-A163-DE06A6420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 y="301889"/>
            <a:ext cx="11129963"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711AD0-F922-4B2B-BEF6-376AC46F2E0C}"/>
              </a:ext>
            </a:extLst>
          </p:cNvPr>
          <p:cNvSpPr txBox="1"/>
          <p:nvPr/>
        </p:nvSpPr>
        <p:spPr>
          <a:xfrm>
            <a:off x="9368393" y="6438009"/>
            <a:ext cx="271099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Source: James Caldwell 418QE</a:t>
            </a:r>
          </a:p>
        </p:txBody>
      </p:sp>
      <p:pic>
        <p:nvPicPr>
          <p:cNvPr id="4" name="Picture 3">
            <a:extLst>
              <a:ext uri="{FF2B5EF4-FFF2-40B4-BE49-F238E27FC236}">
                <a16:creationId xmlns:a16="http://schemas.microsoft.com/office/drawing/2014/main" id="{4EBC2069-AE64-48A0-912F-A02256EDA8B4}"/>
              </a:ext>
            </a:extLst>
          </p:cNvPr>
          <p:cNvPicPr>
            <a:picLocks noChangeAspect="1"/>
          </p:cNvPicPr>
          <p:nvPr/>
        </p:nvPicPr>
        <p:blipFill>
          <a:blip r:embed="rId3"/>
          <a:stretch>
            <a:fillRect/>
          </a:stretch>
        </p:blipFill>
        <p:spPr>
          <a:xfrm>
            <a:off x="2583744" y="5360797"/>
            <a:ext cx="2362200" cy="597739"/>
          </a:xfrm>
          <a:prstGeom prst="rect">
            <a:avLst/>
          </a:prstGeom>
        </p:spPr>
      </p:pic>
      <p:sp>
        <p:nvSpPr>
          <p:cNvPr id="7" name="Rectangle 6">
            <a:extLst>
              <a:ext uri="{FF2B5EF4-FFF2-40B4-BE49-F238E27FC236}">
                <a16:creationId xmlns:a16="http://schemas.microsoft.com/office/drawing/2014/main" id="{7C00B30E-F858-422C-944D-C898183071C3}"/>
              </a:ext>
            </a:extLst>
          </p:cNvPr>
          <p:cNvSpPr/>
          <p:nvPr/>
        </p:nvSpPr>
        <p:spPr>
          <a:xfrm>
            <a:off x="7301753" y="833718"/>
            <a:ext cx="2286000"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DCCC5526-BC3C-4CD7-AA94-41BC44385A22}"/>
              </a:ext>
            </a:extLst>
          </p:cNvPr>
          <p:cNvSpPr txBox="1"/>
          <p:nvPr/>
        </p:nvSpPr>
        <p:spPr>
          <a:xfrm>
            <a:off x="1727199" y="5558426"/>
            <a:ext cx="468897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150" normalizeH="0" baseline="0" noProof="0" dirty="0">
                <a:ln>
                  <a:noFill/>
                </a:ln>
                <a:solidFill>
                  <a:prstClr val="black">
                    <a:lumMod val="65000"/>
                    <a:lumOff val="35000"/>
                  </a:prstClr>
                </a:solidFill>
                <a:effectLst/>
                <a:uLnTx/>
                <a:uFillTx/>
                <a:latin typeface="Calibri"/>
                <a:ea typeface="+mn-ea"/>
                <a:cs typeface="+mn-cs"/>
              </a:rPr>
              <a:t>People who use services and frontline people </a:t>
            </a:r>
          </a:p>
        </p:txBody>
      </p:sp>
      <p:sp>
        <p:nvSpPr>
          <p:cNvPr id="10" name="Rectangle 9">
            <a:extLst>
              <a:ext uri="{FF2B5EF4-FFF2-40B4-BE49-F238E27FC236}">
                <a16:creationId xmlns:a16="http://schemas.microsoft.com/office/drawing/2014/main" id="{3DE0BCA8-511F-48CD-9917-988899FE72C3}"/>
              </a:ext>
            </a:extLst>
          </p:cNvPr>
          <p:cNvSpPr/>
          <p:nvPr/>
        </p:nvSpPr>
        <p:spPr>
          <a:xfrm>
            <a:off x="2621844" y="6027185"/>
            <a:ext cx="2286000"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F5C4FF4-2DFD-43E7-90EE-7AB801178F86}"/>
              </a:ext>
            </a:extLst>
          </p:cNvPr>
          <p:cNvSpPr txBox="1"/>
          <p:nvPr/>
        </p:nvSpPr>
        <p:spPr>
          <a:xfrm>
            <a:off x="1871377" y="6027185"/>
            <a:ext cx="42781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150" normalizeH="0" baseline="0" noProof="0" dirty="0">
                <a:ln>
                  <a:noFill/>
                </a:ln>
                <a:solidFill>
                  <a:prstClr val="black">
                    <a:lumMod val="65000"/>
                    <a:lumOff val="35000"/>
                  </a:prstClr>
                </a:solidFill>
                <a:effectLst/>
                <a:uLnTx/>
                <a:uFillTx/>
                <a:latin typeface="Calibri"/>
                <a:ea typeface="+mn-ea"/>
                <a:cs typeface="+mn-cs"/>
              </a:rPr>
              <a:t>(carry out, and are impacted by, decisions)</a:t>
            </a:r>
          </a:p>
        </p:txBody>
      </p:sp>
      <p:sp>
        <p:nvSpPr>
          <p:cNvPr id="12" name="TextBox 11">
            <a:extLst>
              <a:ext uri="{FF2B5EF4-FFF2-40B4-BE49-F238E27FC236}">
                <a16:creationId xmlns:a16="http://schemas.microsoft.com/office/drawing/2014/main" id="{2F644F29-1624-44F8-8E40-0D8A84B58975}"/>
              </a:ext>
            </a:extLst>
          </p:cNvPr>
          <p:cNvSpPr txBox="1"/>
          <p:nvPr/>
        </p:nvSpPr>
        <p:spPr>
          <a:xfrm>
            <a:off x="6095999" y="653243"/>
            <a:ext cx="468897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150" normalizeH="0" baseline="0" noProof="0" dirty="0">
                <a:ln>
                  <a:noFill/>
                </a:ln>
                <a:solidFill>
                  <a:prstClr val="black">
                    <a:lumMod val="65000"/>
                    <a:lumOff val="35000"/>
                  </a:prstClr>
                </a:solidFill>
                <a:effectLst/>
                <a:uLnTx/>
                <a:uFillTx/>
                <a:latin typeface="Calibri"/>
                <a:ea typeface="+mn-ea"/>
                <a:cs typeface="+mn-cs"/>
              </a:rPr>
              <a:t>People who use services and frontline people </a:t>
            </a:r>
          </a:p>
        </p:txBody>
      </p:sp>
    </p:spTree>
    <p:extLst>
      <p:ext uri="{BB962C8B-B14F-4D97-AF65-F5344CB8AC3E}">
        <p14:creationId xmlns:p14="http://schemas.microsoft.com/office/powerpoint/2010/main" val="313673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06BF-132A-4C27-94D7-92F1F6CFE5FE}"/>
              </a:ext>
            </a:extLst>
          </p:cNvPr>
          <p:cNvSpPr>
            <a:spLocks noGrp="1"/>
          </p:cNvSpPr>
          <p:nvPr>
            <p:ph type="title"/>
          </p:nvPr>
        </p:nvSpPr>
        <p:spPr>
          <a:xfrm>
            <a:off x="108925" y="-268785"/>
            <a:ext cx="10515600" cy="1325563"/>
          </a:xfrm>
        </p:spPr>
        <p:txBody>
          <a:bodyPr/>
          <a:lstStyle/>
          <a:p>
            <a:r>
              <a:rPr lang="en-GB" dirty="0"/>
              <a:t>Examples of PD in clinical settings</a:t>
            </a:r>
          </a:p>
        </p:txBody>
      </p:sp>
      <p:sp>
        <p:nvSpPr>
          <p:cNvPr id="3" name="Content Placeholder 2">
            <a:extLst>
              <a:ext uri="{FF2B5EF4-FFF2-40B4-BE49-F238E27FC236}">
                <a16:creationId xmlns:a16="http://schemas.microsoft.com/office/drawing/2014/main" id="{8BE5249B-E16E-48F6-B1C0-602ADDB4CC29}"/>
              </a:ext>
            </a:extLst>
          </p:cNvPr>
          <p:cNvSpPr>
            <a:spLocks noGrp="1"/>
          </p:cNvSpPr>
          <p:nvPr>
            <p:ph idx="1"/>
          </p:nvPr>
        </p:nvSpPr>
        <p:spPr>
          <a:xfrm>
            <a:off x="0" y="798936"/>
            <a:ext cx="11707686" cy="6196505"/>
          </a:xfrm>
        </p:spPr>
        <p:txBody>
          <a:bodyPr>
            <a:normAutofit fontScale="62500" lnSpcReduction="20000"/>
          </a:bodyPr>
          <a:lstStyle/>
          <a:p>
            <a:pPr>
              <a:lnSpc>
                <a:spcPct val="100000"/>
              </a:lnSpc>
            </a:pPr>
            <a:r>
              <a:rPr lang="en-GB" sz="3400" b="0" i="0" dirty="0">
                <a:effectLst/>
              </a:rPr>
              <a:t>Alzunitan, M., Edmond, M., Alsuhaibani, M., Samuelson, R., Schweizer, M., &amp; Marra, A. Positive deviance in infection prevention and control: A systematic literature review. </a:t>
            </a:r>
            <a:r>
              <a:rPr lang="en-GB" sz="3400" b="0" i="1" dirty="0">
                <a:effectLst/>
              </a:rPr>
              <a:t>Infection Control &amp; Hospital Epidemiology,</a:t>
            </a:r>
            <a:r>
              <a:rPr lang="en-GB" sz="3400" b="0" i="0" dirty="0">
                <a:effectLst/>
              </a:rPr>
              <a:t> 1-8, 2020</a:t>
            </a:r>
          </a:p>
          <a:p>
            <a:pPr algn="l">
              <a:lnSpc>
                <a:spcPct val="100000"/>
              </a:lnSpc>
            </a:pPr>
            <a:r>
              <a:rPr lang="en-GB" sz="3400" b="0" i="0" dirty="0">
                <a:effectLst/>
              </a:rPr>
              <a:t>Baxter R, Taylor N, Kellar I</a:t>
            </a:r>
            <a:r>
              <a:rPr lang="en-GB" sz="3400" b="0" i="1" dirty="0">
                <a:effectLst/>
              </a:rPr>
              <a:t>, et al </a:t>
            </a:r>
            <a:r>
              <a:rPr lang="en-GB" sz="3400" b="0" i="0" dirty="0">
                <a:effectLst/>
              </a:rPr>
              <a:t>A qualitative positive deviance </a:t>
            </a:r>
            <a:r>
              <a:rPr lang="en-GB" sz="3400" dirty="0"/>
              <a:t>study to explore exceptionally safe care on medical wards for older people. </a:t>
            </a:r>
            <a:r>
              <a:rPr lang="en-GB" sz="3400" i="1" dirty="0"/>
              <a:t>BMJ Quality &amp; Safety</a:t>
            </a:r>
            <a:r>
              <a:rPr lang="en-GB" sz="3400" dirty="0"/>
              <a:t>. 28. 2018. </a:t>
            </a:r>
          </a:p>
          <a:p>
            <a:pPr algn="l">
              <a:lnSpc>
                <a:spcPct val="100000"/>
              </a:lnSpc>
            </a:pPr>
            <a:r>
              <a:rPr lang="en-GB" sz="3400" dirty="0"/>
              <a:t>Huges, L. Sheard, L. Pinkney, L. &amp; Lawton, R. Excellence in elective hip and knee surgery: what does it look like? A positive deviance approach. </a:t>
            </a:r>
            <a:r>
              <a:rPr lang="en-GB" sz="3400" i="1" dirty="0"/>
              <a:t>Journal of Health Services Research and Policy</a:t>
            </a:r>
            <a:r>
              <a:rPr lang="en-GB" sz="3400" dirty="0"/>
              <a:t>. 2020</a:t>
            </a:r>
          </a:p>
          <a:p>
            <a:pPr>
              <a:lnSpc>
                <a:spcPct val="100000"/>
              </a:lnSpc>
            </a:pPr>
            <a:r>
              <a:rPr lang="en-GB" sz="3400" dirty="0"/>
              <a:t>Lawton R, Taylor N, Clay-Williams R and Braithwaite J. Positive deviance: a different approach to achieving patient safety. </a:t>
            </a:r>
            <a:r>
              <a:rPr lang="en-GB" sz="3400" i="1" dirty="0"/>
              <a:t>BMJ Qual Saf </a:t>
            </a:r>
            <a:r>
              <a:rPr lang="en-GB" sz="3400" dirty="0"/>
              <a:t>3: 880– 883. 2014</a:t>
            </a:r>
          </a:p>
          <a:p>
            <a:pPr algn="l">
              <a:lnSpc>
                <a:spcPct val="100000"/>
              </a:lnSpc>
            </a:pPr>
            <a:r>
              <a:rPr lang="en-GB" sz="3400" b="0" i="0" u="none" strike="noStrike" dirty="0">
                <a:effectLst/>
              </a:rPr>
              <a:t>Létourneau, J. Alderson, M. &amp; Leibing, A. </a:t>
            </a:r>
            <a:r>
              <a:rPr lang="en-GB" sz="3400" b="0" i="0" dirty="0">
                <a:effectLst/>
              </a:rPr>
              <a:t>Positive deviance and hand hygiene of nurses in a Quebec hospital: What can we learn from the best? </a:t>
            </a:r>
            <a:r>
              <a:rPr lang="en-GB" sz="3400" b="0" i="1" dirty="0">
                <a:effectLst/>
              </a:rPr>
              <a:t>American Journal of Infection Control</a:t>
            </a:r>
            <a:r>
              <a:rPr lang="en-GB" sz="3400" b="0" i="0" dirty="0">
                <a:effectLst/>
              </a:rPr>
              <a:t>, 2017 </a:t>
            </a:r>
            <a:endParaRPr lang="en-GB" sz="3400" dirty="0"/>
          </a:p>
          <a:p>
            <a:pPr>
              <a:lnSpc>
                <a:spcPct val="100000"/>
              </a:lnSpc>
            </a:pPr>
            <a:r>
              <a:rPr lang="en-GB" sz="3400" dirty="0"/>
              <a:t>O’Hara J, Grasic K, Gutacker N, et al. Identifying positive deviants in healthcare quality and safety: a mixed methods study. </a:t>
            </a:r>
            <a:r>
              <a:rPr lang="en-GB" sz="3400" i="1" dirty="0"/>
              <a:t>J R Soc Med</a:t>
            </a:r>
            <a:r>
              <a:rPr lang="en-GB" sz="3400" dirty="0"/>
              <a:t>; 111: 276–291. 2018</a:t>
            </a:r>
          </a:p>
          <a:p>
            <a:pPr>
              <a:lnSpc>
                <a:spcPct val="100000"/>
              </a:lnSpc>
            </a:pPr>
            <a:r>
              <a:rPr lang="en-GB" sz="3400" dirty="0"/>
              <a:t>Mannion R and Braithwaite J. False dawns and new horizons in patient safety research and practice. </a:t>
            </a:r>
            <a:r>
              <a:rPr lang="en-GB" sz="3400" i="1" dirty="0"/>
              <a:t>Int J Health Policy Manag</a:t>
            </a:r>
            <a:r>
              <a:rPr lang="en-GB" sz="3400" dirty="0"/>
              <a:t>; 6: 685–689. 2017</a:t>
            </a:r>
          </a:p>
          <a:p>
            <a:pPr>
              <a:lnSpc>
                <a:spcPct val="100000"/>
              </a:lnSpc>
            </a:pPr>
            <a:r>
              <a:rPr lang="en-GB" sz="3400" b="0" i="0" dirty="0">
                <a:effectLst/>
              </a:rPr>
              <a:t>Topmiller, M., Kieber-Emmons, A.M., Shaak, K. </a:t>
            </a:r>
            <a:r>
              <a:rPr lang="en-GB" sz="3400" b="0" i="1" dirty="0">
                <a:effectLst/>
              </a:rPr>
              <a:t>et al.</a:t>
            </a:r>
            <a:r>
              <a:rPr lang="en-GB" sz="3400" b="0" i="0" dirty="0">
                <a:effectLst/>
              </a:rPr>
              <a:t> Identifying Bright Spot Counties for Appropriate Diabetes Preventive Care: A Geospatial, Positive Deviance Approach. </a:t>
            </a:r>
            <a:r>
              <a:rPr lang="en-GB" sz="3400" b="0" i="1" dirty="0">
                <a:effectLst/>
              </a:rPr>
              <a:t>J Primary Prevent</a:t>
            </a:r>
            <a:r>
              <a:rPr lang="en-GB" sz="3400" b="0" i="0" dirty="0">
                <a:effectLst/>
              </a:rPr>
              <a:t> </a:t>
            </a:r>
            <a:r>
              <a:rPr lang="en-GB" sz="3400" b="1" i="0" dirty="0">
                <a:effectLst/>
              </a:rPr>
              <a:t>41, </a:t>
            </a:r>
            <a:r>
              <a:rPr lang="en-GB" sz="3400" b="0" i="0" dirty="0">
                <a:effectLst/>
              </a:rPr>
              <a:t>431–443, 2020.</a:t>
            </a:r>
          </a:p>
          <a:p>
            <a:pPr>
              <a:lnSpc>
                <a:spcPct val="100000"/>
              </a:lnSpc>
            </a:pPr>
            <a:endParaRPr lang="en-GB" dirty="0"/>
          </a:p>
          <a:p>
            <a:pPr>
              <a:lnSpc>
                <a:spcPct val="100000"/>
              </a:lnSpc>
            </a:pPr>
            <a:endParaRPr lang="en-GB" dirty="0"/>
          </a:p>
        </p:txBody>
      </p:sp>
    </p:spTree>
    <p:extLst>
      <p:ext uri="{BB962C8B-B14F-4D97-AF65-F5344CB8AC3E}">
        <p14:creationId xmlns:p14="http://schemas.microsoft.com/office/powerpoint/2010/main" val="212495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35CB-D72E-44DD-96EF-83306C09F5F1}"/>
              </a:ext>
            </a:extLst>
          </p:cNvPr>
          <p:cNvSpPr>
            <a:spLocks noGrp="1"/>
          </p:cNvSpPr>
          <p:nvPr>
            <p:ph type="title"/>
          </p:nvPr>
        </p:nvSpPr>
        <p:spPr>
          <a:xfrm>
            <a:off x="92094" y="-156472"/>
            <a:ext cx="10515600" cy="1325563"/>
          </a:xfrm>
        </p:spPr>
        <p:txBody>
          <a:bodyPr/>
          <a:lstStyle/>
          <a:p>
            <a:r>
              <a:rPr lang="en-GB" dirty="0"/>
              <a:t>Examples of PD in people settings</a:t>
            </a:r>
          </a:p>
        </p:txBody>
      </p:sp>
      <p:sp>
        <p:nvSpPr>
          <p:cNvPr id="3" name="Content Placeholder 2">
            <a:extLst>
              <a:ext uri="{FF2B5EF4-FFF2-40B4-BE49-F238E27FC236}">
                <a16:creationId xmlns:a16="http://schemas.microsoft.com/office/drawing/2014/main" id="{256BCFDD-0C57-4E18-BD8D-2A5836477B00}"/>
              </a:ext>
            </a:extLst>
          </p:cNvPr>
          <p:cNvSpPr>
            <a:spLocks noGrp="1"/>
          </p:cNvSpPr>
          <p:nvPr>
            <p:ph idx="1"/>
          </p:nvPr>
        </p:nvSpPr>
        <p:spPr>
          <a:xfrm>
            <a:off x="92094" y="972932"/>
            <a:ext cx="11486566" cy="5885067"/>
          </a:xfrm>
        </p:spPr>
        <p:txBody>
          <a:bodyPr>
            <a:normAutofit/>
          </a:bodyPr>
          <a:lstStyle/>
          <a:p>
            <a:r>
              <a:rPr lang="en-GB" sz="2100" b="0" i="0" dirty="0">
                <a:solidFill>
                  <a:srgbClr val="1C1D1E"/>
                </a:solidFill>
                <a:effectLst/>
              </a:rPr>
              <a:t>Hølge-Hazelton, B, Berthelsen, CB. Leading unique cultures in departments with low turnover of nurses. A positive deviance approach study. </a:t>
            </a:r>
            <a:r>
              <a:rPr lang="en-GB" sz="2100" b="0" i="1" dirty="0">
                <a:solidFill>
                  <a:srgbClr val="1C1D1E"/>
                </a:solidFill>
                <a:effectLst/>
              </a:rPr>
              <a:t>J Nurs Manag</a:t>
            </a:r>
            <a:r>
              <a:rPr lang="en-GB" sz="2100" dirty="0">
                <a:solidFill>
                  <a:srgbClr val="1C1D1E"/>
                </a:solidFill>
              </a:rPr>
              <a:t>.</a:t>
            </a:r>
            <a:r>
              <a:rPr lang="en-GB" sz="2100" b="0" i="0" dirty="0">
                <a:solidFill>
                  <a:srgbClr val="1C1D1E"/>
                </a:solidFill>
                <a:effectLst/>
              </a:rPr>
              <a:t> 28: 1207– 1214. 2020</a:t>
            </a:r>
          </a:p>
          <a:p>
            <a:r>
              <a:rPr lang="en-GB" sz="2100" b="0" i="0" dirty="0">
                <a:solidFill>
                  <a:srgbClr val="1C1D1E"/>
                </a:solidFill>
                <a:effectLst/>
              </a:rPr>
              <a:t>Hølge-Hazelton, B, Berthelsen, CB. </a:t>
            </a:r>
            <a:r>
              <a:rPr lang="en-GB" sz="2100" b="0" i="0" dirty="0">
                <a:solidFill>
                  <a:srgbClr val="2A2A2A"/>
                </a:solidFill>
                <a:effectLst/>
              </a:rPr>
              <a:t>Why do nurses stay? A positive deviance study of nurse turnover, </a:t>
            </a:r>
            <a:r>
              <a:rPr lang="en-GB" sz="2100" b="0" i="1" dirty="0">
                <a:solidFill>
                  <a:srgbClr val="2A2A2A"/>
                </a:solidFill>
                <a:effectLst/>
              </a:rPr>
              <a:t>European Journal of Public Health</a:t>
            </a:r>
            <a:r>
              <a:rPr lang="en-GB" sz="2100" b="0" i="0" dirty="0">
                <a:solidFill>
                  <a:srgbClr val="2A2A2A"/>
                </a:solidFill>
                <a:effectLst/>
              </a:rPr>
              <a:t>, Volume 30, Issue Supplement_5, September 2020</a:t>
            </a:r>
          </a:p>
          <a:p>
            <a:r>
              <a:rPr lang="en-GB" sz="2100" b="0" i="0" dirty="0">
                <a:solidFill>
                  <a:srgbClr val="1C1D1E"/>
                </a:solidFill>
                <a:effectLst/>
              </a:rPr>
              <a:t>Longhini, J, Papastavrou, E, Efstathiou, G, et al. Strategies to prevent missed nursing care: An international qualitative study based upon a positive deviance approach. </a:t>
            </a:r>
            <a:r>
              <a:rPr lang="en-GB" sz="2100" b="0" i="1" dirty="0">
                <a:solidFill>
                  <a:srgbClr val="1C1D1E"/>
                </a:solidFill>
                <a:effectLst/>
              </a:rPr>
              <a:t>J Nurs Manag</a:t>
            </a:r>
            <a:r>
              <a:rPr lang="en-GB" sz="2100" b="0" i="0" dirty="0">
                <a:solidFill>
                  <a:srgbClr val="1C1D1E"/>
                </a:solidFill>
                <a:effectLst/>
              </a:rPr>
              <a:t>. 2021; 29: 572– 583. </a:t>
            </a:r>
          </a:p>
          <a:p>
            <a:r>
              <a:rPr lang="en-GB" sz="2100" dirty="0"/>
              <a:t>Mertens, W. &amp; Recker, J. Positive deviance and leadership: An exploratory field study. In Bui, T &amp; Sprague Jr, R (Eds.) </a:t>
            </a:r>
            <a:r>
              <a:rPr lang="en-GB" sz="2100" i="1" dirty="0"/>
              <a:t>Proceedings of the 50th Hawaii International Conference on System Sciences</a:t>
            </a:r>
            <a:r>
              <a:rPr lang="en-GB" sz="2100" dirty="0"/>
              <a:t>. University of Hawaii, pp. 214-223. 2017</a:t>
            </a:r>
          </a:p>
          <a:p>
            <a:r>
              <a:rPr lang="en-GB" sz="2100" b="0" i="0" dirty="0">
                <a:solidFill>
                  <a:srgbClr val="333333"/>
                </a:solidFill>
                <a:effectLst/>
              </a:rPr>
              <a:t>Toscos T, Carpenter M, Flanagan M, Kunjan K, Doebbeling BN. Identifying Successful Practices to Overcome Access to Care Challenges in Community Health Centers: A “Positive Deviance” Approach. </a:t>
            </a:r>
            <a:r>
              <a:rPr lang="en-GB" sz="2100" b="0" i="1" dirty="0">
                <a:solidFill>
                  <a:srgbClr val="333333"/>
                </a:solidFill>
                <a:effectLst/>
              </a:rPr>
              <a:t>Health Services Research and Managerial Epidemiology</a:t>
            </a:r>
            <a:r>
              <a:rPr lang="en-GB" sz="2100" b="0" i="0" dirty="0">
                <a:solidFill>
                  <a:srgbClr val="333333"/>
                </a:solidFill>
                <a:effectLst/>
              </a:rPr>
              <a:t>. 2018</a:t>
            </a:r>
          </a:p>
          <a:p>
            <a:endParaRPr lang="en-GB" dirty="0"/>
          </a:p>
        </p:txBody>
      </p:sp>
    </p:spTree>
    <p:extLst>
      <p:ext uri="{BB962C8B-B14F-4D97-AF65-F5344CB8AC3E}">
        <p14:creationId xmlns:p14="http://schemas.microsoft.com/office/powerpoint/2010/main" val="143405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49A-3BAD-4C03-8E9C-A7CF04AACBA7}"/>
              </a:ext>
            </a:extLst>
          </p:cNvPr>
          <p:cNvSpPr>
            <a:spLocks noGrp="1"/>
          </p:cNvSpPr>
          <p:nvPr>
            <p:ph type="title"/>
          </p:nvPr>
        </p:nvSpPr>
        <p:spPr/>
        <p:txBody>
          <a:bodyPr/>
          <a:lstStyle/>
          <a:p>
            <a:r>
              <a:rPr lang="en-GB" dirty="0"/>
              <a:t>Table task: designing a positive deviance initiative</a:t>
            </a:r>
          </a:p>
        </p:txBody>
      </p:sp>
      <p:sp>
        <p:nvSpPr>
          <p:cNvPr id="3" name="Content Placeholder 2">
            <a:extLst>
              <a:ext uri="{FF2B5EF4-FFF2-40B4-BE49-F238E27FC236}">
                <a16:creationId xmlns:a16="http://schemas.microsoft.com/office/drawing/2014/main" id="{6121999A-4FF0-4408-ACB2-24C3E7461B24}"/>
              </a:ext>
            </a:extLst>
          </p:cNvPr>
          <p:cNvSpPr>
            <a:spLocks noGrp="1"/>
          </p:cNvSpPr>
          <p:nvPr>
            <p:ph idx="1"/>
          </p:nvPr>
        </p:nvSpPr>
        <p:spPr/>
        <p:txBody>
          <a:bodyPr/>
          <a:lstStyle/>
          <a:p>
            <a:pPr marL="0" indent="0">
              <a:buNone/>
            </a:pPr>
            <a:r>
              <a:rPr lang="en-GB" b="1" dirty="0"/>
              <a:t>What we will be doing shortly</a:t>
            </a:r>
          </a:p>
          <a:p>
            <a:pPr marL="0" indent="0">
              <a:buNone/>
            </a:pPr>
            <a:r>
              <a:rPr lang="en-GB" dirty="0"/>
              <a:t>Each table will pick a topic to work on. </a:t>
            </a:r>
          </a:p>
          <a:p>
            <a:pPr marL="0" indent="0">
              <a:buNone/>
            </a:pPr>
            <a:r>
              <a:rPr lang="en-GB" dirty="0"/>
              <a:t>The group should identify:</a:t>
            </a:r>
          </a:p>
          <a:p>
            <a:r>
              <a:rPr lang="en-GB" dirty="0"/>
              <a:t>the problem to focus on</a:t>
            </a:r>
          </a:p>
          <a:p>
            <a:r>
              <a:rPr lang="en-GB" dirty="0"/>
              <a:t>the community to engage</a:t>
            </a:r>
          </a:p>
          <a:p>
            <a:r>
              <a:rPr lang="en-GB" dirty="0"/>
              <a:t>the process to follow</a:t>
            </a:r>
          </a:p>
        </p:txBody>
      </p:sp>
    </p:spTree>
    <p:extLst>
      <p:ext uri="{BB962C8B-B14F-4D97-AF65-F5344CB8AC3E}">
        <p14:creationId xmlns:p14="http://schemas.microsoft.com/office/powerpoint/2010/main" val="162514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49A-3BAD-4C03-8E9C-A7CF04AACBA7}"/>
              </a:ext>
            </a:extLst>
          </p:cNvPr>
          <p:cNvSpPr>
            <a:spLocks noGrp="1"/>
          </p:cNvSpPr>
          <p:nvPr>
            <p:ph type="title"/>
          </p:nvPr>
        </p:nvSpPr>
        <p:spPr/>
        <p:txBody>
          <a:bodyPr/>
          <a:lstStyle/>
          <a:p>
            <a:r>
              <a:rPr lang="en-GB" dirty="0"/>
              <a:t>Table task: designing a positive deviance initiative</a:t>
            </a:r>
          </a:p>
        </p:txBody>
      </p:sp>
      <p:sp>
        <p:nvSpPr>
          <p:cNvPr id="3" name="Content Placeholder 2">
            <a:extLst>
              <a:ext uri="{FF2B5EF4-FFF2-40B4-BE49-F238E27FC236}">
                <a16:creationId xmlns:a16="http://schemas.microsoft.com/office/drawing/2014/main" id="{6121999A-4FF0-4408-ACB2-24C3E7461B24}"/>
              </a:ext>
            </a:extLst>
          </p:cNvPr>
          <p:cNvSpPr>
            <a:spLocks noGrp="1"/>
          </p:cNvSpPr>
          <p:nvPr>
            <p:ph idx="1"/>
          </p:nvPr>
        </p:nvSpPr>
        <p:spPr/>
        <p:txBody>
          <a:bodyPr/>
          <a:lstStyle/>
          <a:p>
            <a:pPr marL="0" indent="0">
              <a:buNone/>
            </a:pPr>
            <a:r>
              <a:rPr lang="en-GB" dirty="0"/>
              <a:t>Each table will pick a topic to work on. </a:t>
            </a:r>
          </a:p>
          <a:p>
            <a:pPr marL="0" indent="0">
              <a:buNone/>
            </a:pPr>
            <a:r>
              <a:rPr lang="en-GB" dirty="0"/>
              <a:t>The group should identify:</a:t>
            </a:r>
          </a:p>
          <a:p>
            <a:r>
              <a:rPr lang="en-GB" dirty="0"/>
              <a:t>the problem to focus on</a:t>
            </a:r>
          </a:p>
          <a:p>
            <a:r>
              <a:rPr lang="en-GB" dirty="0"/>
              <a:t>the community to engage</a:t>
            </a:r>
          </a:p>
          <a:p>
            <a:r>
              <a:rPr lang="en-GB" dirty="0"/>
              <a:t>the process to follow</a:t>
            </a:r>
          </a:p>
        </p:txBody>
      </p:sp>
    </p:spTree>
    <p:extLst>
      <p:ext uri="{BB962C8B-B14F-4D97-AF65-F5344CB8AC3E}">
        <p14:creationId xmlns:p14="http://schemas.microsoft.com/office/powerpoint/2010/main" val="3317651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D5ED-F9B1-4F0A-A08E-D544BA7D4988}"/>
              </a:ext>
            </a:extLst>
          </p:cNvPr>
          <p:cNvSpPr>
            <a:spLocks noGrp="1"/>
          </p:cNvSpPr>
          <p:nvPr>
            <p:ph type="title"/>
          </p:nvPr>
        </p:nvSpPr>
        <p:spPr/>
        <p:txBody>
          <a:bodyPr>
            <a:normAutofit/>
          </a:bodyPr>
          <a:lstStyle/>
          <a:p>
            <a:r>
              <a:rPr lang="en-GB" dirty="0"/>
              <a:t>Using 25/10 Crowdsourcing to identify the afternoon topics</a:t>
            </a:r>
          </a:p>
        </p:txBody>
      </p:sp>
      <p:sp>
        <p:nvSpPr>
          <p:cNvPr id="3" name="Content Placeholder 2">
            <a:extLst>
              <a:ext uri="{FF2B5EF4-FFF2-40B4-BE49-F238E27FC236}">
                <a16:creationId xmlns:a16="http://schemas.microsoft.com/office/drawing/2014/main" id="{A045B181-5597-4D0E-A8D9-7AFD7DEA728E}"/>
              </a:ext>
            </a:extLst>
          </p:cNvPr>
          <p:cNvSpPr>
            <a:spLocks noGrp="1"/>
          </p:cNvSpPr>
          <p:nvPr>
            <p:ph idx="1"/>
          </p:nvPr>
        </p:nvSpPr>
        <p:spPr>
          <a:xfrm>
            <a:off x="609600" y="1864518"/>
            <a:ext cx="10472530" cy="2993232"/>
          </a:xfrm>
        </p:spPr>
        <p:txBody>
          <a:bodyPr>
            <a:normAutofit/>
          </a:bodyPr>
          <a:lstStyle/>
          <a:p>
            <a:pPr marL="0" indent="0">
              <a:buNone/>
            </a:pPr>
            <a:r>
              <a:rPr lang="en-GB" dirty="0"/>
              <a:t>On your index card, write your idea for a topic we should discuss this afternoon on our theme of “engaging people and building community for improvement” </a:t>
            </a:r>
          </a:p>
          <a:p>
            <a:pPr marL="0" indent="0">
              <a:buNone/>
            </a:pPr>
            <a:endParaRPr lang="en-GB" dirty="0"/>
          </a:p>
          <a:p>
            <a:pPr marL="0" indent="0">
              <a:buNone/>
            </a:pPr>
            <a:endParaRPr lang="en-GB" dirty="0"/>
          </a:p>
          <a:p>
            <a:pPr marL="0" indent="0">
              <a:buNone/>
            </a:pPr>
            <a:r>
              <a:rPr lang="en-GB" dirty="0"/>
              <a:t>Await further instruction!</a:t>
            </a:r>
          </a:p>
        </p:txBody>
      </p:sp>
      <p:pic>
        <p:nvPicPr>
          <p:cNvPr id="2050" name="Picture 2" descr="How to power your improvement work – with Liberating Structures | Q  Community">
            <a:extLst>
              <a:ext uri="{FF2B5EF4-FFF2-40B4-BE49-F238E27FC236}">
                <a16:creationId xmlns:a16="http://schemas.microsoft.com/office/drawing/2014/main" id="{94FC67F0-9229-4B5D-A1A1-782744D85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863" y="3071813"/>
            <a:ext cx="4873754" cy="324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077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1701" y="86096"/>
            <a:ext cx="8229600" cy="1143000"/>
          </a:xfrm>
        </p:spPr>
        <p:txBody>
          <a:bodyPr>
            <a:noAutofit/>
          </a:bodyPr>
          <a:lstStyle/>
          <a:p>
            <a:r>
              <a:rPr lang="en-GB" sz="3200" dirty="0"/>
              <a:t>Go to the table with the topic you most want to work on</a:t>
            </a:r>
          </a:p>
        </p:txBody>
      </p:sp>
      <p:graphicFrame>
        <p:nvGraphicFramePr>
          <p:cNvPr id="6" name="Table 5">
            <a:extLst>
              <a:ext uri="{FF2B5EF4-FFF2-40B4-BE49-F238E27FC236}">
                <a16:creationId xmlns:a16="http://schemas.microsoft.com/office/drawing/2014/main" id="{03FCD66E-4AB5-4B79-AD12-F212D22B7103}"/>
              </a:ext>
            </a:extLst>
          </p:cNvPr>
          <p:cNvGraphicFramePr>
            <a:graphicFrameLocks noGrp="1"/>
          </p:cNvGraphicFramePr>
          <p:nvPr/>
        </p:nvGraphicFramePr>
        <p:xfrm>
          <a:off x="719386" y="1357968"/>
          <a:ext cx="5205164" cy="5239696"/>
        </p:xfrm>
        <a:graphic>
          <a:graphicData uri="http://schemas.openxmlformats.org/drawingml/2006/table">
            <a:tbl>
              <a:tblPr firstRow="1" bandRow="1">
                <a:tableStyleId>{2D5ABB26-0587-4C30-8999-92F81FD0307C}</a:tableStyleId>
              </a:tblPr>
              <a:tblGrid>
                <a:gridCol w="1139455">
                  <a:extLst>
                    <a:ext uri="{9D8B030D-6E8A-4147-A177-3AD203B41FA5}">
                      <a16:colId xmlns:a16="http://schemas.microsoft.com/office/drawing/2014/main" val="20000"/>
                    </a:ext>
                  </a:extLst>
                </a:gridCol>
                <a:gridCol w="4065709">
                  <a:extLst>
                    <a:ext uri="{9D8B030D-6E8A-4147-A177-3AD203B41FA5}">
                      <a16:colId xmlns:a16="http://schemas.microsoft.com/office/drawing/2014/main" val="20001"/>
                    </a:ext>
                  </a:extLst>
                </a:gridCol>
              </a:tblGrid>
              <a:tr h="476336">
                <a:tc>
                  <a:txBody>
                    <a:bodyPr/>
                    <a:lstStyle/>
                    <a:p>
                      <a:pPr algn="ctr"/>
                      <a:r>
                        <a:rPr lang="en-GB" dirty="0"/>
                        <a:t>Table</a:t>
                      </a:r>
                    </a:p>
                  </a:txBody>
                  <a:tcPr>
                    <a:solidFill>
                      <a:schemeClr val="tx2">
                        <a:lumMod val="20000"/>
                        <a:lumOff val="80000"/>
                      </a:schemeClr>
                    </a:solidFill>
                  </a:tcPr>
                </a:tc>
                <a:tc>
                  <a:txBody>
                    <a:bodyPr/>
                    <a:lstStyle/>
                    <a:p>
                      <a:r>
                        <a:rPr lang="en-GB" dirty="0"/>
                        <a:t>Topic</a:t>
                      </a:r>
                    </a:p>
                  </a:txBody>
                  <a:tcPr>
                    <a:solidFill>
                      <a:schemeClr val="tx2">
                        <a:lumMod val="20000"/>
                        <a:lumOff val="80000"/>
                      </a:schemeClr>
                    </a:solidFill>
                  </a:tcPr>
                </a:tc>
                <a:extLst>
                  <a:ext uri="{0D108BD9-81ED-4DB2-BD59-A6C34878D82A}">
                    <a16:rowId xmlns:a16="http://schemas.microsoft.com/office/drawing/2014/main" val="10000"/>
                  </a:ext>
                </a:extLst>
              </a:tr>
              <a:tr h="476336">
                <a:tc>
                  <a:txBody>
                    <a:bodyPr/>
                    <a:lstStyle/>
                    <a:p>
                      <a:pPr algn="ctr"/>
                      <a:r>
                        <a:rPr lang="en-GB" dirty="0"/>
                        <a:t>1</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1"/>
                  </a:ext>
                </a:extLst>
              </a:tr>
              <a:tr h="476336">
                <a:tc>
                  <a:txBody>
                    <a:bodyPr/>
                    <a:lstStyle/>
                    <a:p>
                      <a:pPr algn="ctr"/>
                      <a:r>
                        <a:rPr lang="en-GB" dirty="0"/>
                        <a:t>3</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2"/>
                  </a:ext>
                </a:extLst>
              </a:tr>
              <a:tr h="476336">
                <a:tc>
                  <a:txBody>
                    <a:bodyPr/>
                    <a:lstStyle/>
                    <a:p>
                      <a:pPr algn="ctr"/>
                      <a:r>
                        <a:rPr lang="en-GB" dirty="0"/>
                        <a:t>4</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3"/>
                  </a:ext>
                </a:extLst>
              </a:tr>
              <a:tr h="476336">
                <a:tc>
                  <a:txBody>
                    <a:bodyPr/>
                    <a:lstStyle/>
                    <a:p>
                      <a:pPr algn="ctr"/>
                      <a:r>
                        <a:rPr lang="en-GB" dirty="0"/>
                        <a:t>6</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4"/>
                  </a:ext>
                </a:extLst>
              </a:tr>
              <a:tr h="476336">
                <a:tc>
                  <a:txBody>
                    <a:bodyPr/>
                    <a:lstStyle/>
                    <a:p>
                      <a:pPr algn="ctr"/>
                      <a:r>
                        <a:rPr lang="en-GB" dirty="0"/>
                        <a:t>7</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5"/>
                  </a:ext>
                </a:extLst>
              </a:tr>
              <a:tr h="476336">
                <a:tc>
                  <a:txBody>
                    <a:bodyPr/>
                    <a:lstStyle/>
                    <a:p>
                      <a:pPr algn="ctr"/>
                      <a:r>
                        <a:rPr lang="en-GB" dirty="0"/>
                        <a:t>9</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6"/>
                  </a:ext>
                </a:extLst>
              </a:tr>
              <a:tr h="476336">
                <a:tc>
                  <a:txBody>
                    <a:bodyPr/>
                    <a:lstStyle/>
                    <a:p>
                      <a:pPr algn="ctr"/>
                      <a:r>
                        <a:rPr lang="en-GB" dirty="0"/>
                        <a:t>11</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7"/>
                  </a:ext>
                </a:extLst>
              </a:tr>
              <a:tr h="476336">
                <a:tc>
                  <a:txBody>
                    <a:bodyPr/>
                    <a:lstStyle/>
                    <a:p>
                      <a:pPr algn="ctr"/>
                      <a:r>
                        <a:rPr lang="en-GB" dirty="0"/>
                        <a:t>12</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8"/>
                  </a:ext>
                </a:extLst>
              </a:tr>
              <a:tr h="476336">
                <a:tc>
                  <a:txBody>
                    <a:bodyPr/>
                    <a:lstStyle/>
                    <a:p>
                      <a:pPr algn="ctr"/>
                      <a:r>
                        <a:rPr lang="en-GB" dirty="0"/>
                        <a:t>13</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2779058698"/>
                  </a:ext>
                </a:extLst>
              </a:tr>
              <a:tr h="476336">
                <a:tc>
                  <a:txBody>
                    <a:bodyPr/>
                    <a:lstStyle/>
                    <a:p>
                      <a:pPr algn="ctr"/>
                      <a:r>
                        <a:rPr lang="en-GB" dirty="0"/>
                        <a:t>15</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2482984784"/>
                  </a:ext>
                </a:extLst>
              </a:tr>
            </a:tbl>
          </a:graphicData>
        </a:graphic>
      </p:graphicFrame>
      <p:graphicFrame>
        <p:nvGraphicFramePr>
          <p:cNvPr id="9" name="Table 8">
            <a:extLst>
              <a:ext uri="{FF2B5EF4-FFF2-40B4-BE49-F238E27FC236}">
                <a16:creationId xmlns:a16="http://schemas.microsoft.com/office/drawing/2014/main" id="{5E2AE218-3A22-43A3-892A-6A9DA12B3D1C}"/>
              </a:ext>
            </a:extLst>
          </p:cNvPr>
          <p:cNvGraphicFramePr>
            <a:graphicFrameLocks noGrp="1"/>
          </p:cNvGraphicFramePr>
          <p:nvPr/>
        </p:nvGraphicFramePr>
        <p:xfrm>
          <a:off x="6096000" y="1357968"/>
          <a:ext cx="5286375" cy="5239696"/>
        </p:xfrm>
        <a:graphic>
          <a:graphicData uri="http://schemas.openxmlformats.org/drawingml/2006/table">
            <a:tbl>
              <a:tblPr firstRow="1" bandRow="1">
                <a:tableStyleId>{2D5ABB26-0587-4C30-8999-92F81FD0307C}</a:tableStyleId>
              </a:tblPr>
              <a:tblGrid>
                <a:gridCol w="1174750">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476336">
                <a:tc>
                  <a:txBody>
                    <a:bodyPr/>
                    <a:lstStyle/>
                    <a:p>
                      <a:pPr algn="ctr"/>
                      <a:r>
                        <a:rPr lang="en-GB" dirty="0"/>
                        <a:t>Table</a:t>
                      </a:r>
                    </a:p>
                  </a:txBody>
                  <a:tcPr>
                    <a:solidFill>
                      <a:schemeClr val="tx2">
                        <a:lumMod val="20000"/>
                        <a:lumOff val="80000"/>
                      </a:schemeClr>
                    </a:solidFill>
                  </a:tcPr>
                </a:tc>
                <a:tc>
                  <a:txBody>
                    <a:bodyPr/>
                    <a:lstStyle/>
                    <a:p>
                      <a:r>
                        <a:rPr lang="en-GB" dirty="0"/>
                        <a:t>Topic</a:t>
                      </a:r>
                    </a:p>
                  </a:txBody>
                  <a:tcPr>
                    <a:solidFill>
                      <a:schemeClr val="tx2">
                        <a:lumMod val="20000"/>
                        <a:lumOff val="80000"/>
                      </a:schemeClr>
                    </a:solidFill>
                  </a:tcPr>
                </a:tc>
                <a:extLst>
                  <a:ext uri="{0D108BD9-81ED-4DB2-BD59-A6C34878D82A}">
                    <a16:rowId xmlns:a16="http://schemas.microsoft.com/office/drawing/2014/main" val="10000"/>
                  </a:ext>
                </a:extLst>
              </a:tr>
              <a:tr h="476336">
                <a:tc>
                  <a:txBody>
                    <a:bodyPr/>
                    <a:lstStyle/>
                    <a:p>
                      <a:pPr algn="ctr"/>
                      <a:r>
                        <a:rPr lang="en-GB" dirty="0"/>
                        <a:t>16</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1"/>
                  </a:ext>
                </a:extLst>
              </a:tr>
              <a:tr h="476336">
                <a:tc>
                  <a:txBody>
                    <a:bodyPr/>
                    <a:lstStyle/>
                    <a:p>
                      <a:pPr algn="ctr"/>
                      <a:r>
                        <a:rPr lang="en-GB" dirty="0"/>
                        <a:t>17</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2"/>
                  </a:ext>
                </a:extLst>
              </a:tr>
              <a:tr h="476336">
                <a:tc>
                  <a:txBody>
                    <a:bodyPr/>
                    <a:lstStyle/>
                    <a:p>
                      <a:pPr algn="ctr"/>
                      <a:r>
                        <a:rPr lang="en-GB" dirty="0"/>
                        <a:t>18</a:t>
                      </a: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3"/>
                  </a:ext>
                </a:extLst>
              </a:tr>
              <a:tr h="476336">
                <a:tc>
                  <a:txBody>
                    <a:bodyPr/>
                    <a:lstStyle/>
                    <a:p>
                      <a:pPr algn="ctr"/>
                      <a:r>
                        <a:rPr lang="en-GB" dirty="0"/>
                        <a:t>20</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4"/>
                  </a:ext>
                </a:extLst>
              </a:tr>
              <a:tr h="476336">
                <a:tc>
                  <a:txBody>
                    <a:bodyPr/>
                    <a:lstStyle/>
                    <a:p>
                      <a:pPr algn="ctr"/>
                      <a:r>
                        <a:rPr lang="en-GB" dirty="0"/>
                        <a:t>21</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5"/>
                  </a:ext>
                </a:extLst>
              </a:tr>
              <a:tr h="476336">
                <a:tc>
                  <a:txBody>
                    <a:bodyPr/>
                    <a:lstStyle/>
                    <a:p>
                      <a:pPr algn="ctr"/>
                      <a:r>
                        <a:rPr lang="en-GB" dirty="0"/>
                        <a:t>22</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6"/>
                  </a:ext>
                </a:extLst>
              </a:tr>
              <a:tr h="476336">
                <a:tc>
                  <a:txBody>
                    <a:bodyPr/>
                    <a:lstStyle/>
                    <a:p>
                      <a:pPr algn="ctr"/>
                      <a:r>
                        <a:rPr lang="en-GB" dirty="0"/>
                        <a:t>24</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7"/>
                  </a:ext>
                </a:extLst>
              </a:tr>
              <a:tr h="476336">
                <a:tc>
                  <a:txBody>
                    <a:bodyPr/>
                    <a:lstStyle/>
                    <a:p>
                      <a:pPr algn="ctr"/>
                      <a:r>
                        <a:rPr lang="en-GB" dirty="0"/>
                        <a:t>25 </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8"/>
                  </a:ext>
                </a:extLst>
              </a:tr>
              <a:tr h="476336">
                <a:tc>
                  <a:txBody>
                    <a:bodyPr/>
                    <a:lstStyle/>
                    <a:p>
                      <a:pPr algn="ctr"/>
                      <a:r>
                        <a:rPr lang="en-GB" dirty="0"/>
                        <a:t>27</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994400377"/>
                  </a:ext>
                </a:extLst>
              </a:tr>
              <a:tr h="476336">
                <a:tc>
                  <a:txBody>
                    <a:bodyPr/>
                    <a:lstStyle/>
                    <a:p>
                      <a:pPr algn="ctr"/>
                      <a:r>
                        <a:rPr lang="en-GB" dirty="0"/>
                        <a:t>29</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3853005925"/>
                  </a:ext>
                </a:extLst>
              </a:tr>
            </a:tbl>
          </a:graphicData>
        </a:graphic>
      </p:graphicFrame>
    </p:spTree>
    <p:extLst>
      <p:ext uri="{BB962C8B-B14F-4D97-AF65-F5344CB8AC3E}">
        <p14:creationId xmlns:p14="http://schemas.microsoft.com/office/powerpoint/2010/main" val="4104903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16632"/>
            <a:ext cx="9563100" cy="1143000"/>
          </a:xfrm>
        </p:spPr>
        <p:txBody>
          <a:bodyPr>
            <a:normAutofit/>
          </a:bodyPr>
          <a:lstStyle/>
          <a:p>
            <a:pPr algn="l"/>
            <a:r>
              <a:rPr lang="en-GB" b="1" dirty="0"/>
              <a:t>4 principles and a law for this session</a:t>
            </a:r>
          </a:p>
        </p:txBody>
      </p:sp>
      <p:sp>
        <p:nvSpPr>
          <p:cNvPr id="3" name="Content Placeholder 2"/>
          <p:cNvSpPr>
            <a:spLocks noGrp="1"/>
          </p:cNvSpPr>
          <p:nvPr>
            <p:ph idx="1"/>
          </p:nvPr>
        </p:nvSpPr>
        <p:spPr>
          <a:xfrm>
            <a:off x="813495" y="1259632"/>
            <a:ext cx="10035480" cy="5040560"/>
          </a:xfrm>
        </p:spPr>
        <p:txBody>
          <a:bodyPr>
            <a:normAutofit/>
          </a:bodyPr>
          <a:lstStyle/>
          <a:p>
            <a:pPr marL="0" indent="0">
              <a:buNone/>
            </a:pPr>
            <a:r>
              <a:rPr lang="en-GB" dirty="0"/>
              <a:t>Principles:</a:t>
            </a:r>
          </a:p>
          <a:p>
            <a:pPr marL="514350" indent="-514350">
              <a:buFont typeface="+mj-lt"/>
              <a:buAutoNum type="arabicPeriod"/>
            </a:pPr>
            <a:r>
              <a:rPr lang="en-GB" dirty="0"/>
              <a:t>Whoever comes to the discussion are the right people</a:t>
            </a:r>
          </a:p>
          <a:p>
            <a:pPr marL="514350" indent="-514350">
              <a:buFont typeface="+mj-lt"/>
              <a:buAutoNum type="arabicPeriod"/>
            </a:pPr>
            <a:r>
              <a:rPr lang="en-GB" dirty="0"/>
              <a:t>Whatever happens is the only thing that could have happened.</a:t>
            </a:r>
          </a:p>
          <a:p>
            <a:pPr marL="514350" indent="-514350">
              <a:buFont typeface="+mj-lt"/>
              <a:buAutoNum type="arabicPeriod"/>
            </a:pPr>
            <a:r>
              <a:rPr lang="en-GB" dirty="0"/>
              <a:t>When it starts is the right time</a:t>
            </a:r>
          </a:p>
          <a:p>
            <a:pPr marL="514350" indent="-514350">
              <a:buFont typeface="+mj-lt"/>
              <a:buAutoNum type="arabicPeriod"/>
            </a:pPr>
            <a:r>
              <a:rPr lang="en-GB" dirty="0"/>
              <a:t>When it's over it's over</a:t>
            </a:r>
          </a:p>
          <a:p>
            <a:pPr marL="514350" indent="-514350">
              <a:buFont typeface="+mj-lt"/>
              <a:buAutoNum type="arabicPeriod"/>
            </a:pPr>
            <a:endParaRPr lang="en-GB" dirty="0"/>
          </a:p>
          <a:p>
            <a:pPr marL="0" indent="0">
              <a:buNone/>
            </a:pPr>
            <a:r>
              <a:rPr lang="en-GB" dirty="0"/>
              <a:t>The Law is known as the Law of Two Feet:</a:t>
            </a:r>
          </a:p>
          <a:p>
            <a:pPr marL="0" indent="0">
              <a:buNone/>
            </a:pPr>
            <a:r>
              <a:rPr lang="en-GB" i="1" dirty="0"/>
              <a:t>"If you find yourself in a situation where you are not contributing or learning, move somewhere where you can."</a:t>
            </a:r>
          </a:p>
          <a:p>
            <a:endParaRPr lang="en-GB" dirty="0"/>
          </a:p>
        </p:txBody>
      </p:sp>
      <p:sp>
        <p:nvSpPr>
          <p:cNvPr id="4" name="Rectangle 3"/>
          <p:cNvSpPr/>
          <p:nvPr/>
        </p:nvSpPr>
        <p:spPr>
          <a:xfrm>
            <a:off x="1524000" y="6525344"/>
            <a:ext cx="4427984"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The Law of Two Feet – Rob Tatman">
            <a:extLst>
              <a:ext uri="{FF2B5EF4-FFF2-40B4-BE49-F238E27FC236}">
                <a16:creationId xmlns:a16="http://schemas.microsoft.com/office/drawing/2014/main" id="{446B3D33-AD0F-4CA3-A8A0-AA28C9FB4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1138" y="3219450"/>
            <a:ext cx="3195637" cy="2269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55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U Fast Feedback (@OUFastFeedback) / Twitter">
            <a:extLst>
              <a:ext uri="{FF2B5EF4-FFF2-40B4-BE49-F238E27FC236}">
                <a16:creationId xmlns:a16="http://schemas.microsoft.com/office/drawing/2014/main" id="{8CC17DE2-AD98-47E0-BFEA-D70DFBDB2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097" y="489097"/>
            <a:ext cx="5879805" cy="587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3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1701" y="86096"/>
            <a:ext cx="8229600" cy="1143000"/>
          </a:xfrm>
        </p:spPr>
        <p:txBody>
          <a:bodyPr>
            <a:noAutofit/>
          </a:bodyPr>
          <a:lstStyle/>
          <a:p>
            <a:r>
              <a:rPr lang="en-GB" sz="3200" dirty="0">
                <a:solidFill>
                  <a:srgbClr val="FF0000"/>
                </a:solidFill>
              </a:rPr>
              <a:t>Revise the table list and put it here</a:t>
            </a:r>
          </a:p>
        </p:txBody>
      </p:sp>
      <p:graphicFrame>
        <p:nvGraphicFramePr>
          <p:cNvPr id="6" name="Table 5">
            <a:extLst>
              <a:ext uri="{FF2B5EF4-FFF2-40B4-BE49-F238E27FC236}">
                <a16:creationId xmlns:a16="http://schemas.microsoft.com/office/drawing/2014/main" id="{03FCD66E-4AB5-4B79-AD12-F212D22B7103}"/>
              </a:ext>
            </a:extLst>
          </p:cNvPr>
          <p:cNvGraphicFramePr>
            <a:graphicFrameLocks noGrp="1"/>
          </p:cNvGraphicFramePr>
          <p:nvPr/>
        </p:nvGraphicFramePr>
        <p:xfrm>
          <a:off x="719386" y="1357968"/>
          <a:ext cx="5205164" cy="5239696"/>
        </p:xfrm>
        <a:graphic>
          <a:graphicData uri="http://schemas.openxmlformats.org/drawingml/2006/table">
            <a:tbl>
              <a:tblPr firstRow="1" bandRow="1">
                <a:tableStyleId>{2D5ABB26-0587-4C30-8999-92F81FD0307C}</a:tableStyleId>
              </a:tblPr>
              <a:tblGrid>
                <a:gridCol w="1139455">
                  <a:extLst>
                    <a:ext uri="{9D8B030D-6E8A-4147-A177-3AD203B41FA5}">
                      <a16:colId xmlns:a16="http://schemas.microsoft.com/office/drawing/2014/main" val="20000"/>
                    </a:ext>
                  </a:extLst>
                </a:gridCol>
                <a:gridCol w="4065709">
                  <a:extLst>
                    <a:ext uri="{9D8B030D-6E8A-4147-A177-3AD203B41FA5}">
                      <a16:colId xmlns:a16="http://schemas.microsoft.com/office/drawing/2014/main" val="20001"/>
                    </a:ext>
                  </a:extLst>
                </a:gridCol>
              </a:tblGrid>
              <a:tr h="476336">
                <a:tc>
                  <a:txBody>
                    <a:bodyPr/>
                    <a:lstStyle/>
                    <a:p>
                      <a:pPr algn="ctr"/>
                      <a:r>
                        <a:rPr lang="en-GB" dirty="0"/>
                        <a:t>Table</a:t>
                      </a:r>
                    </a:p>
                  </a:txBody>
                  <a:tcPr>
                    <a:solidFill>
                      <a:schemeClr val="tx2">
                        <a:lumMod val="20000"/>
                        <a:lumOff val="80000"/>
                      </a:schemeClr>
                    </a:solidFill>
                  </a:tcPr>
                </a:tc>
                <a:tc>
                  <a:txBody>
                    <a:bodyPr/>
                    <a:lstStyle/>
                    <a:p>
                      <a:r>
                        <a:rPr lang="en-GB" dirty="0"/>
                        <a:t>Topic</a:t>
                      </a:r>
                    </a:p>
                  </a:txBody>
                  <a:tcPr>
                    <a:solidFill>
                      <a:schemeClr val="tx2">
                        <a:lumMod val="20000"/>
                        <a:lumOff val="80000"/>
                      </a:schemeClr>
                    </a:solidFill>
                  </a:tcPr>
                </a:tc>
                <a:extLst>
                  <a:ext uri="{0D108BD9-81ED-4DB2-BD59-A6C34878D82A}">
                    <a16:rowId xmlns:a16="http://schemas.microsoft.com/office/drawing/2014/main" val="10000"/>
                  </a:ext>
                </a:extLst>
              </a:tr>
              <a:tr h="476336">
                <a:tc>
                  <a:txBody>
                    <a:bodyPr/>
                    <a:lstStyle/>
                    <a:p>
                      <a:pPr algn="ctr"/>
                      <a:r>
                        <a:rPr lang="en-GB" dirty="0"/>
                        <a:t>1</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1"/>
                  </a:ext>
                </a:extLst>
              </a:tr>
              <a:tr h="476336">
                <a:tc>
                  <a:txBody>
                    <a:bodyPr/>
                    <a:lstStyle/>
                    <a:p>
                      <a:pPr algn="ctr"/>
                      <a:r>
                        <a:rPr lang="en-GB" dirty="0"/>
                        <a:t>3</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2"/>
                  </a:ext>
                </a:extLst>
              </a:tr>
              <a:tr h="476336">
                <a:tc>
                  <a:txBody>
                    <a:bodyPr/>
                    <a:lstStyle/>
                    <a:p>
                      <a:pPr algn="ctr"/>
                      <a:r>
                        <a:rPr lang="en-GB" dirty="0"/>
                        <a:t>4</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3"/>
                  </a:ext>
                </a:extLst>
              </a:tr>
              <a:tr h="476336">
                <a:tc>
                  <a:txBody>
                    <a:bodyPr/>
                    <a:lstStyle/>
                    <a:p>
                      <a:pPr algn="ctr"/>
                      <a:r>
                        <a:rPr lang="en-GB" dirty="0"/>
                        <a:t>6</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4"/>
                  </a:ext>
                </a:extLst>
              </a:tr>
              <a:tr h="476336">
                <a:tc>
                  <a:txBody>
                    <a:bodyPr/>
                    <a:lstStyle/>
                    <a:p>
                      <a:pPr algn="ctr"/>
                      <a:r>
                        <a:rPr lang="en-GB" dirty="0"/>
                        <a:t>7</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5"/>
                  </a:ext>
                </a:extLst>
              </a:tr>
              <a:tr h="476336">
                <a:tc>
                  <a:txBody>
                    <a:bodyPr/>
                    <a:lstStyle/>
                    <a:p>
                      <a:pPr algn="ctr"/>
                      <a:r>
                        <a:rPr lang="en-GB" dirty="0"/>
                        <a:t>9</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6"/>
                  </a:ext>
                </a:extLst>
              </a:tr>
              <a:tr h="476336">
                <a:tc>
                  <a:txBody>
                    <a:bodyPr/>
                    <a:lstStyle/>
                    <a:p>
                      <a:pPr algn="ctr"/>
                      <a:r>
                        <a:rPr lang="en-GB" dirty="0"/>
                        <a:t>11</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7"/>
                  </a:ext>
                </a:extLst>
              </a:tr>
              <a:tr h="476336">
                <a:tc>
                  <a:txBody>
                    <a:bodyPr/>
                    <a:lstStyle/>
                    <a:p>
                      <a:pPr algn="ctr"/>
                      <a:r>
                        <a:rPr lang="en-GB" dirty="0"/>
                        <a:t>12</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8"/>
                  </a:ext>
                </a:extLst>
              </a:tr>
              <a:tr h="476336">
                <a:tc>
                  <a:txBody>
                    <a:bodyPr/>
                    <a:lstStyle/>
                    <a:p>
                      <a:pPr algn="ctr"/>
                      <a:r>
                        <a:rPr lang="en-GB" dirty="0"/>
                        <a:t>13</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2779058698"/>
                  </a:ext>
                </a:extLst>
              </a:tr>
              <a:tr h="476336">
                <a:tc>
                  <a:txBody>
                    <a:bodyPr/>
                    <a:lstStyle/>
                    <a:p>
                      <a:pPr algn="ctr"/>
                      <a:r>
                        <a:rPr lang="en-GB" dirty="0"/>
                        <a:t>15</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2482984784"/>
                  </a:ext>
                </a:extLst>
              </a:tr>
            </a:tbl>
          </a:graphicData>
        </a:graphic>
      </p:graphicFrame>
      <p:graphicFrame>
        <p:nvGraphicFramePr>
          <p:cNvPr id="9" name="Table 8">
            <a:extLst>
              <a:ext uri="{FF2B5EF4-FFF2-40B4-BE49-F238E27FC236}">
                <a16:creationId xmlns:a16="http://schemas.microsoft.com/office/drawing/2014/main" id="{5E2AE218-3A22-43A3-892A-6A9DA12B3D1C}"/>
              </a:ext>
            </a:extLst>
          </p:cNvPr>
          <p:cNvGraphicFramePr>
            <a:graphicFrameLocks noGrp="1"/>
          </p:cNvGraphicFramePr>
          <p:nvPr/>
        </p:nvGraphicFramePr>
        <p:xfrm>
          <a:off x="6096000" y="1357968"/>
          <a:ext cx="5286375" cy="5239696"/>
        </p:xfrm>
        <a:graphic>
          <a:graphicData uri="http://schemas.openxmlformats.org/drawingml/2006/table">
            <a:tbl>
              <a:tblPr firstRow="1" bandRow="1">
                <a:tableStyleId>{2D5ABB26-0587-4C30-8999-92F81FD0307C}</a:tableStyleId>
              </a:tblPr>
              <a:tblGrid>
                <a:gridCol w="1174750">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476336">
                <a:tc>
                  <a:txBody>
                    <a:bodyPr/>
                    <a:lstStyle/>
                    <a:p>
                      <a:pPr algn="ctr"/>
                      <a:r>
                        <a:rPr lang="en-GB" dirty="0"/>
                        <a:t>Table</a:t>
                      </a:r>
                    </a:p>
                  </a:txBody>
                  <a:tcPr>
                    <a:solidFill>
                      <a:schemeClr val="tx2">
                        <a:lumMod val="20000"/>
                        <a:lumOff val="80000"/>
                      </a:schemeClr>
                    </a:solidFill>
                  </a:tcPr>
                </a:tc>
                <a:tc>
                  <a:txBody>
                    <a:bodyPr/>
                    <a:lstStyle/>
                    <a:p>
                      <a:r>
                        <a:rPr lang="en-GB" dirty="0"/>
                        <a:t>Topic</a:t>
                      </a:r>
                    </a:p>
                  </a:txBody>
                  <a:tcPr>
                    <a:solidFill>
                      <a:schemeClr val="tx2">
                        <a:lumMod val="20000"/>
                        <a:lumOff val="80000"/>
                      </a:schemeClr>
                    </a:solidFill>
                  </a:tcPr>
                </a:tc>
                <a:extLst>
                  <a:ext uri="{0D108BD9-81ED-4DB2-BD59-A6C34878D82A}">
                    <a16:rowId xmlns:a16="http://schemas.microsoft.com/office/drawing/2014/main" val="10000"/>
                  </a:ext>
                </a:extLst>
              </a:tr>
              <a:tr h="476336">
                <a:tc>
                  <a:txBody>
                    <a:bodyPr/>
                    <a:lstStyle/>
                    <a:p>
                      <a:pPr algn="ctr"/>
                      <a:r>
                        <a:rPr lang="en-GB" dirty="0"/>
                        <a:t>16</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1"/>
                  </a:ext>
                </a:extLst>
              </a:tr>
              <a:tr h="476336">
                <a:tc>
                  <a:txBody>
                    <a:bodyPr/>
                    <a:lstStyle/>
                    <a:p>
                      <a:pPr algn="ctr"/>
                      <a:r>
                        <a:rPr lang="en-GB" dirty="0"/>
                        <a:t>17</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2"/>
                  </a:ext>
                </a:extLst>
              </a:tr>
              <a:tr h="476336">
                <a:tc>
                  <a:txBody>
                    <a:bodyPr/>
                    <a:lstStyle/>
                    <a:p>
                      <a:pPr algn="ctr"/>
                      <a:r>
                        <a:rPr lang="en-GB" dirty="0"/>
                        <a:t>18</a:t>
                      </a: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3"/>
                  </a:ext>
                </a:extLst>
              </a:tr>
              <a:tr h="476336">
                <a:tc>
                  <a:txBody>
                    <a:bodyPr/>
                    <a:lstStyle/>
                    <a:p>
                      <a:pPr algn="ctr"/>
                      <a:r>
                        <a:rPr lang="en-GB" dirty="0"/>
                        <a:t>20</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4"/>
                  </a:ext>
                </a:extLst>
              </a:tr>
              <a:tr h="476336">
                <a:tc>
                  <a:txBody>
                    <a:bodyPr/>
                    <a:lstStyle/>
                    <a:p>
                      <a:pPr algn="ctr"/>
                      <a:r>
                        <a:rPr lang="en-GB" dirty="0"/>
                        <a:t>21</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5"/>
                  </a:ext>
                </a:extLst>
              </a:tr>
              <a:tr h="476336">
                <a:tc>
                  <a:txBody>
                    <a:bodyPr/>
                    <a:lstStyle/>
                    <a:p>
                      <a:pPr algn="ctr"/>
                      <a:r>
                        <a:rPr lang="en-GB" dirty="0"/>
                        <a:t>22</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6"/>
                  </a:ext>
                </a:extLst>
              </a:tr>
              <a:tr h="476336">
                <a:tc>
                  <a:txBody>
                    <a:bodyPr/>
                    <a:lstStyle/>
                    <a:p>
                      <a:pPr algn="ctr"/>
                      <a:r>
                        <a:rPr lang="en-GB" dirty="0"/>
                        <a:t>24</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7"/>
                  </a:ext>
                </a:extLst>
              </a:tr>
              <a:tr h="476336">
                <a:tc>
                  <a:txBody>
                    <a:bodyPr/>
                    <a:lstStyle/>
                    <a:p>
                      <a:pPr algn="ctr"/>
                      <a:r>
                        <a:rPr lang="en-GB" dirty="0"/>
                        <a:t>25 </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10008"/>
                  </a:ext>
                </a:extLst>
              </a:tr>
              <a:tr h="476336">
                <a:tc>
                  <a:txBody>
                    <a:bodyPr/>
                    <a:lstStyle/>
                    <a:p>
                      <a:pPr algn="ctr"/>
                      <a:r>
                        <a:rPr lang="en-GB" dirty="0"/>
                        <a:t>27</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994400377"/>
                  </a:ext>
                </a:extLst>
              </a:tr>
              <a:tr h="476336">
                <a:tc>
                  <a:txBody>
                    <a:bodyPr/>
                    <a:lstStyle/>
                    <a:p>
                      <a:pPr algn="ctr"/>
                      <a:r>
                        <a:rPr lang="en-GB" dirty="0"/>
                        <a:t>29</a:t>
                      </a:r>
                    </a:p>
                  </a:txBody>
                  <a:tcPr>
                    <a:solidFill>
                      <a:schemeClr val="tx2">
                        <a:lumMod val="20000"/>
                        <a:lumOff val="80000"/>
                      </a:schemeClr>
                    </a:solidFill>
                  </a:tcPr>
                </a:tc>
                <a:tc>
                  <a:txBody>
                    <a:bodyPr/>
                    <a:lstStyle/>
                    <a:p>
                      <a:endParaRPr lang="en-GB" dirty="0"/>
                    </a:p>
                  </a:txBody>
                  <a:tcPr/>
                </a:tc>
                <a:extLst>
                  <a:ext uri="{0D108BD9-81ED-4DB2-BD59-A6C34878D82A}">
                    <a16:rowId xmlns:a16="http://schemas.microsoft.com/office/drawing/2014/main" val="3853005925"/>
                  </a:ext>
                </a:extLst>
              </a:tr>
            </a:tbl>
          </a:graphicData>
        </a:graphic>
      </p:graphicFrame>
    </p:spTree>
    <p:extLst>
      <p:ext uri="{BB962C8B-B14F-4D97-AF65-F5344CB8AC3E}">
        <p14:creationId xmlns:p14="http://schemas.microsoft.com/office/powerpoint/2010/main" val="67173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AC42-F77D-4591-9B76-18CD83B8640B}"/>
              </a:ext>
            </a:extLst>
          </p:cNvPr>
          <p:cNvSpPr>
            <a:spLocks noGrp="1"/>
          </p:cNvSpPr>
          <p:nvPr>
            <p:ph type="title"/>
          </p:nvPr>
        </p:nvSpPr>
        <p:spPr/>
        <p:txBody>
          <a:bodyPr>
            <a:normAutofit/>
          </a:bodyPr>
          <a:lstStyle/>
          <a:p>
            <a:r>
              <a:rPr lang="en-GB" dirty="0"/>
              <a:t>15% Solutions: what you have the freedom and resources to do NOW</a:t>
            </a:r>
          </a:p>
        </p:txBody>
      </p:sp>
      <p:sp>
        <p:nvSpPr>
          <p:cNvPr id="3" name="Content Placeholder 2">
            <a:extLst>
              <a:ext uri="{FF2B5EF4-FFF2-40B4-BE49-F238E27FC236}">
                <a16:creationId xmlns:a16="http://schemas.microsoft.com/office/drawing/2014/main" id="{862E1B20-CD7F-4C24-A483-913E73E22674}"/>
              </a:ext>
            </a:extLst>
          </p:cNvPr>
          <p:cNvSpPr>
            <a:spLocks noGrp="1"/>
          </p:cNvSpPr>
          <p:nvPr>
            <p:ph idx="1"/>
          </p:nvPr>
        </p:nvSpPr>
        <p:spPr/>
        <p:txBody>
          <a:bodyPr>
            <a:normAutofit/>
          </a:bodyPr>
          <a:lstStyle/>
          <a:p>
            <a:pPr marL="0" indent="0">
              <a:buNone/>
            </a:pPr>
            <a:r>
              <a:rPr lang="en-GB" b="0" i="0" dirty="0">
                <a:solidFill>
                  <a:srgbClr val="292929"/>
                </a:solidFill>
                <a:effectLst/>
                <a:latin typeface="charter"/>
              </a:rPr>
              <a:t>15% solutions: any first step or solution that you can do without approval or resources from others and that is entirely within your discretion to act. </a:t>
            </a:r>
          </a:p>
          <a:p>
            <a:pPr marL="0" indent="0">
              <a:buNone/>
            </a:pPr>
            <a:r>
              <a:rPr lang="en-GB" dirty="0">
                <a:solidFill>
                  <a:srgbClr val="292929"/>
                </a:solidFill>
                <a:latin typeface="charter"/>
              </a:rPr>
              <a:t>I</a:t>
            </a:r>
            <a:r>
              <a:rPr lang="en-GB" b="0" i="0" dirty="0">
                <a:solidFill>
                  <a:srgbClr val="292929"/>
                </a:solidFill>
                <a:effectLst/>
                <a:latin typeface="charter"/>
              </a:rPr>
              <a:t>t is something that you can start right now if you want to.</a:t>
            </a:r>
          </a:p>
          <a:p>
            <a:pPr marL="0" indent="0">
              <a:buNone/>
            </a:pPr>
            <a:endParaRPr lang="en-GB" dirty="0">
              <a:solidFill>
                <a:srgbClr val="292929"/>
              </a:solidFill>
              <a:latin typeface="charter"/>
            </a:endParaRPr>
          </a:p>
          <a:p>
            <a:pPr marL="0" indent="0" algn="ctr">
              <a:buNone/>
            </a:pPr>
            <a:r>
              <a:rPr lang="en-GB" i="1" dirty="0">
                <a:solidFill>
                  <a:srgbClr val="222635"/>
                </a:solidFill>
                <a:effectLst/>
                <a:latin typeface="Helvetica Neue"/>
              </a:rPr>
              <a:t> </a:t>
            </a:r>
            <a:r>
              <a:rPr lang="en-GB" i="1" dirty="0">
                <a:solidFill>
                  <a:srgbClr val="222635"/>
                </a:solidFill>
                <a:effectLst/>
              </a:rPr>
              <a:t>Changing the flow of the river by moving a few rocks</a:t>
            </a:r>
          </a:p>
          <a:p>
            <a:pPr marL="0" indent="0" algn="ctr">
              <a:buNone/>
            </a:pPr>
            <a:r>
              <a:rPr lang="en-GB" i="1" dirty="0">
                <a:solidFill>
                  <a:srgbClr val="222635"/>
                </a:solidFill>
              </a:rPr>
              <a:t>Unleashing “snowball change” by starting with what you have the freedom and resources to do</a:t>
            </a:r>
          </a:p>
          <a:p>
            <a:pPr marL="0" indent="0" algn="ctr">
              <a:buNone/>
            </a:pPr>
            <a:r>
              <a:rPr lang="en-GB" b="0" i="1" dirty="0">
                <a:solidFill>
                  <a:srgbClr val="212121"/>
                </a:solidFill>
                <a:effectLst/>
              </a:rPr>
              <a:t>There is always something you can do now</a:t>
            </a:r>
            <a:endParaRPr lang="en-GB" i="1" dirty="0">
              <a:solidFill>
                <a:srgbClr val="222635"/>
              </a:solidFill>
              <a:effectLst/>
            </a:endParaRPr>
          </a:p>
          <a:p>
            <a:pPr marL="0" indent="0">
              <a:buNone/>
            </a:pPr>
            <a:endParaRPr lang="en-GB" dirty="0"/>
          </a:p>
        </p:txBody>
      </p:sp>
    </p:spTree>
    <p:extLst>
      <p:ext uri="{BB962C8B-B14F-4D97-AF65-F5344CB8AC3E}">
        <p14:creationId xmlns:p14="http://schemas.microsoft.com/office/powerpoint/2010/main" val="1767695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FD453E-B3EA-4B48-AFBB-A60B0EE0D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385" y="264161"/>
            <a:ext cx="9144000" cy="62992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9F907B8D-414E-4062-B93A-C7F56AA5A01B}"/>
              </a:ext>
            </a:extLst>
          </p:cNvPr>
          <p:cNvSpPr/>
          <p:nvPr/>
        </p:nvSpPr>
        <p:spPr>
          <a:xfrm>
            <a:off x="2887466" y="10160"/>
            <a:ext cx="2954534" cy="2723306"/>
          </a:xfrm>
          <a:custGeom>
            <a:avLst/>
            <a:gdLst>
              <a:gd name="connsiteX0" fmla="*/ 221494 w 2954534"/>
              <a:gd name="connsiteY0" fmla="*/ 2143760 h 2723306"/>
              <a:gd name="connsiteX1" fmla="*/ 282454 w 2954534"/>
              <a:gd name="connsiteY1" fmla="*/ 2428240 h 2723306"/>
              <a:gd name="connsiteX2" fmla="*/ 353574 w 2954534"/>
              <a:gd name="connsiteY2" fmla="*/ 2600960 h 2723306"/>
              <a:gd name="connsiteX3" fmla="*/ 373894 w 2954534"/>
              <a:gd name="connsiteY3" fmla="*/ 2631440 h 2723306"/>
              <a:gd name="connsiteX4" fmla="*/ 546614 w 2954534"/>
              <a:gd name="connsiteY4" fmla="*/ 2692400 h 2723306"/>
              <a:gd name="connsiteX5" fmla="*/ 719334 w 2954534"/>
              <a:gd name="connsiteY5" fmla="*/ 2682240 h 2723306"/>
              <a:gd name="connsiteX6" fmla="*/ 820934 w 2954534"/>
              <a:gd name="connsiteY6" fmla="*/ 2641600 h 2723306"/>
              <a:gd name="connsiteX7" fmla="*/ 881894 w 2954534"/>
              <a:gd name="connsiteY7" fmla="*/ 2621280 h 2723306"/>
              <a:gd name="connsiteX8" fmla="*/ 1085094 w 2954534"/>
              <a:gd name="connsiteY8" fmla="*/ 2641600 h 2723306"/>
              <a:gd name="connsiteX9" fmla="*/ 1146054 w 2954534"/>
              <a:gd name="connsiteY9" fmla="*/ 2661920 h 2723306"/>
              <a:gd name="connsiteX10" fmla="*/ 1288294 w 2954534"/>
              <a:gd name="connsiteY10" fmla="*/ 2682240 h 2723306"/>
              <a:gd name="connsiteX11" fmla="*/ 1410214 w 2954534"/>
              <a:gd name="connsiteY11" fmla="*/ 2722880 h 2723306"/>
              <a:gd name="connsiteX12" fmla="*/ 1582934 w 2954534"/>
              <a:gd name="connsiteY12" fmla="*/ 2631440 h 2723306"/>
              <a:gd name="connsiteX13" fmla="*/ 1704854 w 2954534"/>
              <a:gd name="connsiteY13" fmla="*/ 2600960 h 2723306"/>
              <a:gd name="connsiteX14" fmla="*/ 1755654 w 2954534"/>
              <a:gd name="connsiteY14" fmla="*/ 2580640 h 2723306"/>
              <a:gd name="connsiteX15" fmla="*/ 2416054 w 2954534"/>
              <a:gd name="connsiteY15" fmla="*/ 2468880 h 2723306"/>
              <a:gd name="connsiteX16" fmla="*/ 2405894 w 2954534"/>
              <a:gd name="connsiteY16" fmla="*/ 2336800 h 2723306"/>
              <a:gd name="connsiteX17" fmla="*/ 2588774 w 2954534"/>
              <a:gd name="connsiteY17" fmla="*/ 1910080 h 2723306"/>
              <a:gd name="connsiteX18" fmla="*/ 2863094 w 2954534"/>
              <a:gd name="connsiteY18" fmla="*/ 1727200 h 2723306"/>
              <a:gd name="connsiteX19" fmla="*/ 2893574 w 2954534"/>
              <a:gd name="connsiteY19" fmla="*/ 1686560 h 2723306"/>
              <a:gd name="connsiteX20" fmla="*/ 2913894 w 2954534"/>
              <a:gd name="connsiteY20" fmla="*/ 1473200 h 2723306"/>
              <a:gd name="connsiteX21" fmla="*/ 2954534 w 2954534"/>
              <a:gd name="connsiteY21" fmla="*/ 1270000 h 2723306"/>
              <a:gd name="connsiteX22" fmla="*/ 2913894 w 2954534"/>
              <a:gd name="connsiteY22" fmla="*/ 1117600 h 2723306"/>
              <a:gd name="connsiteX23" fmla="*/ 2791974 w 2954534"/>
              <a:gd name="connsiteY23" fmla="*/ 1087120 h 2723306"/>
              <a:gd name="connsiteX24" fmla="*/ 2720854 w 2954534"/>
              <a:gd name="connsiteY24" fmla="*/ 1046480 h 2723306"/>
              <a:gd name="connsiteX25" fmla="*/ 2680214 w 2954534"/>
              <a:gd name="connsiteY25" fmla="*/ 1036320 h 2723306"/>
              <a:gd name="connsiteX26" fmla="*/ 2466854 w 2954534"/>
              <a:gd name="connsiteY26" fmla="*/ 944880 h 2723306"/>
              <a:gd name="connsiteX27" fmla="*/ 2324614 w 2954534"/>
              <a:gd name="connsiteY27" fmla="*/ 396240 h 2723306"/>
              <a:gd name="connsiteX28" fmla="*/ 2131574 w 2954534"/>
              <a:gd name="connsiteY28" fmla="*/ 30480 h 2723306"/>
              <a:gd name="connsiteX29" fmla="*/ 2080774 w 2954534"/>
              <a:gd name="connsiteY29" fmla="*/ 0 h 2723306"/>
              <a:gd name="connsiteX30" fmla="*/ 2029974 w 2954534"/>
              <a:gd name="connsiteY30" fmla="*/ 111760 h 2723306"/>
              <a:gd name="connsiteX31" fmla="*/ 1938534 w 2954534"/>
              <a:gd name="connsiteY31" fmla="*/ 203200 h 2723306"/>
              <a:gd name="connsiteX32" fmla="*/ 1511814 w 2954534"/>
              <a:gd name="connsiteY32" fmla="*/ 182880 h 2723306"/>
              <a:gd name="connsiteX33" fmla="*/ 1461014 w 2954534"/>
              <a:gd name="connsiteY33" fmla="*/ 152400 h 2723306"/>
              <a:gd name="connsiteX34" fmla="*/ 1257814 w 2954534"/>
              <a:gd name="connsiteY34" fmla="*/ 101600 h 2723306"/>
              <a:gd name="connsiteX35" fmla="*/ 1105414 w 2954534"/>
              <a:gd name="connsiteY35" fmla="*/ 121920 h 2723306"/>
              <a:gd name="connsiteX36" fmla="*/ 38614 w 2954534"/>
              <a:gd name="connsiteY36" fmla="*/ 132080 h 2723306"/>
              <a:gd name="connsiteX37" fmla="*/ 272294 w 2954534"/>
              <a:gd name="connsiteY37" fmla="*/ 589280 h 2723306"/>
              <a:gd name="connsiteX38" fmla="*/ 434854 w 2954534"/>
              <a:gd name="connsiteY38" fmla="*/ 1066800 h 2723306"/>
              <a:gd name="connsiteX39" fmla="*/ 465334 w 2954534"/>
              <a:gd name="connsiteY39" fmla="*/ 1666240 h 2723306"/>
              <a:gd name="connsiteX40" fmla="*/ 373894 w 2954534"/>
              <a:gd name="connsiteY40" fmla="*/ 1676400 h 2723306"/>
              <a:gd name="connsiteX41" fmla="*/ 211334 w 2954534"/>
              <a:gd name="connsiteY41" fmla="*/ 1625600 h 2723306"/>
              <a:gd name="connsiteX42" fmla="*/ 140214 w 2954534"/>
              <a:gd name="connsiteY42" fmla="*/ 1595120 h 2723306"/>
              <a:gd name="connsiteX43" fmla="*/ 180854 w 2954534"/>
              <a:gd name="connsiteY43" fmla="*/ 1615440 h 2723306"/>
              <a:gd name="connsiteX44" fmla="*/ 231654 w 2954534"/>
              <a:gd name="connsiteY44" fmla="*/ 1717040 h 2723306"/>
              <a:gd name="connsiteX45" fmla="*/ 292614 w 2954534"/>
              <a:gd name="connsiteY45" fmla="*/ 1899920 h 2723306"/>
              <a:gd name="connsiteX46" fmla="*/ 302774 w 2954534"/>
              <a:gd name="connsiteY46" fmla="*/ 1971040 h 2723306"/>
              <a:gd name="connsiteX47" fmla="*/ 272294 w 2954534"/>
              <a:gd name="connsiteY47" fmla="*/ 1991360 h 2723306"/>
              <a:gd name="connsiteX48" fmla="*/ 211334 w 2954534"/>
              <a:gd name="connsiteY48" fmla="*/ 2011680 h 2723306"/>
              <a:gd name="connsiteX49" fmla="*/ 191014 w 2954534"/>
              <a:gd name="connsiteY49" fmla="*/ 2052320 h 2723306"/>
              <a:gd name="connsiteX50" fmla="*/ 241814 w 2954534"/>
              <a:gd name="connsiteY50" fmla="*/ 2082800 h 2723306"/>
              <a:gd name="connsiteX51" fmla="*/ 302774 w 2954534"/>
              <a:gd name="connsiteY51" fmla="*/ 2153920 h 2723306"/>
              <a:gd name="connsiteX52" fmla="*/ 282454 w 2954534"/>
              <a:gd name="connsiteY52" fmla="*/ 2164080 h 272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54534" h="2723306">
                <a:moveTo>
                  <a:pt x="221494" y="2143760"/>
                </a:moveTo>
                <a:cubicBezTo>
                  <a:pt x="237973" y="2242633"/>
                  <a:pt x="250241" y="2323549"/>
                  <a:pt x="282454" y="2428240"/>
                </a:cubicBezTo>
                <a:cubicBezTo>
                  <a:pt x="300765" y="2487750"/>
                  <a:pt x="328023" y="2544181"/>
                  <a:pt x="353574" y="2600960"/>
                </a:cubicBezTo>
                <a:cubicBezTo>
                  <a:pt x="358585" y="2612095"/>
                  <a:pt x="362859" y="2626213"/>
                  <a:pt x="373894" y="2631440"/>
                </a:cubicBezTo>
                <a:cubicBezTo>
                  <a:pt x="429071" y="2657576"/>
                  <a:pt x="489041" y="2672080"/>
                  <a:pt x="546614" y="2692400"/>
                </a:cubicBezTo>
                <a:cubicBezTo>
                  <a:pt x="604187" y="2689013"/>
                  <a:pt x="662625" y="2692742"/>
                  <a:pt x="719334" y="2682240"/>
                </a:cubicBezTo>
                <a:cubicBezTo>
                  <a:pt x="755200" y="2675598"/>
                  <a:pt x="786781" y="2654407"/>
                  <a:pt x="820934" y="2641600"/>
                </a:cubicBezTo>
                <a:cubicBezTo>
                  <a:pt x="840989" y="2634079"/>
                  <a:pt x="861574" y="2628053"/>
                  <a:pt x="881894" y="2621280"/>
                </a:cubicBezTo>
                <a:cubicBezTo>
                  <a:pt x="949627" y="2628053"/>
                  <a:pt x="1017814" y="2631249"/>
                  <a:pt x="1085094" y="2641600"/>
                </a:cubicBezTo>
                <a:cubicBezTo>
                  <a:pt x="1106264" y="2644857"/>
                  <a:pt x="1125390" y="2656284"/>
                  <a:pt x="1146054" y="2661920"/>
                </a:cubicBezTo>
                <a:cubicBezTo>
                  <a:pt x="1190534" y="2674051"/>
                  <a:pt x="1244320" y="2677354"/>
                  <a:pt x="1288294" y="2682240"/>
                </a:cubicBezTo>
                <a:cubicBezTo>
                  <a:pt x="1328934" y="2695787"/>
                  <a:pt x="1367420" y="2720935"/>
                  <a:pt x="1410214" y="2722880"/>
                </a:cubicBezTo>
                <a:cubicBezTo>
                  <a:pt x="1536154" y="2728605"/>
                  <a:pt x="1489884" y="2675516"/>
                  <a:pt x="1582934" y="2631440"/>
                </a:cubicBezTo>
                <a:cubicBezTo>
                  <a:pt x="1620792" y="2613507"/>
                  <a:pt x="1664665" y="2612780"/>
                  <a:pt x="1704854" y="2600960"/>
                </a:cubicBezTo>
                <a:cubicBezTo>
                  <a:pt x="1722351" y="2595814"/>
                  <a:pt x="1737758" y="2584155"/>
                  <a:pt x="1755654" y="2580640"/>
                </a:cubicBezTo>
                <a:cubicBezTo>
                  <a:pt x="2110368" y="2510964"/>
                  <a:pt x="2157701" y="2505788"/>
                  <a:pt x="2416054" y="2468880"/>
                </a:cubicBezTo>
                <a:cubicBezTo>
                  <a:pt x="2412667" y="2424853"/>
                  <a:pt x="2404423" y="2380932"/>
                  <a:pt x="2405894" y="2336800"/>
                </a:cubicBezTo>
                <a:cubicBezTo>
                  <a:pt x="2410923" y="2185927"/>
                  <a:pt x="2441846" y="2001910"/>
                  <a:pt x="2588774" y="1910080"/>
                </a:cubicBezTo>
                <a:cubicBezTo>
                  <a:pt x="2663559" y="1863339"/>
                  <a:pt x="2791090" y="1788918"/>
                  <a:pt x="2863094" y="1727200"/>
                </a:cubicBezTo>
                <a:cubicBezTo>
                  <a:pt x="2875951" y="1716180"/>
                  <a:pt x="2883414" y="1700107"/>
                  <a:pt x="2893574" y="1686560"/>
                </a:cubicBezTo>
                <a:cubicBezTo>
                  <a:pt x="2900347" y="1615440"/>
                  <a:pt x="2903549" y="1543889"/>
                  <a:pt x="2913894" y="1473200"/>
                </a:cubicBezTo>
                <a:cubicBezTo>
                  <a:pt x="2923896" y="1404853"/>
                  <a:pt x="2954534" y="1339075"/>
                  <a:pt x="2954534" y="1270000"/>
                </a:cubicBezTo>
                <a:cubicBezTo>
                  <a:pt x="2954534" y="1217425"/>
                  <a:pt x="2948823" y="1156895"/>
                  <a:pt x="2913894" y="1117600"/>
                </a:cubicBezTo>
                <a:cubicBezTo>
                  <a:pt x="2886063" y="1086290"/>
                  <a:pt x="2791974" y="1087120"/>
                  <a:pt x="2791974" y="1087120"/>
                </a:cubicBezTo>
                <a:cubicBezTo>
                  <a:pt x="2768267" y="1073573"/>
                  <a:pt x="2745711" y="1057779"/>
                  <a:pt x="2720854" y="1046480"/>
                </a:cubicBezTo>
                <a:cubicBezTo>
                  <a:pt x="2708142" y="1040702"/>
                  <a:pt x="2692849" y="1042266"/>
                  <a:pt x="2680214" y="1036320"/>
                </a:cubicBezTo>
                <a:cubicBezTo>
                  <a:pt x="2475339" y="939908"/>
                  <a:pt x="2623568" y="984058"/>
                  <a:pt x="2466854" y="944880"/>
                </a:cubicBezTo>
                <a:cubicBezTo>
                  <a:pt x="2296707" y="706675"/>
                  <a:pt x="2561429" y="1098228"/>
                  <a:pt x="2324614" y="396240"/>
                </a:cubicBezTo>
                <a:cubicBezTo>
                  <a:pt x="2280547" y="265614"/>
                  <a:pt x="2203825" y="147888"/>
                  <a:pt x="2131574" y="30480"/>
                </a:cubicBezTo>
                <a:cubicBezTo>
                  <a:pt x="2121224" y="13662"/>
                  <a:pt x="2097707" y="10160"/>
                  <a:pt x="2080774" y="0"/>
                </a:cubicBezTo>
                <a:cubicBezTo>
                  <a:pt x="2066424" y="57398"/>
                  <a:pt x="2072785" y="47543"/>
                  <a:pt x="2029974" y="111760"/>
                </a:cubicBezTo>
                <a:cubicBezTo>
                  <a:pt x="1972215" y="198399"/>
                  <a:pt x="1998099" y="183345"/>
                  <a:pt x="1938534" y="203200"/>
                </a:cubicBezTo>
                <a:cubicBezTo>
                  <a:pt x="1796294" y="196427"/>
                  <a:pt x="1653416" y="197944"/>
                  <a:pt x="1511814" y="182880"/>
                </a:cubicBezTo>
                <a:cubicBezTo>
                  <a:pt x="1492177" y="180791"/>
                  <a:pt x="1479822" y="158419"/>
                  <a:pt x="1461014" y="152400"/>
                </a:cubicBezTo>
                <a:cubicBezTo>
                  <a:pt x="1394518" y="131121"/>
                  <a:pt x="1325547" y="118533"/>
                  <a:pt x="1257814" y="101600"/>
                </a:cubicBezTo>
                <a:cubicBezTo>
                  <a:pt x="1207014" y="108373"/>
                  <a:pt x="1156648" y="120639"/>
                  <a:pt x="1105414" y="121920"/>
                </a:cubicBezTo>
                <a:cubicBezTo>
                  <a:pt x="749909" y="130808"/>
                  <a:pt x="348762" y="-41906"/>
                  <a:pt x="38614" y="132080"/>
                </a:cubicBezTo>
                <a:cubicBezTo>
                  <a:pt x="-110655" y="215816"/>
                  <a:pt x="217138" y="427259"/>
                  <a:pt x="272294" y="589280"/>
                </a:cubicBezTo>
                <a:lnTo>
                  <a:pt x="434854" y="1066800"/>
                </a:lnTo>
                <a:cubicBezTo>
                  <a:pt x="442487" y="1124813"/>
                  <a:pt x="526848" y="1543211"/>
                  <a:pt x="465334" y="1666240"/>
                </a:cubicBezTo>
                <a:cubicBezTo>
                  <a:pt x="451619" y="1693670"/>
                  <a:pt x="404374" y="1673013"/>
                  <a:pt x="373894" y="1676400"/>
                </a:cubicBezTo>
                <a:cubicBezTo>
                  <a:pt x="319707" y="1659467"/>
                  <a:pt x="264954" y="1644250"/>
                  <a:pt x="211334" y="1625600"/>
                </a:cubicBezTo>
                <a:cubicBezTo>
                  <a:pt x="186973" y="1617127"/>
                  <a:pt x="164683" y="1603276"/>
                  <a:pt x="140214" y="1595120"/>
                </a:cubicBezTo>
                <a:cubicBezTo>
                  <a:pt x="125846" y="1590331"/>
                  <a:pt x="167307" y="1608667"/>
                  <a:pt x="180854" y="1615440"/>
                </a:cubicBezTo>
                <a:cubicBezTo>
                  <a:pt x="197787" y="1649307"/>
                  <a:pt x="218829" y="1681414"/>
                  <a:pt x="231654" y="1717040"/>
                </a:cubicBezTo>
                <a:cubicBezTo>
                  <a:pt x="308756" y="1931212"/>
                  <a:pt x="235393" y="1814088"/>
                  <a:pt x="292614" y="1899920"/>
                </a:cubicBezTo>
                <a:cubicBezTo>
                  <a:pt x="296001" y="1923627"/>
                  <a:pt x="307969" y="1947663"/>
                  <a:pt x="302774" y="1971040"/>
                </a:cubicBezTo>
                <a:cubicBezTo>
                  <a:pt x="300125" y="1982960"/>
                  <a:pt x="283452" y="1986401"/>
                  <a:pt x="272294" y="1991360"/>
                </a:cubicBezTo>
                <a:cubicBezTo>
                  <a:pt x="252721" y="2000059"/>
                  <a:pt x="231654" y="2004907"/>
                  <a:pt x="211334" y="2011680"/>
                </a:cubicBezTo>
                <a:cubicBezTo>
                  <a:pt x="204561" y="2025227"/>
                  <a:pt x="185048" y="2038399"/>
                  <a:pt x="191014" y="2052320"/>
                </a:cubicBezTo>
                <a:cubicBezTo>
                  <a:pt x="198793" y="2070471"/>
                  <a:pt x="226016" y="2070952"/>
                  <a:pt x="241814" y="2082800"/>
                </a:cubicBezTo>
                <a:cubicBezTo>
                  <a:pt x="266073" y="2100994"/>
                  <a:pt x="285115" y="2130375"/>
                  <a:pt x="302774" y="2153920"/>
                </a:cubicBezTo>
                <a:cubicBezTo>
                  <a:pt x="269081" y="2165151"/>
                  <a:pt x="261584" y="2164080"/>
                  <a:pt x="282454" y="216408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E8154E4-7430-4E15-A6B2-765A48DA198C}"/>
              </a:ext>
            </a:extLst>
          </p:cNvPr>
          <p:cNvSpPr txBox="1"/>
          <p:nvPr/>
        </p:nvSpPr>
        <p:spPr>
          <a:xfrm>
            <a:off x="561975" y="1964113"/>
            <a:ext cx="4371975"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alibri" panose="020F0502020204030204"/>
              </a:rPr>
              <a:t>F</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ocus our energies on what you CAN control and influence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Don’t focus on what you cannot control or influence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9AA38DD-1DFA-4F06-80D4-2D43D897EEBD}"/>
              </a:ext>
            </a:extLst>
          </p:cNvPr>
          <p:cNvSpPr/>
          <p:nvPr/>
        </p:nvSpPr>
        <p:spPr>
          <a:xfrm>
            <a:off x="5867620" y="5276850"/>
            <a:ext cx="3333530" cy="1409700"/>
          </a:xfrm>
          <a:custGeom>
            <a:avLst/>
            <a:gdLst>
              <a:gd name="connsiteX0" fmla="*/ 961805 w 3333530"/>
              <a:gd name="connsiteY0" fmla="*/ 219075 h 1409700"/>
              <a:gd name="connsiteX1" fmla="*/ 799880 w 3333530"/>
              <a:gd name="connsiteY1" fmla="*/ 209550 h 1409700"/>
              <a:gd name="connsiteX2" fmla="*/ 618905 w 3333530"/>
              <a:gd name="connsiteY2" fmla="*/ 142875 h 1409700"/>
              <a:gd name="connsiteX3" fmla="*/ 514130 w 3333530"/>
              <a:gd name="connsiteY3" fmla="*/ 114300 h 1409700"/>
              <a:gd name="connsiteX4" fmla="*/ 409355 w 3333530"/>
              <a:gd name="connsiteY4" fmla="*/ 142875 h 1409700"/>
              <a:gd name="connsiteX5" fmla="*/ 256955 w 3333530"/>
              <a:gd name="connsiteY5" fmla="*/ 180975 h 1409700"/>
              <a:gd name="connsiteX6" fmla="*/ 180755 w 3333530"/>
              <a:gd name="connsiteY6" fmla="*/ 228600 h 1409700"/>
              <a:gd name="connsiteX7" fmla="*/ 66455 w 3333530"/>
              <a:gd name="connsiteY7" fmla="*/ 304800 h 1409700"/>
              <a:gd name="connsiteX8" fmla="*/ 66455 w 3333530"/>
              <a:gd name="connsiteY8" fmla="*/ 1228725 h 1409700"/>
              <a:gd name="connsiteX9" fmla="*/ 142655 w 3333530"/>
              <a:gd name="connsiteY9" fmla="*/ 1409700 h 1409700"/>
              <a:gd name="connsiteX10" fmla="*/ 304580 w 3333530"/>
              <a:gd name="connsiteY10" fmla="*/ 1390650 h 1409700"/>
              <a:gd name="connsiteX11" fmla="*/ 437930 w 3333530"/>
              <a:gd name="connsiteY11" fmla="*/ 1323975 h 1409700"/>
              <a:gd name="connsiteX12" fmla="*/ 1304705 w 3333530"/>
              <a:gd name="connsiteY12" fmla="*/ 1314450 h 1409700"/>
              <a:gd name="connsiteX13" fmla="*/ 2095280 w 3333530"/>
              <a:gd name="connsiteY13" fmla="*/ 1304925 h 1409700"/>
              <a:gd name="connsiteX14" fmla="*/ 3095405 w 3333530"/>
              <a:gd name="connsiteY14" fmla="*/ 1276350 h 1409700"/>
              <a:gd name="connsiteX15" fmla="*/ 3123980 w 3333530"/>
              <a:gd name="connsiteY15" fmla="*/ 1257300 h 1409700"/>
              <a:gd name="connsiteX16" fmla="*/ 3285905 w 3333530"/>
              <a:gd name="connsiteY16" fmla="*/ 1095375 h 1409700"/>
              <a:gd name="connsiteX17" fmla="*/ 3333530 w 3333530"/>
              <a:gd name="connsiteY17" fmla="*/ 1000125 h 1409700"/>
              <a:gd name="connsiteX18" fmla="*/ 3228755 w 3333530"/>
              <a:gd name="connsiteY18" fmla="*/ 962025 h 1409700"/>
              <a:gd name="connsiteX19" fmla="*/ 3257330 w 3333530"/>
              <a:gd name="connsiteY19" fmla="*/ 952500 h 1409700"/>
              <a:gd name="connsiteX20" fmla="*/ 3209705 w 3333530"/>
              <a:gd name="connsiteY20" fmla="*/ 923925 h 1409700"/>
              <a:gd name="connsiteX21" fmla="*/ 3276380 w 3333530"/>
              <a:gd name="connsiteY21" fmla="*/ 876300 h 1409700"/>
              <a:gd name="connsiteX22" fmla="*/ 3228755 w 3333530"/>
              <a:gd name="connsiteY22" fmla="*/ 857250 h 1409700"/>
              <a:gd name="connsiteX23" fmla="*/ 3181130 w 3333530"/>
              <a:gd name="connsiteY23" fmla="*/ 828675 h 1409700"/>
              <a:gd name="connsiteX24" fmla="*/ 3152555 w 3333530"/>
              <a:gd name="connsiteY24" fmla="*/ 742950 h 1409700"/>
              <a:gd name="connsiteX25" fmla="*/ 3133505 w 3333530"/>
              <a:gd name="connsiteY25" fmla="*/ 704850 h 1409700"/>
              <a:gd name="connsiteX26" fmla="*/ 3076355 w 3333530"/>
              <a:gd name="connsiteY26" fmla="*/ 685800 h 1409700"/>
              <a:gd name="connsiteX27" fmla="*/ 2962055 w 3333530"/>
              <a:gd name="connsiteY27" fmla="*/ 638175 h 1409700"/>
              <a:gd name="connsiteX28" fmla="*/ 2923955 w 3333530"/>
              <a:gd name="connsiteY28" fmla="*/ 609600 h 1409700"/>
              <a:gd name="connsiteX29" fmla="*/ 2857280 w 3333530"/>
              <a:gd name="connsiteY29" fmla="*/ 571500 h 1409700"/>
              <a:gd name="connsiteX30" fmla="*/ 2762030 w 3333530"/>
              <a:gd name="connsiteY30" fmla="*/ 457200 h 1409700"/>
              <a:gd name="connsiteX31" fmla="*/ 2704880 w 3333530"/>
              <a:gd name="connsiteY31" fmla="*/ 238125 h 1409700"/>
              <a:gd name="connsiteX32" fmla="*/ 2666780 w 3333530"/>
              <a:gd name="connsiteY32" fmla="*/ 228600 h 1409700"/>
              <a:gd name="connsiteX33" fmla="*/ 2390555 w 3333530"/>
              <a:gd name="connsiteY33" fmla="*/ 57150 h 1409700"/>
              <a:gd name="connsiteX34" fmla="*/ 2276255 w 3333530"/>
              <a:gd name="connsiteY34" fmla="*/ 9525 h 1409700"/>
              <a:gd name="connsiteX35" fmla="*/ 2238155 w 3333530"/>
              <a:gd name="connsiteY35" fmla="*/ 0 h 1409700"/>
              <a:gd name="connsiteX36" fmla="*/ 2104805 w 3333530"/>
              <a:gd name="connsiteY36" fmla="*/ 19050 h 1409700"/>
              <a:gd name="connsiteX37" fmla="*/ 2066705 w 3333530"/>
              <a:gd name="connsiteY37" fmla="*/ 28575 h 1409700"/>
              <a:gd name="connsiteX38" fmla="*/ 1971455 w 3333530"/>
              <a:gd name="connsiteY38" fmla="*/ 0 h 1409700"/>
              <a:gd name="connsiteX39" fmla="*/ 1704755 w 3333530"/>
              <a:gd name="connsiteY39" fmla="*/ 47625 h 1409700"/>
              <a:gd name="connsiteX40" fmla="*/ 1666655 w 3333530"/>
              <a:gd name="connsiteY40" fmla="*/ 66675 h 1409700"/>
              <a:gd name="connsiteX41" fmla="*/ 1438055 w 3333530"/>
              <a:gd name="connsiteY41" fmla="*/ 85725 h 1409700"/>
              <a:gd name="connsiteX42" fmla="*/ 1352330 w 3333530"/>
              <a:gd name="connsiteY42" fmla="*/ 142875 h 1409700"/>
              <a:gd name="connsiteX43" fmla="*/ 895130 w 3333530"/>
              <a:gd name="connsiteY43" fmla="*/ 3048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33530" h="1409700">
                <a:moveTo>
                  <a:pt x="961805" y="219075"/>
                </a:moveTo>
                <a:cubicBezTo>
                  <a:pt x="883440" y="250421"/>
                  <a:pt x="917620" y="247531"/>
                  <a:pt x="799880" y="209550"/>
                </a:cubicBezTo>
                <a:cubicBezTo>
                  <a:pt x="738696" y="189813"/>
                  <a:pt x="680720" y="160537"/>
                  <a:pt x="618905" y="142875"/>
                </a:cubicBezTo>
                <a:cubicBezTo>
                  <a:pt x="539643" y="120229"/>
                  <a:pt x="574654" y="129431"/>
                  <a:pt x="514130" y="114300"/>
                </a:cubicBezTo>
                <a:cubicBezTo>
                  <a:pt x="479205" y="123825"/>
                  <a:pt x="444853" y="135775"/>
                  <a:pt x="409355" y="142875"/>
                </a:cubicBezTo>
                <a:cubicBezTo>
                  <a:pt x="305121" y="163722"/>
                  <a:pt x="345411" y="133798"/>
                  <a:pt x="256955" y="180975"/>
                </a:cubicBezTo>
                <a:cubicBezTo>
                  <a:pt x="230526" y="195070"/>
                  <a:pt x="203297" y="208876"/>
                  <a:pt x="180755" y="228600"/>
                </a:cubicBezTo>
                <a:cubicBezTo>
                  <a:pt x="94703" y="303895"/>
                  <a:pt x="137298" y="287089"/>
                  <a:pt x="66455" y="304800"/>
                </a:cubicBezTo>
                <a:cubicBezTo>
                  <a:pt x="-47320" y="646124"/>
                  <a:pt x="7100" y="449684"/>
                  <a:pt x="66455" y="1228725"/>
                </a:cubicBezTo>
                <a:cubicBezTo>
                  <a:pt x="77613" y="1375167"/>
                  <a:pt x="75345" y="1364827"/>
                  <a:pt x="142655" y="1409700"/>
                </a:cubicBezTo>
                <a:cubicBezTo>
                  <a:pt x="196630" y="1403350"/>
                  <a:pt x="251855" y="1403831"/>
                  <a:pt x="304580" y="1390650"/>
                </a:cubicBezTo>
                <a:cubicBezTo>
                  <a:pt x="349952" y="1379307"/>
                  <a:pt x="387682" y="1326026"/>
                  <a:pt x="437930" y="1323975"/>
                </a:cubicBezTo>
                <a:cubicBezTo>
                  <a:pt x="726632" y="1312191"/>
                  <a:pt x="1015780" y="1317625"/>
                  <a:pt x="1304705" y="1314450"/>
                </a:cubicBezTo>
                <a:cubicBezTo>
                  <a:pt x="1924422" y="1259118"/>
                  <a:pt x="1661525" y="1240665"/>
                  <a:pt x="2095280" y="1304925"/>
                </a:cubicBezTo>
                <a:lnTo>
                  <a:pt x="3095405" y="1276350"/>
                </a:lnTo>
                <a:cubicBezTo>
                  <a:pt x="3106840" y="1275821"/>
                  <a:pt x="3115680" y="1265185"/>
                  <a:pt x="3123980" y="1257300"/>
                </a:cubicBezTo>
                <a:cubicBezTo>
                  <a:pt x="3179321" y="1204726"/>
                  <a:pt x="3237688" y="1154550"/>
                  <a:pt x="3285905" y="1095375"/>
                </a:cubicBezTo>
                <a:cubicBezTo>
                  <a:pt x="3308328" y="1067856"/>
                  <a:pt x="3317655" y="1031875"/>
                  <a:pt x="3333530" y="1000125"/>
                </a:cubicBezTo>
                <a:cubicBezTo>
                  <a:pt x="3298605" y="987425"/>
                  <a:pt x="3260269" y="981721"/>
                  <a:pt x="3228755" y="962025"/>
                </a:cubicBezTo>
                <a:cubicBezTo>
                  <a:pt x="3220241" y="956704"/>
                  <a:pt x="3261820" y="961480"/>
                  <a:pt x="3257330" y="952500"/>
                </a:cubicBezTo>
                <a:cubicBezTo>
                  <a:pt x="3249051" y="935941"/>
                  <a:pt x="3225580" y="933450"/>
                  <a:pt x="3209705" y="923925"/>
                </a:cubicBezTo>
                <a:cubicBezTo>
                  <a:pt x="3216909" y="919122"/>
                  <a:pt x="3277075" y="879775"/>
                  <a:pt x="3276380" y="876300"/>
                </a:cubicBezTo>
                <a:cubicBezTo>
                  <a:pt x="3273027" y="859534"/>
                  <a:pt x="3244048" y="864896"/>
                  <a:pt x="3228755" y="857250"/>
                </a:cubicBezTo>
                <a:cubicBezTo>
                  <a:pt x="3212196" y="848971"/>
                  <a:pt x="3197005" y="838200"/>
                  <a:pt x="3181130" y="828675"/>
                </a:cubicBezTo>
                <a:cubicBezTo>
                  <a:pt x="3171605" y="800100"/>
                  <a:pt x="3163368" y="771063"/>
                  <a:pt x="3152555" y="742950"/>
                </a:cubicBezTo>
                <a:cubicBezTo>
                  <a:pt x="3147458" y="729697"/>
                  <a:pt x="3144864" y="713369"/>
                  <a:pt x="3133505" y="704850"/>
                </a:cubicBezTo>
                <a:cubicBezTo>
                  <a:pt x="3117441" y="692802"/>
                  <a:pt x="3095070" y="693078"/>
                  <a:pt x="3076355" y="685800"/>
                </a:cubicBezTo>
                <a:cubicBezTo>
                  <a:pt x="3037887" y="670840"/>
                  <a:pt x="2998972" y="656634"/>
                  <a:pt x="2962055" y="638175"/>
                </a:cubicBezTo>
                <a:cubicBezTo>
                  <a:pt x="2947856" y="631075"/>
                  <a:pt x="2937348" y="618123"/>
                  <a:pt x="2923955" y="609600"/>
                </a:cubicBezTo>
                <a:cubicBezTo>
                  <a:pt x="2902359" y="595857"/>
                  <a:pt x="2877569" y="587107"/>
                  <a:pt x="2857280" y="571500"/>
                </a:cubicBezTo>
                <a:cubicBezTo>
                  <a:pt x="2807100" y="532900"/>
                  <a:pt x="2795392" y="507243"/>
                  <a:pt x="2762030" y="457200"/>
                </a:cubicBezTo>
                <a:cubicBezTo>
                  <a:pt x="2736627" y="270911"/>
                  <a:pt x="2799689" y="265213"/>
                  <a:pt x="2704880" y="238125"/>
                </a:cubicBezTo>
                <a:cubicBezTo>
                  <a:pt x="2692293" y="234529"/>
                  <a:pt x="2679480" y="231775"/>
                  <a:pt x="2666780" y="228600"/>
                </a:cubicBezTo>
                <a:cubicBezTo>
                  <a:pt x="2563874" y="159996"/>
                  <a:pt x="2496756" y="107942"/>
                  <a:pt x="2390555" y="57150"/>
                </a:cubicBezTo>
                <a:cubicBezTo>
                  <a:pt x="2353319" y="39342"/>
                  <a:pt x="2314902" y="24018"/>
                  <a:pt x="2276255" y="9525"/>
                </a:cubicBezTo>
                <a:cubicBezTo>
                  <a:pt x="2263998" y="4928"/>
                  <a:pt x="2250855" y="3175"/>
                  <a:pt x="2238155" y="0"/>
                </a:cubicBezTo>
                <a:cubicBezTo>
                  <a:pt x="2193705" y="6350"/>
                  <a:pt x="2149095" y="11668"/>
                  <a:pt x="2104805" y="19050"/>
                </a:cubicBezTo>
                <a:cubicBezTo>
                  <a:pt x="2091892" y="21202"/>
                  <a:pt x="2079664" y="30426"/>
                  <a:pt x="2066705" y="28575"/>
                </a:cubicBezTo>
                <a:cubicBezTo>
                  <a:pt x="2033890" y="23887"/>
                  <a:pt x="2003205" y="9525"/>
                  <a:pt x="1971455" y="0"/>
                </a:cubicBezTo>
                <a:cubicBezTo>
                  <a:pt x="1882555" y="15875"/>
                  <a:pt x="1792975" y="28327"/>
                  <a:pt x="1704755" y="47625"/>
                </a:cubicBezTo>
                <a:cubicBezTo>
                  <a:pt x="1690884" y="50659"/>
                  <a:pt x="1680578" y="63890"/>
                  <a:pt x="1666655" y="66675"/>
                </a:cubicBezTo>
                <a:cubicBezTo>
                  <a:pt x="1650064" y="69993"/>
                  <a:pt x="1444084" y="85261"/>
                  <a:pt x="1438055" y="85725"/>
                </a:cubicBezTo>
                <a:cubicBezTo>
                  <a:pt x="1409480" y="104775"/>
                  <a:pt x="1384014" y="129625"/>
                  <a:pt x="1352330" y="142875"/>
                </a:cubicBezTo>
                <a:cubicBezTo>
                  <a:pt x="959854" y="307001"/>
                  <a:pt x="1067779" y="304800"/>
                  <a:pt x="895130" y="30480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913D421-381A-45E5-A746-E45E4B80C7D9}"/>
              </a:ext>
            </a:extLst>
          </p:cNvPr>
          <p:cNvSpPr/>
          <p:nvPr/>
        </p:nvSpPr>
        <p:spPr>
          <a:xfrm>
            <a:off x="5901054" y="201930"/>
            <a:ext cx="3611133" cy="1003690"/>
          </a:xfrm>
          <a:custGeom>
            <a:avLst/>
            <a:gdLst>
              <a:gd name="connsiteX0" fmla="*/ 601233 w 3611133"/>
              <a:gd name="connsiteY0" fmla="*/ 209550 h 1003690"/>
              <a:gd name="connsiteX1" fmla="*/ 515508 w 3611133"/>
              <a:gd name="connsiteY1" fmla="*/ 257175 h 1003690"/>
              <a:gd name="connsiteX2" fmla="*/ 467883 w 3611133"/>
              <a:gd name="connsiteY2" fmla="*/ 285750 h 1003690"/>
              <a:gd name="connsiteX3" fmla="*/ 144033 w 3611133"/>
              <a:gd name="connsiteY3" fmla="*/ 323850 h 1003690"/>
              <a:gd name="connsiteX4" fmla="*/ 20208 w 3611133"/>
              <a:gd name="connsiteY4" fmla="*/ 495300 h 1003690"/>
              <a:gd name="connsiteX5" fmla="*/ 1158 w 3611133"/>
              <a:gd name="connsiteY5" fmla="*/ 561975 h 1003690"/>
              <a:gd name="connsiteX6" fmla="*/ 96408 w 3611133"/>
              <a:gd name="connsiteY6" fmla="*/ 590550 h 1003690"/>
              <a:gd name="connsiteX7" fmla="*/ 363108 w 3611133"/>
              <a:gd name="connsiteY7" fmla="*/ 847725 h 1003690"/>
              <a:gd name="connsiteX8" fmla="*/ 363108 w 3611133"/>
              <a:gd name="connsiteY8" fmla="*/ 895350 h 1003690"/>
              <a:gd name="connsiteX9" fmla="*/ 515508 w 3611133"/>
              <a:gd name="connsiteY9" fmla="*/ 923925 h 1003690"/>
              <a:gd name="connsiteX10" fmla="*/ 553608 w 3611133"/>
              <a:gd name="connsiteY10" fmla="*/ 952500 h 1003690"/>
              <a:gd name="connsiteX11" fmla="*/ 601233 w 3611133"/>
              <a:gd name="connsiteY11" fmla="*/ 971550 h 1003690"/>
              <a:gd name="connsiteX12" fmla="*/ 639333 w 3611133"/>
              <a:gd name="connsiteY12" fmla="*/ 990600 h 1003690"/>
              <a:gd name="connsiteX13" fmla="*/ 725058 w 3611133"/>
              <a:gd name="connsiteY13" fmla="*/ 981075 h 1003690"/>
              <a:gd name="connsiteX14" fmla="*/ 753633 w 3611133"/>
              <a:gd name="connsiteY14" fmla="*/ 952500 h 1003690"/>
              <a:gd name="connsiteX15" fmla="*/ 1401333 w 3611133"/>
              <a:gd name="connsiteY15" fmla="*/ 942975 h 1003690"/>
              <a:gd name="connsiteX16" fmla="*/ 1506108 w 3611133"/>
              <a:gd name="connsiteY16" fmla="*/ 933450 h 1003690"/>
              <a:gd name="connsiteX17" fmla="*/ 1753758 w 3611133"/>
              <a:gd name="connsiteY17" fmla="*/ 895350 h 1003690"/>
              <a:gd name="connsiteX18" fmla="*/ 1829958 w 3611133"/>
              <a:gd name="connsiteY18" fmla="*/ 885825 h 1003690"/>
              <a:gd name="connsiteX19" fmla="*/ 2068083 w 3611133"/>
              <a:gd name="connsiteY19" fmla="*/ 800100 h 1003690"/>
              <a:gd name="connsiteX20" fmla="*/ 2153808 w 3611133"/>
              <a:gd name="connsiteY20" fmla="*/ 781050 h 1003690"/>
              <a:gd name="connsiteX21" fmla="*/ 2201433 w 3611133"/>
              <a:gd name="connsiteY21" fmla="*/ 762000 h 1003690"/>
              <a:gd name="connsiteX22" fmla="*/ 2125233 w 3611133"/>
              <a:gd name="connsiteY22" fmla="*/ 781050 h 1003690"/>
              <a:gd name="connsiteX23" fmla="*/ 1963308 w 3611133"/>
              <a:gd name="connsiteY23" fmla="*/ 847725 h 1003690"/>
              <a:gd name="connsiteX24" fmla="*/ 1849008 w 3611133"/>
              <a:gd name="connsiteY24" fmla="*/ 895350 h 1003690"/>
              <a:gd name="connsiteX25" fmla="*/ 2239533 w 3611133"/>
              <a:gd name="connsiteY25" fmla="*/ 876300 h 1003690"/>
              <a:gd name="connsiteX26" fmla="*/ 2525283 w 3611133"/>
              <a:gd name="connsiteY26" fmla="*/ 847725 h 1003690"/>
              <a:gd name="connsiteX27" fmla="*/ 2858658 w 3611133"/>
              <a:gd name="connsiteY27" fmla="*/ 866775 h 1003690"/>
              <a:gd name="connsiteX28" fmla="*/ 2953908 w 3611133"/>
              <a:gd name="connsiteY28" fmla="*/ 895350 h 1003690"/>
              <a:gd name="connsiteX29" fmla="*/ 3068208 w 3611133"/>
              <a:gd name="connsiteY29" fmla="*/ 914400 h 1003690"/>
              <a:gd name="connsiteX30" fmla="*/ 3115833 w 3611133"/>
              <a:gd name="connsiteY30" fmla="*/ 923925 h 1003690"/>
              <a:gd name="connsiteX31" fmla="*/ 3268233 w 3611133"/>
              <a:gd name="connsiteY31" fmla="*/ 971550 h 1003690"/>
              <a:gd name="connsiteX32" fmla="*/ 3430158 w 3611133"/>
              <a:gd name="connsiteY32" fmla="*/ 990600 h 1003690"/>
              <a:gd name="connsiteX33" fmla="*/ 3392058 w 3611133"/>
              <a:gd name="connsiteY33" fmla="*/ 1000125 h 1003690"/>
              <a:gd name="connsiteX34" fmla="*/ 3544458 w 3611133"/>
              <a:gd name="connsiteY34" fmla="*/ 923925 h 1003690"/>
              <a:gd name="connsiteX35" fmla="*/ 3525408 w 3611133"/>
              <a:gd name="connsiteY35" fmla="*/ 885825 h 1003690"/>
              <a:gd name="connsiteX36" fmla="*/ 3611133 w 3611133"/>
              <a:gd name="connsiteY36" fmla="*/ 514350 h 1003690"/>
              <a:gd name="connsiteX37" fmla="*/ 3601608 w 3611133"/>
              <a:gd name="connsiteY37" fmla="*/ 428625 h 1003690"/>
              <a:gd name="connsiteX38" fmla="*/ 3458733 w 3611133"/>
              <a:gd name="connsiteY38" fmla="*/ 361950 h 1003690"/>
              <a:gd name="connsiteX39" fmla="*/ 3363483 w 3611133"/>
              <a:gd name="connsiteY39" fmla="*/ 323850 h 1003690"/>
              <a:gd name="connsiteX40" fmla="*/ 3306333 w 3611133"/>
              <a:gd name="connsiteY40" fmla="*/ 266700 h 1003690"/>
              <a:gd name="connsiteX41" fmla="*/ 3230133 w 3611133"/>
              <a:gd name="connsiteY41" fmla="*/ 180975 h 1003690"/>
              <a:gd name="connsiteX42" fmla="*/ 2868183 w 3611133"/>
              <a:gd name="connsiteY42" fmla="*/ 123825 h 1003690"/>
              <a:gd name="connsiteX43" fmla="*/ 2763408 w 3611133"/>
              <a:gd name="connsiteY43" fmla="*/ 85725 h 1003690"/>
              <a:gd name="connsiteX44" fmla="*/ 2620533 w 3611133"/>
              <a:gd name="connsiteY44" fmla="*/ 0 h 1003690"/>
              <a:gd name="connsiteX45" fmla="*/ 2287158 w 3611133"/>
              <a:gd name="connsiteY45" fmla="*/ 19050 h 1003690"/>
              <a:gd name="connsiteX46" fmla="*/ 2258583 w 3611133"/>
              <a:gd name="connsiteY46" fmla="*/ 28575 h 1003690"/>
              <a:gd name="connsiteX47" fmla="*/ 648858 w 3611133"/>
              <a:gd name="connsiteY47" fmla="*/ 104775 h 1003690"/>
              <a:gd name="connsiteX48" fmla="*/ 648858 w 3611133"/>
              <a:gd name="connsiteY48" fmla="*/ 133350 h 1003690"/>
              <a:gd name="connsiteX49" fmla="*/ 620283 w 3611133"/>
              <a:gd name="connsiteY49" fmla="*/ 142875 h 1003690"/>
              <a:gd name="connsiteX50" fmla="*/ 601233 w 3611133"/>
              <a:gd name="connsiteY50" fmla="*/ 209550 h 100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611133" h="1003690">
                <a:moveTo>
                  <a:pt x="601233" y="209550"/>
                </a:moveTo>
                <a:cubicBezTo>
                  <a:pt x="583771" y="228600"/>
                  <a:pt x="604953" y="217422"/>
                  <a:pt x="515508" y="257175"/>
                </a:cubicBezTo>
                <a:cubicBezTo>
                  <a:pt x="498590" y="264694"/>
                  <a:pt x="486105" y="282479"/>
                  <a:pt x="467883" y="285750"/>
                </a:cubicBezTo>
                <a:cubicBezTo>
                  <a:pt x="360898" y="304952"/>
                  <a:pt x="251983" y="311150"/>
                  <a:pt x="144033" y="323850"/>
                </a:cubicBezTo>
                <a:cubicBezTo>
                  <a:pt x="102758" y="381000"/>
                  <a:pt x="56478" y="434850"/>
                  <a:pt x="20208" y="495300"/>
                </a:cubicBezTo>
                <a:cubicBezTo>
                  <a:pt x="8316" y="515120"/>
                  <a:pt x="-3856" y="539411"/>
                  <a:pt x="1158" y="561975"/>
                </a:cubicBezTo>
                <a:cubicBezTo>
                  <a:pt x="5418" y="581143"/>
                  <a:pt x="94775" y="590278"/>
                  <a:pt x="96408" y="590550"/>
                </a:cubicBezTo>
                <a:cubicBezTo>
                  <a:pt x="248714" y="707019"/>
                  <a:pt x="261714" y="695634"/>
                  <a:pt x="363108" y="847725"/>
                </a:cubicBezTo>
                <a:cubicBezTo>
                  <a:pt x="429277" y="946978"/>
                  <a:pt x="396139" y="917371"/>
                  <a:pt x="363108" y="895350"/>
                </a:cubicBezTo>
                <a:cubicBezTo>
                  <a:pt x="433911" y="877649"/>
                  <a:pt x="407989" y="876885"/>
                  <a:pt x="515508" y="923925"/>
                </a:cubicBezTo>
                <a:cubicBezTo>
                  <a:pt x="530052" y="930288"/>
                  <a:pt x="539731" y="944790"/>
                  <a:pt x="553608" y="952500"/>
                </a:cubicBezTo>
                <a:cubicBezTo>
                  <a:pt x="568554" y="960803"/>
                  <a:pt x="585609" y="964606"/>
                  <a:pt x="601233" y="971550"/>
                </a:cubicBezTo>
                <a:cubicBezTo>
                  <a:pt x="614208" y="977317"/>
                  <a:pt x="626633" y="984250"/>
                  <a:pt x="639333" y="990600"/>
                </a:cubicBezTo>
                <a:cubicBezTo>
                  <a:pt x="667908" y="987425"/>
                  <a:pt x="697783" y="990167"/>
                  <a:pt x="725058" y="981075"/>
                </a:cubicBezTo>
                <a:cubicBezTo>
                  <a:pt x="737837" y="976815"/>
                  <a:pt x="740184" y="953258"/>
                  <a:pt x="753633" y="952500"/>
                </a:cubicBezTo>
                <a:cubicBezTo>
                  <a:pt x="969214" y="940355"/>
                  <a:pt x="1185433" y="946150"/>
                  <a:pt x="1401333" y="942975"/>
                </a:cubicBezTo>
                <a:cubicBezTo>
                  <a:pt x="1436258" y="939800"/>
                  <a:pt x="1471355" y="938146"/>
                  <a:pt x="1506108" y="933450"/>
                </a:cubicBezTo>
                <a:cubicBezTo>
                  <a:pt x="1588877" y="922265"/>
                  <a:pt x="1671126" y="907502"/>
                  <a:pt x="1753758" y="895350"/>
                </a:cubicBezTo>
                <a:cubicBezTo>
                  <a:pt x="1779083" y="891626"/>
                  <a:pt x="1804558" y="889000"/>
                  <a:pt x="1829958" y="885825"/>
                </a:cubicBezTo>
                <a:cubicBezTo>
                  <a:pt x="1909333" y="857250"/>
                  <a:pt x="1985730" y="818401"/>
                  <a:pt x="2068083" y="800100"/>
                </a:cubicBezTo>
                <a:cubicBezTo>
                  <a:pt x="2096658" y="793750"/>
                  <a:pt x="2125662" y="789092"/>
                  <a:pt x="2153808" y="781050"/>
                </a:cubicBezTo>
                <a:cubicBezTo>
                  <a:pt x="2170248" y="776353"/>
                  <a:pt x="2218531" y="762000"/>
                  <a:pt x="2201433" y="762000"/>
                </a:cubicBezTo>
                <a:cubicBezTo>
                  <a:pt x="2175251" y="762000"/>
                  <a:pt x="2150531" y="774304"/>
                  <a:pt x="2125233" y="781050"/>
                </a:cubicBezTo>
                <a:cubicBezTo>
                  <a:pt x="2016384" y="810076"/>
                  <a:pt x="2091583" y="789418"/>
                  <a:pt x="1963308" y="847725"/>
                </a:cubicBezTo>
                <a:cubicBezTo>
                  <a:pt x="1925733" y="864805"/>
                  <a:pt x="1807782" y="897361"/>
                  <a:pt x="1849008" y="895350"/>
                </a:cubicBezTo>
                <a:lnTo>
                  <a:pt x="2239533" y="876300"/>
                </a:lnTo>
                <a:cubicBezTo>
                  <a:pt x="2435996" y="864210"/>
                  <a:pt x="2405687" y="867658"/>
                  <a:pt x="2525283" y="847725"/>
                </a:cubicBezTo>
                <a:lnTo>
                  <a:pt x="2858658" y="866775"/>
                </a:lnTo>
                <a:cubicBezTo>
                  <a:pt x="2882332" y="868596"/>
                  <a:pt x="2936350" y="891448"/>
                  <a:pt x="2953908" y="895350"/>
                </a:cubicBezTo>
                <a:cubicBezTo>
                  <a:pt x="2991614" y="903729"/>
                  <a:pt x="3030170" y="907687"/>
                  <a:pt x="3068208" y="914400"/>
                </a:cubicBezTo>
                <a:cubicBezTo>
                  <a:pt x="3084151" y="917213"/>
                  <a:pt x="3100267" y="919477"/>
                  <a:pt x="3115833" y="923925"/>
                </a:cubicBezTo>
                <a:cubicBezTo>
                  <a:pt x="3167008" y="938546"/>
                  <a:pt x="3217058" y="956929"/>
                  <a:pt x="3268233" y="971550"/>
                </a:cubicBezTo>
                <a:cubicBezTo>
                  <a:pt x="3317299" y="985569"/>
                  <a:pt x="3384855" y="986825"/>
                  <a:pt x="3430158" y="990600"/>
                </a:cubicBezTo>
                <a:cubicBezTo>
                  <a:pt x="3417458" y="993775"/>
                  <a:pt x="3384796" y="1011017"/>
                  <a:pt x="3392058" y="1000125"/>
                </a:cubicBezTo>
                <a:cubicBezTo>
                  <a:pt x="3412810" y="968997"/>
                  <a:pt x="3524809" y="931784"/>
                  <a:pt x="3544458" y="923925"/>
                </a:cubicBezTo>
                <a:cubicBezTo>
                  <a:pt x="3538108" y="911225"/>
                  <a:pt x="3527244" y="899905"/>
                  <a:pt x="3525408" y="885825"/>
                </a:cubicBezTo>
                <a:cubicBezTo>
                  <a:pt x="3496610" y="665037"/>
                  <a:pt x="3507133" y="722349"/>
                  <a:pt x="3611133" y="514350"/>
                </a:cubicBezTo>
                <a:cubicBezTo>
                  <a:pt x="3607958" y="485775"/>
                  <a:pt x="3614466" y="454341"/>
                  <a:pt x="3601608" y="428625"/>
                </a:cubicBezTo>
                <a:cubicBezTo>
                  <a:pt x="3571962" y="369334"/>
                  <a:pt x="3509653" y="378030"/>
                  <a:pt x="3458733" y="361950"/>
                </a:cubicBezTo>
                <a:cubicBezTo>
                  <a:pt x="3426124" y="351653"/>
                  <a:pt x="3395233" y="336550"/>
                  <a:pt x="3363483" y="323850"/>
                </a:cubicBezTo>
                <a:cubicBezTo>
                  <a:pt x="3344433" y="304800"/>
                  <a:pt x="3322978" y="287884"/>
                  <a:pt x="3306333" y="266700"/>
                </a:cubicBezTo>
                <a:cubicBezTo>
                  <a:pt x="3262749" y="211230"/>
                  <a:pt x="3283985" y="190169"/>
                  <a:pt x="3230133" y="180975"/>
                </a:cubicBezTo>
                <a:cubicBezTo>
                  <a:pt x="3109731" y="160418"/>
                  <a:pt x="2868183" y="123825"/>
                  <a:pt x="2868183" y="123825"/>
                </a:cubicBezTo>
                <a:cubicBezTo>
                  <a:pt x="2833258" y="111125"/>
                  <a:pt x="2796356" y="102915"/>
                  <a:pt x="2763408" y="85725"/>
                </a:cubicBezTo>
                <a:cubicBezTo>
                  <a:pt x="2546405" y="-27494"/>
                  <a:pt x="2713236" y="30901"/>
                  <a:pt x="2620533" y="0"/>
                </a:cubicBezTo>
                <a:cubicBezTo>
                  <a:pt x="2509408" y="6350"/>
                  <a:pt x="2398119" y="10290"/>
                  <a:pt x="2287158" y="19050"/>
                </a:cubicBezTo>
                <a:cubicBezTo>
                  <a:pt x="2277149" y="19840"/>
                  <a:pt x="2268610" y="28050"/>
                  <a:pt x="2258583" y="28575"/>
                </a:cubicBezTo>
                <a:lnTo>
                  <a:pt x="648858" y="104775"/>
                </a:lnTo>
                <a:cubicBezTo>
                  <a:pt x="498992" y="123508"/>
                  <a:pt x="596599" y="101995"/>
                  <a:pt x="648858" y="133350"/>
                </a:cubicBezTo>
                <a:cubicBezTo>
                  <a:pt x="657467" y="138516"/>
                  <a:pt x="628892" y="137709"/>
                  <a:pt x="620283" y="142875"/>
                </a:cubicBezTo>
                <a:cubicBezTo>
                  <a:pt x="612582" y="147495"/>
                  <a:pt x="618695" y="190500"/>
                  <a:pt x="601233" y="2095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CEBF6B8-7F52-4600-BD00-FDB79BD02441}"/>
              </a:ext>
            </a:extLst>
          </p:cNvPr>
          <p:cNvSpPr txBox="1"/>
          <p:nvPr/>
        </p:nvSpPr>
        <p:spPr>
          <a:xfrm>
            <a:off x="6904464" y="2782669"/>
            <a:ext cx="1259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we can control</a:t>
            </a:r>
          </a:p>
        </p:txBody>
      </p:sp>
      <p:sp>
        <p:nvSpPr>
          <p:cNvPr id="12" name="TextBox 11">
            <a:extLst>
              <a:ext uri="{FF2B5EF4-FFF2-40B4-BE49-F238E27FC236}">
                <a16:creationId xmlns:a16="http://schemas.microsoft.com/office/drawing/2014/main" id="{4D5995B6-1D88-41E4-A010-E66DF5093E2A}"/>
              </a:ext>
            </a:extLst>
          </p:cNvPr>
          <p:cNvSpPr txBox="1"/>
          <p:nvPr/>
        </p:nvSpPr>
        <p:spPr>
          <a:xfrm>
            <a:off x="6402938" y="3887708"/>
            <a:ext cx="23316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we can influence</a:t>
            </a:r>
          </a:p>
        </p:txBody>
      </p:sp>
      <p:sp>
        <p:nvSpPr>
          <p:cNvPr id="13" name="TextBox 12">
            <a:extLst>
              <a:ext uri="{FF2B5EF4-FFF2-40B4-BE49-F238E27FC236}">
                <a16:creationId xmlns:a16="http://schemas.microsoft.com/office/drawing/2014/main" id="{4ADF331E-9E52-4B05-A146-104FD882A95C}"/>
              </a:ext>
            </a:extLst>
          </p:cNvPr>
          <p:cNvSpPr txBox="1"/>
          <p:nvPr/>
        </p:nvSpPr>
        <p:spPr>
          <a:xfrm>
            <a:off x="5867620" y="4384040"/>
            <a:ext cx="2932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What’s outside of our control</a:t>
            </a:r>
          </a:p>
        </p:txBody>
      </p:sp>
      <p:sp>
        <p:nvSpPr>
          <p:cNvPr id="15" name="Freeform: Shape 14">
            <a:extLst>
              <a:ext uri="{FF2B5EF4-FFF2-40B4-BE49-F238E27FC236}">
                <a16:creationId xmlns:a16="http://schemas.microsoft.com/office/drawing/2014/main" id="{644541B0-3001-4FA3-B75D-09E5E77B21C8}"/>
              </a:ext>
            </a:extLst>
          </p:cNvPr>
          <p:cNvSpPr/>
          <p:nvPr/>
        </p:nvSpPr>
        <p:spPr>
          <a:xfrm>
            <a:off x="10875751" y="1066296"/>
            <a:ext cx="201824" cy="181479"/>
          </a:xfrm>
          <a:custGeom>
            <a:avLst/>
            <a:gdLst>
              <a:gd name="connsiteX0" fmla="*/ 201824 w 201824"/>
              <a:gd name="connsiteY0" fmla="*/ 181479 h 181479"/>
              <a:gd name="connsiteX1" fmla="*/ 154199 w 201824"/>
              <a:gd name="connsiteY1" fmla="*/ 152904 h 181479"/>
              <a:gd name="connsiteX2" fmla="*/ 77999 w 201824"/>
              <a:gd name="connsiteY2" fmla="*/ 133854 h 181479"/>
              <a:gd name="connsiteX3" fmla="*/ 1799 w 201824"/>
              <a:gd name="connsiteY3" fmla="*/ 29079 h 181479"/>
              <a:gd name="connsiteX4" fmla="*/ 182774 w 201824"/>
              <a:gd name="connsiteY4" fmla="*/ 504 h 181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24" h="181479">
                <a:moveTo>
                  <a:pt x="201824" y="181479"/>
                </a:moveTo>
                <a:cubicBezTo>
                  <a:pt x="185949" y="171954"/>
                  <a:pt x="170758" y="161183"/>
                  <a:pt x="154199" y="152904"/>
                </a:cubicBezTo>
                <a:cubicBezTo>
                  <a:pt x="134673" y="143141"/>
                  <a:pt x="96113" y="137477"/>
                  <a:pt x="77999" y="133854"/>
                </a:cubicBezTo>
                <a:cubicBezTo>
                  <a:pt x="64970" y="120825"/>
                  <a:pt x="-12719" y="49819"/>
                  <a:pt x="1799" y="29079"/>
                </a:cubicBezTo>
                <a:cubicBezTo>
                  <a:pt x="26480" y="-6179"/>
                  <a:pt x="143765" y="504"/>
                  <a:pt x="182774" y="5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4E1EDA-D5FC-47A8-B0E9-7D9C6DCF50A4}"/>
              </a:ext>
            </a:extLst>
          </p:cNvPr>
          <p:cNvSpPr txBox="1"/>
          <p:nvPr/>
        </p:nvSpPr>
        <p:spPr>
          <a:xfrm>
            <a:off x="438150" y="294639"/>
            <a:ext cx="67437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solidFill>
                <a:latin typeface="Calibri" panose="020F0502020204030204"/>
              </a:rPr>
              <a:t>F</a:t>
            </a:r>
            <a:r>
              <a:rPr kumimoji="0" lang="en-GB" sz="3200" b="1" i="0" u="none" strike="noStrike" kern="1200" cap="none" spc="0" normalizeH="0" baseline="0" noProof="0" dirty="0">
                <a:ln>
                  <a:noFill/>
                </a:ln>
                <a:solidFill>
                  <a:srgbClr val="4472C4"/>
                </a:solidFill>
                <a:effectLst/>
                <a:uLnTx/>
                <a:uFillTx/>
                <a:latin typeface="Calibri" panose="020F0502020204030204"/>
                <a:ea typeface="+mn-ea"/>
                <a:cs typeface="+mn-cs"/>
              </a:rPr>
              <a:t>ocus on the things that we are able to control or influence</a:t>
            </a:r>
          </a:p>
        </p:txBody>
      </p:sp>
    </p:spTree>
    <p:extLst>
      <p:ext uri="{BB962C8B-B14F-4D97-AF65-F5344CB8AC3E}">
        <p14:creationId xmlns:p14="http://schemas.microsoft.com/office/powerpoint/2010/main" val="83885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AC42-F77D-4591-9B76-18CD83B8640B}"/>
              </a:ext>
            </a:extLst>
          </p:cNvPr>
          <p:cNvSpPr>
            <a:spLocks noGrp="1"/>
          </p:cNvSpPr>
          <p:nvPr>
            <p:ph type="title"/>
          </p:nvPr>
        </p:nvSpPr>
        <p:spPr/>
        <p:txBody>
          <a:bodyPr>
            <a:noAutofit/>
          </a:bodyPr>
          <a:lstStyle/>
          <a:p>
            <a:r>
              <a:rPr lang="en-GB" dirty="0"/>
              <a:t>15% Solutions: what you have the freedom and resources to do NOW</a:t>
            </a:r>
          </a:p>
        </p:txBody>
      </p:sp>
      <p:sp>
        <p:nvSpPr>
          <p:cNvPr id="3" name="Content Placeholder 2">
            <a:extLst>
              <a:ext uri="{FF2B5EF4-FFF2-40B4-BE49-F238E27FC236}">
                <a16:creationId xmlns:a16="http://schemas.microsoft.com/office/drawing/2014/main" id="{862E1B20-CD7F-4C24-A483-913E73E22674}"/>
              </a:ext>
            </a:extLst>
          </p:cNvPr>
          <p:cNvSpPr>
            <a:spLocks noGrp="1"/>
          </p:cNvSpPr>
          <p:nvPr>
            <p:ph idx="1"/>
          </p:nvPr>
        </p:nvSpPr>
        <p:spPr>
          <a:xfrm>
            <a:off x="609600" y="2057399"/>
            <a:ext cx="10972800" cy="4525963"/>
          </a:xfrm>
        </p:spPr>
        <p:txBody>
          <a:bodyPr/>
          <a:lstStyle/>
          <a:p>
            <a:pPr algn="l">
              <a:buFont typeface="Arial" panose="020B0604020202020204" pitchFamily="34" charset="0"/>
              <a:buChar char="•"/>
            </a:pPr>
            <a:r>
              <a:rPr lang="en-GB" b="0" i="0" dirty="0">
                <a:solidFill>
                  <a:srgbClr val="212529"/>
                </a:solidFill>
                <a:effectLst/>
                <a:latin typeface="Open Sans" panose="020B0606030504020204" pitchFamily="34" charset="0"/>
              </a:rPr>
              <a:t>First alone, generate your own list of 15% Solutions. 3 mins</a:t>
            </a:r>
          </a:p>
          <a:p>
            <a:pPr algn="l">
              <a:buFont typeface="Arial" panose="020B0604020202020204" pitchFamily="34" charset="0"/>
              <a:buChar char="•"/>
            </a:pPr>
            <a:r>
              <a:rPr lang="en-GB" b="0" i="0" dirty="0">
                <a:solidFill>
                  <a:srgbClr val="212529"/>
                </a:solidFill>
                <a:effectLst/>
                <a:latin typeface="Open Sans" panose="020B0606030504020204" pitchFamily="34" charset="0"/>
              </a:rPr>
              <a:t>Work in a trio</a:t>
            </a:r>
          </a:p>
          <a:p>
            <a:pPr lvl="1"/>
            <a:r>
              <a:rPr lang="en-GB" b="0" i="0" dirty="0">
                <a:solidFill>
                  <a:srgbClr val="212529"/>
                </a:solidFill>
                <a:effectLst/>
                <a:latin typeface="Open Sans" panose="020B0606030504020204" pitchFamily="34" charset="0"/>
              </a:rPr>
              <a:t>provide a consultation to one another (asking clarifying questions and offering advice). 4 min. per person and one person at a time</a:t>
            </a:r>
          </a:p>
          <a:p>
            <a:endParaRPr lang="en-GB" dirty="0"/>
          </a:p>
        </p:txBody>
      </p:sp>
    </p:spTree>
    <p:extLst>
      <p:ext uri="{BB962C8B-B14F-4D97-AF65-F5344CB8AC3E}">
        <p14:creationId xmlns:p14="http://schemas.microsoft.com/office/powerpoint/2010/main" val="4198256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37ED-0C26-480D-8374-B6E9B46F999F}"/>
              </a:ext>
            </a:extLst>
          </p:cNvPr>
          <p:cNvSpPr>
            <a:spLocks noGrp="1"/>
          </p:cNvSpPr>
          <p:nvPr>
            <p:ph type="title"/>
          </p:nvPr>
        </p:nvSpPr>
        <p:spPr>
          <a:xfrm>
            <a:off x="876300" y="198438"/>
            <a:ext cx="10972800" cy="1143000"/>
          </a:xfrm>
        </p:spPr>
        <p:txBody>
          <a:bodyPr/>
          <a:lstStyle/>
          <a:p>
            <a:r>
              <a:rPr lang="en-GB" dirty="0"/>
              <a:t>Commitments</a:t>
            </a:r>
          </a:p>
        </p:txBody>
      </p:sp>
      <p:sp>
        <p:nvSpPr>
          <p:cNvPr id="3" name="Content Placeholder 2">
            <a:extLst>
              <a:ext uri="{FF2B5EF4-FFF2-40B4-BE49-F238E27FC236}">
                <a16:creationId xmlns:a16="http://schemas.microsoft.com/office/drawing/2014/main" id="{80700549-3D06-4F35-BEE4-94FF8FA99FDD}"/>
              </a:ext>
            </a:extLst>
          </p:cNvPr>
          <p:cNvSpPr>
            <a:spLocks noGrp="1"/>
          </p:cNvSpPr>
          <p:nvPr>
            <p:ph idx="1"/>
          </p:nvPr>
        </p:nvSpPr>
        <p:spPr/>
        <p:txBody>
          <a:bodyPr/>
          <a:lstStyle/>
          <a:p>
            <a:pPr marL="0" indent="0">
              <a:buNone/>
            </a:pPr>
            <a:r>
              <a:rPr lang="en-GB" b="0" i="0" dirty="0">
                <a:solidFill>
                  <a:srgbClr val="212529"/>
                </a:solidFill>
                <a:effectLst/>
                <a:latin typeface="Open Sans" panose="020B0606030504020204" pitchFamily="34" charset="0"/>
              </a:rPr>
              <a:t>Using the image cards you chose yesterday, write some commitments to yourself on actions you will take as a result of this workshop.</a:t>
            </a:r>
          </a:p>
          <a:p>
            <a:pPr marL="0" indent="0">
              <a:buNone/>
            </a:pPr>
            <a:endParaRPr lang="en-GB" dirty="0">
              <a:solidFill>
                <a:srgbClr val="212529"/>
              </a:solidFill>
              <a:latin typeface="Open Sans" panose="020B0606030504020204" pitchFamily="34" charset="0"/>
            </a:endParaRPr>
          </a:p>
          <a:p>
            <a:pPr marL="0" indent="0">
              <a:buNone/>
            </a:pPr>
            <a:r>
              <a:rPr lang="en-GB" dirty="0">
                <a:solidFill>
                  <a:srgbClr val="212529"/>
                </a:solidFill>
                <a:latin typeface="Open Sans" panose="020B0606030504020204" pitchFamily="34" charset="0"/>
              </a:rPr>
              <a:t>Share your actions with others on the table</a:t>
            </a:r>
            <a:endParaRPr lang="en-GB" dirty="0"/>
          </a:p>
        </p:txBody>
      </p:sp>
      <p:pic>
        <p:nvPicPr>
          <p:cNvPr id="5122" name="Picture 2" descr="Non-Sports Vintage Postcards Lot of 500+.... Non-Sport Cards Lots | Lot  #40164 | Heritage Auctions">
            <a:extLst>
              <a:ext uri="{FF2B5EF4-FFF2-40B4-BE49-F238E27FC236}">
                <a16:creationId xmlns:a16="http://schemas.microsoft.com/office/drawing/2014/main" id="{87BB07D4-8CD5-4053-8EAF-873B9F5C5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7312" y="4520732"/>
            <a:ext cx="3512288" cy="233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11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996F6F-F87D-4EB4-A2AC-55DD4B544779}"/>
              </a:ext>
            </a:extLst>
          </p:cNvPr>
          <p:cNvSpPr>
            <a:spLocks noGrp="1"/>
          </p:cNvSpPr>
          <p:nvPr>
            <p:ph type="title"/>
          </p:nvPr>
        </p:nvSpPr>
        <p:spPr>
          <a:xfrm>
            <a:off x="400634" y="-168110"/>
            <a:ext cx="10515600" cy="1325563"/>
          </a:xfrm>
        </p:spPr>
        <p:txBody>
          <a:bodyPr/>
          <a:lstStyle/>
          <a:p>
            <a:r>
              <a:rPr lang="en-GB" dirty="0"/>
              <a:t>What is positive deviance (PD)?</a:t>
            </a:r>
          </a:p>
        </p:txBody>
      </p:sp>
      <p:sp>
        <p:nvSpPr>
          <p:cNvPr id="5" name="Content Placeholder 4">
            <a:extLst>
              <a:ext uri="{FF2B5EF4-FFF2-40B4-BE49-F238E27FC236}">
                <a16:creationId xmlns:a16="http://schemas.microsoft.com/office/drawing/2014/main" id="{AE9151EF-353A-4183-9A5B-5B335B30EBF0}"/>
              </a:ext>
            </a:extLst>
          </p:cNvPr>
          <p:cNvSpPr>
            <a:spLocks noGrp="1"/>
          </p:cNvSpPr>
          <p:nvPr>
            <p:ph idx="1"/>
          </p:nvPr>
        </p:nvSpPr>
        <p:spPr>
          <a:xfrm>
            <a:off x="0" y="1157453"/>
            <a:ext cx="11357539" cy="4351338"/>
          </a:xfrm>
        </p:spPr>
        <p:txBody>
          <a:bodyPr/>
          <a:lstStyle/>
          <a:p>
            <a:pPr marL="0" indent="0" algn="ctr">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p:txBody>
      </p:sp>
      <p:pic>
        <p:nvPicPr>
          <p:cNvPr id="2050" name="Picture 2" descr="Pin on Positive Deviance">
            <a:extLst>
              <a:ext uri="{FF2B5EF4-FFF2-40B4-BE49-F238E27FC236}">
                <a16:creationId xmlns:a16="http://schemas.microsoft.com/office/drawing/2014/main" id="{D8A756F3-FA28-4D5D-9338-459AE3740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675" y="1157453"/>
            <a:ext cx="794730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24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5DA723-9407-4F9D-94F0-2DDA21E51F4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368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FD41-16E8-491F-B249-AD4534E4B9F0}"/>
              </a:ext>
            </a:extLst>
          </p:cNvPr>
          <p:cNvSpPr>
            <a:spLocks noGrp="1"/>
          </p:cNvSpPr>
          <p:nvPr>
            <p:ph type="title"/>
          </p:nvPr>
        </p:nvSpPr>
        <p:spPr>
          <a:xfrm>
            <a:off x="108925" y="-61847"/>
            <a:ext cx="11065828" cy="1325563"/>
          </a:xfrm>
        </p:spPr>
        <p:txBody>
          <a:bodyPr>
            <a:noAutofit/>
          </a:bodyPr>
          <a:lstStyle/>
          <a:p>
            <a:r>
              <a:rPr lang="en-GB" sz="2800" dirty="0"/>
              <a:t>PD started in international development to support local communities but has been widely adopted for other contexts</a:t>
            </a:r>
          </a:p>
        </p:txBody>
      </p:sp>
      <p:pic>
        <p:nvPicPr>
          <p:cNvPr id="5" name="Picture 4">
            <a:extLst>
              <a:ext uri="{FF2B5EF4-FFF2-40B4-BE49-F238E27FC236}">
                <a16:creationId xmlns:a16="http://schemas.microsoft.com/office/drawing/2014/main" id="{3B4B2705-422B-4233-A733-4F0814EBAB55}"/>
              </a:ext>
            </a:extLst>
          </p:cNvPr>
          <p:cNvPicPr>
            <a:picLocks noChangeAspect="1"/>
          </p:cNvPicPr>
          <p:nvPr/>
        </p:nvPicPr>
        <p:blipFill>
          <a:blip r:embed="rId2"/>
          <a:stretch>
            <a:fillRect/>
          </a:stretch>
        </p:blipFill>
        <p:spPr>
          <a:xfrm>
            <a:off x="3988579" y="1263716"/>
            <a:ext cx="7961930" cy="5246476"/>
          </a:xfrm>
          <a:prstGeom prst="rect">
            <a:avLst/>
          </a:prstGeom>
          <a:ln>
            <a:solidFill>
              <a:schemeClr val="accent1"/>
            </a:solidFill>
          </a:ln>
        </p:spPr>
      </p:pic>
      <p:pic>
        <p:nvPicPr>
          <p:cNvPr id="7" name="Picture 6">
            <a:extLst>
              <a:ext uri="{FF2B5EF4-FFF2-40B4-BE49-F238E27FC236}">
                <a16:creationId xmlns:a16="http://schemas.microsoft.com/office/drawing/2014/main" id="{2255AE33-8BEB-435F-A437-744027210BB4}"/>
              </a:ext>
            </a:extLst>
          </p:cNvPr>
          <p:cNvPicPr>
            <a:picLocks noChangeAspect="1"/>
          </p:cNvPicPr>
          <p:nvPr/>
        </p:nvPicPr>
        <p:blipFill>
          <a:blip r:embed="rId3"/>
          <a:stretch>
            <a:fillRect/>
          </a:stretch>
        </p:blipFill>
        <p:spPr>
          <a:xfrm>
            <a:off x="319760" y="4403706"/>
            <a:ext cx="3307260" cy="2257949"/>
          </a:xfrm>
          <a:prstGeom prst="rect">
            <a:avLst/>
          </a:prstGeom>
        </p:spPr>
      </p:pic>
      <p:sp>
        <p:nvSpPr>
          <p:cNvPr id="9" name="TextBox 8">
            <a:extLst>
              <a:ext uri="{FF2B5EF4-FFF2-40B4-BE49-F238E27FC236}">
                <a16:creationId xmlns:a16="http://schemas.microsoft.com/office/drawing/2014/main" id="{FF4ACFAE-7D59-4F42-83C5-31D19B52B1C8}"/>
              </a:ext>
            </a:extLst>
          </p:cNvPr>
          <p:cNvSpPr txBox="1"/>
          <p:nvPr/>
        </p:nvSpPr>
        <p:spPr>
          <a:xfrm>
            <a:off x="241491" y="2739137"/>
            <a:ext cx="3699673"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Abbreviations: PD = Positive Deviant - poor/very poor households with a child with a well nourished child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ND = Negative Deviant - average/rich households with a malnourished child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NPD = Non-Positive Deviant -  poor/very poor households with a malnourished child</a:t>
            </a:r>
          </a:p>
        </p:txBody>
      </p:sp>
      <p:sp>
        <p:nvSpPr>
          <p:cNvPr id="11" name="TextBox 10">
            <a:extLst>
              <a:ext uri="{FF2B5EF4-FFF2-40B4-BE49-F238E27FC236}">
                <a16:creationId xmlns:a16="http://schemas.microsoft.com/office/drawing/2014/main" id="{7D9602BD-7C62-4D1D-8ED3-93F8ADA111AA}"/>
              </a:ext>
            </a:extLst>
          </p:cNvPr>
          <p:cNvSpPr txBox="1"/>
          <p:nvPr/>
        </p:nvSpPr>
        <p:spPr>
          <a:xfrm>
            <a:off x="234616" y="1197678"/>
            <a:ext cx="3573184"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 example PD project in Western Province, Zambia which led to improvements in nutritional status, knowledge, attitude/caring and feeding practice</a:t>
            </a:r>
          </a:p>
        </p:txBody>
      </p:sp>
    </p:spTree>
    <p:extLst>
      <p:ext uri="{BB962C8B-B14F-4D97-AF65-F5344CB8AC3E}">
        <p14:creationId xmlns:p14="http://schemas.microsoft.com/office/powerpoint/2010/main" val="6837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A909-6844-44FD-BBD1-B8B30718C8CE}"/>
              </a:ext>
            </a:extLst>
          </p:cNvPr>
          <p:cNvSpPr>
            <a:spLocks noGrp="1"/>
          </p:cNvSpPr>
          <p:nvPr>
            <p:ph type="title"/>
          </p:nvPr>
        </p:nvSpPr>
        <p:spPr>
          <a:xfrm>
            <a:off x="213173" y="365125"/>
            <a:ext cx="11140627" cy="1325563"/>
          </a:xfrm>
        </p:spPr>
        <p:txBody>
          <a:bodyPr>
            <a:noAutofit/>
          </a:bodyPr>
          <a:lstStyle/>
          <a:p>
            <a:r>
              <a:rPr lang="en-GB" sz="3600" i="0" dirty="0">
                <a:effectLst/>
                <a:latin typeface="adobe-garamond-pro"/>
              </a:rPr>
              <a:t>Save the Children in Uganda, on a project to address issues facing previously abducted girl soldiers from the Lords Resistance Army in their reintegration into the camps in Pader</a:t>
            </a:r>
            <a:endParaRPr lang="en-GB" sz="3600" dirty="0"/>
          </a:p>
        </p:txBody>
      </p:sp>
      <p:sp>
        <p:nvSpPr>
          <p:cNvPr id="3" name="Content Placeholder 2">
            <a:extLst>
              <a:ext uri="{FF2B5EF4-FFF2-40B4-BE49-F238E27FC236}">
                <a16:creationId xmlns:a16="http://schemas.microsoft.com/office/drawing/2014/main" id="{68C05603-94E6-4B9B-9EF6-ED4ABA3DC50F}"/>
              </a:ext>
            </a:extLst>
          </p:cNvPr>
          <p:cNvSpPr>
            <a:spLocks noGrp="1"/>
          </p:cNvSpPr>
          <p:nvPr>
            <p:ph idx="1"/>
          </p:nvPr>
        </p:nvSpPr>
        <p:spPr>
          <a:xfrm>
            <a:off x="366975" y="2201483"/>
            <a:ext cx="3756239" cy="4351338"/>
          </a:xfrm>
        </p:spPr>
        <p:txBody>
          <a:bodyPr/>
          <a:lstStyle/>
          <a:p>
            <a:pPr marL="0" indent="0">
              <a:buNone/>
            </a:pPr>
            <a:r>
              <a:rPr lang="en-GB" dirty="0">
                <a:latin typeface="adobe-garamond-pro"/>
              </a:rPr>
              <a:t>T</a:t>
            </a:r>
            <a:r>
              <a:rPr lang="en-GB" b="0" i="0" dirty="0">
                <a:effectLst/>
                <a:latin typeface="adobe-garamond-pro"/>
              </a:rPr>
              <a:t>he community identified the problem of unwanted pregnancies as a major concern</a:t>
            </a:r>
            <a:endParaRPr lang="en-GB" dirty="0"/>
          </a:p>
        </p:txBody>
      </p:sp>
      <p:sp>
        <p:nvSpPr>
          <p:cNvPr id="4" name="TextBox 3">
            <a:extLst>
              <a:ext uri="{FF2B5EF4-FFF2-40B4-BE49-F238E27FC236}">
                <a16:creationId xmlns:a16="http://schemas.microsoft.com/office/drawing/2014/main" id="{5A308145-AD99-4226-ABA9-446C4B193308}"/>
              </a:ext>
            </a:extLst>
          </p:cNvPr>
          <p:cNvSpPr txBox="1"/>
          <p:nvPr/>
        </p:nvSpPr>
        <p:spPr>
          <a:xfrm>
            <a:off x="4807612" y="1856849"/>
            <a:ext cx="673177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The uncommon practices of the positive deviants: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dobe-garamond-pro"/>
                <a:ea typeface="+mn-ea"/>
                <a:cs typeface="+mn-cs"/>
              </a:rPr>
              <a:t>specific negotiating strategies used by girls around condom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dobe-garamond-pro"/>
                <a:ea typeface="+mn-ea"/>
                <a:cs typeface="+mn-cs"/>
              </a:rPr>
              <a:t>entrusting girls to the care of grandmothers for guidance re behaviour at time of menstrual cycle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dobe-garamond-pro"/>
                <a:ea typeface="+mn-ea"/>
                <a:cs typeface="+mn-cs"/>
              </a:rPr>
              <a:t>boys use of sports and exercise boys avoiding sexually active cliques as principal peer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dobe-garamond-pro"/>
                <a:ea typeface="+mn-ea"/>
                <a:cs typeface="+mn-cs"/>
              </a:rPr>
              <a:t>boys use of sports and exercise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dobe-garamond-pro"/>
                <a:ea typeface="+mn-ea"/>
                <a:cs typeface="+mn-cs"/>
              </a:rPr>
              <a:t>mothers providing daughters with a small allowance to buy things they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dobe-garamond-pro"/>
                <a:ea typeface="+mn-ea"/>
                <a:cs typeface="+mn-cs"/>
              </a:rPr>
              <a:t>leaders creating support groups of girls to discuss risks and strategies to avoid unwanted pregnancy</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C0595C-A926-40E1-A20A-F8957B110FAF}"/>
              </a:ext>
            </a:extLst>
          </p:cNvPr>
          <p:cNvPicPr>
            <a:picLocks noChangeAspect="1"/>
          </p:cNvPicPr>
          <p:nvPr/>
        </p:nvPicPr>
        <p:blipFill>
          <a:blip r:embed="rId2"/>
          <a:stretch>
            <a:fillRect/>
          </a:stretch>
        </p:blipFill>
        <p:spPr>
          <a:xfrm>
            <a:off x="420736" y="4525875"/>
            <a:ext cx="4044677" cy="1665004"/>
          </a:xfrm>
          <a:prstGeom prst="rect">
            <a:avLst/>
          </a:prstGeom>
        </p:spPr>
      </p:pic>
    </p:spTree>
    <p:extLst>
      <p:ext uri="{BB962C8B-B14F-4D97-AF65-F5344CB8AC3E}">
        <p14:creationId xmlns:p14="http://schemas.microsoft.com/office/powerpoint/2010/main" val="206610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2983-CF3D-4491-B393-320852078EA7}"/>
              </a:ext>
            </a:extLst>
          </p:cNvPr>
          <p:cNvSpPr>
            <a:spLocks noGrp="1"/>
          </p:cNvSpPr>
          <p:nvPr>
            <p:ph type="title"/>
          </p:nvPr>
        </p:nvSpPr>
        <p:spPr>
          <a:xfrm>
            <a:off x="156872" y="2255808"/>
            <a:ext cx="3757904" cy="1325563"/>
          </a:xfrm>
        </p:spPr>
        <p:txBody>
          <a:bodyPr>
            <a:normAutofit fontScale="90000"/>
          </a:bodyPr>
          <a:lstStyle/>
          <a:p>
            <a:r>
              <a:rPr lang="en-GB" dirty="0"/>
              <a:t>Positive deviance bundle for reduction of MRSA infection</a:t>
            </a:r>
          </a:p>
        </p:txBody>
      </p:sp>
      <p:pic>
        <p:nvPicPr>
          <p:cNvPr id="5" name="Picture 4">
            <a:extLst>
              <a:ext uri="{FF2B5EF4-FFF2-40B4-BE49-F238E27FC236}">
                <a16:creationId xmlns:a16="http://schemas.microsoft.com/office/drawing/2014/main" id="{60B48B59-42EA-4CEB-B6DE-A2DB96291180}"/>
              </a:ext>
            </a:extLst>
          </p:cNvPr>
          <p:cNvPicPr>
            <a:picLocks noChangeAspect="1"/>
          </p:cNvPicPr>
          <p:nvPr/>
        </p:nvPicPr>
        <p:blipFill>
          <a:blip r:embed="rId2"/>
          <a:stretch>
            <a:fillRect/>
          </a:stretch>
        </p:blipFill>
        <p:spPr>
          <a:xfrm>
            <a:off x="4655634" y="121444"/>
            <a:ext cx="7379494" cy="6443662"/>
          </a:xfrm>
          <a:prstGeom prst="rect">
            <a:avLst/>
          </a:prstGeom>
        </p:spPr>
      </p:pic>
    </p:spTree>
    <p:extLst>
      <p:ext uri="{BB962C8B-B14F-4D97-AF65-F5344CB8AC3E}">
        <p14:creationId xmlns:p14="http://schemas.microsoft.com/office/powerpoint/2010/main" val="4126868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D556-5695-493B-9446-167246E6CFD6}"/>
              </a:ext>
            </a:extLst>
          </p:cNvPr>
          <p:cNvSpPr>
            <a:spLocks noGrp="1"/>
          </p:cNvSpPr>
          <p:nvPr>
            <p:ph type="title"/>
          </p:nvPr>
        </p:nvSpPr>
        <p:spPr>
          <a:xfrm>
            <a:off x="1645114" y="66604"/>
            <a:ext cx="8472693" cy="1325563"/>
          </a:xfrm>
        </p:spPr>
        <p:txBody>
          <a:bodyPr>
            <a:normAutofit/>
          </a:bodyPr>
          <a:lstStyle/>
          <a:p>
            <a:pPr algn="ctr"/>
            <a:r>
              <a:rPr lang="en-GB" sz="3400" dirty="0"/>
              <a:t>Stages that the community goes through in a PD project</a:t>
            </a:r>
          </a:p>
        </p:txBody>
      </p:sp>
      <p:pic>
        <p:nvPicPr>
          <p:cNvPr id="4" name="Picture 3">
            <a:extLst>
              <a:ext uri="{FF2B5EF4-FFF2-40B4-BE49-F238E27FC236}">
                <a16:creationId xmlns:a16="http://schemas.microsoft.com/office/drawing/2014/main" id="{77952EBB-54E8-4973-87FC-BB4396ABACD2}"/>
              </a:ext>
            </a:extLst>
          </p:cNvPr>
          <p:cNvPicPr>
            <a:picLocks noChangeAspect="1"/>
          </p:cNvPicPr>
          <p:nvPr/>
        </p:nvPicPr>
        <p:blipFill>
          <a:blip r:embed="rId2"/>
          <a:stretch>
            <a:fillRect/>
          </a:stretch>
        </p:blipFill>
        <p:spPr>
          <a:xfrm>
            <a:off x="2808981" y="1559558"/>
            <a:ext cx="5348287" cy="4890795"/>
          </a:xfrm>
          <a:prstGeom prst="rect">
            <a:avLst/>
          </a:prstGeom>
        </p:spPr>
      </p:pic>
      <p:sp>
        <p:nvSpPr>
          <p:cNvPr id="8" name="TextBox 7">
            <a:extLst>
              <a:ext uri="{FF2B5EF4-FFF2-40B4-BE49-F238E27FC236}">
                <a16:creationId xmlns:a16="http://schemas.microsoft.com/office/drawing/2014/main" id="{CDBAEC6E-8B45-462E-9B72-BF9F64BC2F08}"/>
              </a:ext>
            </a:extLst>
          </p:cNvPr>
          <p:cNvSpPr txBox="1"/>
          <p:nvPr/>
        </p:nvSpPr>
        <p:spPr>
          <a:xfrm>
            <a:off x="8134913" y="1559558"/>
            <a:ext cx="3816049" cy="1446550"/>
          </a:xfrm>
          <a:prstGeom prst="rect">
            <a:avLst/>
          </a:prstGeom>
          <a:noFill/>
        </p:spPr>
        <p:txBody>
          <a:bodyPr wrap="square">
            <a:spAutoFit/>
          </a:bodyPr>
          <a:lstStyle/>
          <a:p>
            <a:r>
              <a:rPr lang="en-GB" sz="2200" b="0" i="1" dirty="0">
                <a:solidFill>
                  <a:srgbClr val="3E3E3E"/>
                </a:solidFill>
                <a:effectLst/>
                <a:latin typeface="Arial" panose="020B0604020202020204" pitchFamily="34" charset="0"/>
                <a:cs typeface="Arial" panose="020B0604020202020204" pitchFamily="34" charset="0"/>
              </a:rPr>
              <a:t>Defining</a:t>
            </a:r>
            <a:r>
              <a:rPr lang="en-GB" sz="2200" b="0" i="0" dirty="0">
                <a:solidFill>
                  <a:srgbClr val="3E3E3E"/>
                </a:solidFill>
                <a:effectLst/>
                <a:latin typeface="Arial" panose="020B0604020202020204" pitchFamily="34" charset="0"/>
                <a:cs typeface="Arial" panose="020B0604020202020204" pitchFamily="34" charset="0"/>
              </a:rPr>
              <a:t> the problem and the desired outcomes, and reframing the problem positively</a:t>
            </a:r>
            <a:endParaRPr lang="en-GB"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60C24D-5913-4ABE-B062-1C79ADA1942C}"/>
              </a:ext>
            </a:extLst>
          </p:cNvPr>
          <p:cNvSpPr txBox="1"/>
          <p:nvPr/>
        </p:nvSpPr>
        <p:spPr>
          <a:xfrm>
            <a:off x="67233" y="1910131"/>
            <a:ext cx="3292962" cy="2800767"/>
          </a:xfrm>
          <a:prstGeom prst="rect">
            <a:avLst/>
          </a:prstGeom>
          <a:noFill/>
        </p:spPr>
        <p:txBody>
          <a:bodyPr wrap="square">
            <a:spAutoFit/>
          </a:bodyPr>
          <a:lstStyle/>
          <a:p>
            <a:pPr algn="ctr"/>
            <a:r>
              <a:rPr lang="en-GB" sz="2200" b="0" i="1" dirty="0">
                <a:solidFill>
                  <a:srgbClr val="3E3E3E"/>
                </a:solidFill>
                <a:effectLst/>
                <a:latin typeface="Arial" panose="020B0604020202020204" pitchFamily="34" charset="0"/>
                <a:cs typeface="Arial" panose="020B0604020202020204" pitchFamily="34" charset="0"/>
              </a:rPr>
              <a:t>Determining </a:t>
            </a:r>
            <a:r>
              <a:rPr lang="en-GB" sz="2200" b="0" i="0" dirty="0">
                <a:solidFill>
                  <a:srgbClr val="3E3E3E"/>
                </a:solidFill>
                <a:effectLst/>
                <a:latin typeface="Arial" panose="020B0604020202020204" pitchFamily="34" charset="0"/>
                <a:cs typeface="Arial" panose="020B0604020202020204" pitchFamily="34" charset="0"/>
              </a:rPr>
              <a:t>who are the positive deviants are by using data collection and observation to identify teams that are like us that appear to have overcome the problems we are addressing</a:t>
            </a:r>
            <a:endParaRPr lang="en-GB" sz="2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C64EABF-F43D-4CEB-9453-F7EA3BAEAD81}"/>
              </a:ext>
            </a:extLst>
          </p:cNvPr>
          <p:cNvSpPr txBox="1"/>
          <p:nvPr/>
        </p:nvSpPr>
        <p:spPr>
          <a:xfrm>
            <a:off x="7904098" y="4004956"/>
            <a:ext cx="3738207" cy="2123658"/>
          </a:xfrm>
          <a:prstGeom prst="rect">
            <a:avLst/>
          </a:prstGeom>
          <a:noFill/>
        </p:spPr>
        <p:txBody>
          <a:bodyPr wrap="square">
            <a:spAutoFit/>
          </a:bodyPr>
          <a:lstStyle/>
          <a:p>
            <a:r>
              <a:rPr lang="en-GB" sz="2200" b="0" i="1" dirty="0">
                <a:solidFill>
                  <a:srgbClr val="3E3E3E"/>
                </a:solidFill>
                <a:effectLst/>
                <a:latin typeface="Arial" panose="020B0604020202020204" pitchFamily="34" charset="0"/>
                <a:cs typeface="Arial" panose="020B0604020202020204" pitchFamily="34" charset="0"/>
              </a:rPr>
              <a:t>Discovering </a:t>
            </a:r>
            <a:r>
              <a:rPr lang="en-GB" sz="2200" b="0" i="0" dirty="0">
                <a:solidFill>
                  <a:srgbClr val="3E3E3E"/>
                </a:solidFill>
                <a:effectLst/>
                <a:latin typeface="Arial" panose="020B0604020202020204" pitchFamily="34" charset="0"/>
                <a:cs typeface="Arial" panose="020B0604020202020204" pitchFamily="34" charset="0"/>
              </a:rPr>
              <a:t>the uncommon and successful practices and strategies used by the positive deviants identified in stage 2 through inquiry methods</a:t>
            </a:r>
            <a:endParaRPr lang="en-GB" sz="2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CEBDF6E-8B36-4960-A344-F36CA52B61E2}"/>
              </a:ext>
            </a:extLst>
          </p:cNvPr>
          <p:cNvSpPr txBox="1"/>
          <p:nvPr/>
        </p:nvSpPr>
        <p:spPr>
          <a:xfrm>
            <a:off x="67233" y="5061471"/>
            <a:ext cx="3292962" cy="1446550"/>
          </a:xfrm>
          <a:prstGeom prst="rect">
            <a:avLst/>
          </a:prstGeom>
          <a:noFill/>
        </p:spPr>
        <p:txBody>
          <a:bodyPr wrap="square">
            <a:spAutoFit/>
          </a:bodyPr>
          <a:lstStyle/>
          <a:p>
            <a:r>
              <a:rPr lang="en-GB" sz="2200" b="0" i="1" dirty="0">
                <a:solidFill>
                  <a:srgbClr val="3E3E3E"/>
                </a:solidFill>
                <a:effectLst/>
                <a:latin typeface="Arial" panose="020B0604020202020204" pitchFamily="34" charset="0"/>
                <a:cs typeface="Arial" panose="020B0604020202020204" pitchFamily="34" charset="0"/>
              </a:rPr>
              <a:t>Designing</a:t>
            </a:r>
            <a:r>
              <a:rPr lang="en-GB" sz="2200" b="0" i="0" dirty="0">
                <a:solidFill>
                  <a:srgbClr val="3E3E3E"/>
                </a:solidFill>
                <a:effectLst/>
                <a:latin typeface="Arial" panose="020B0604020202020204" pitchFamily="34" charset="0"/>
                <a:cs typeface="Arial" panose="020B0604020202020204" pitchFamily="34" charset="0"/>
              </a:rPr>
              <a:t> opportunities to spread knowledge in practice throughout the community</a:t>
            </a:r>
            <a:endParaRPr lang="en-GB" sz="2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17B712-7EEC-4CA2-9473-2E1B6593E1DB}"/>
              </a:ext>
            </a:extLst>
          </p:cNvPr>
          <p:cNvSpPr txBox="1"/>
          <p:nvPr/>
        </p:nvSpPr>
        <p:spPr>
          <a:xfrm>
            <a:off x="7399347" y="1976630"/>
            <a:ext cx="367408" cy="523220"/>
          </a:xfrm>
          <a:prstGeom prst="rect">
            <a:avLst/>
          </a:prstGeom>
          <a:noFill/>
        </p:spPr>
        <p:txBody>
          <a:bodyPr wrap="none" rtlCol="0">
            <a:spAutoFit/>
          </a:bodyPr>
          <a:lstStyle/>
          <a:p>
            <a:r>
              <a:rPr lang="en-GB" sz="2800" b="1" dirty="0"/>
              <a:t>1</a:t>
            </a:r>
          </a:p>
        </p:txBody>
      </p:sp>
      <p:sp>
        <p:nvSpPr>
          <p:cNvPr id="16" name="TextBox 15">
            <a:extLst>
              <a:ext uri="{FF2B5EF4-FFF2-40B4-BE49-F238E27FC236}">
                <a16:creationId xmlns:a16="http://schemas.microsoft.com/office/drawing/2014/main" id="{C24D601C-4599-48D3-8F6C-8D13FF2F20C9}"/>
              </a:ext>
            </a:extLst>
          </p:cNvPr>
          <p:cNvSpPr txBox="1"/>
          <p:nvPr/>
        </p:nvSpPr>
        <p:spPr>
          <a:xfrm>
            <a:off x="3360195" y="5528758"/>
            <a:ext cx="367408" cy="523220"/>
          </a:xfrm>
          <a:prstGeom prst="rect">
            <a:avLst/>
          </a:prstGeom>
          <a:noFill/>
        </p:spPr>
        <p:txBody>
          <a:bodyPr wrap="none" rtlCol="0">
            <a:spAutoFit/>
          </a:bodyPr>
          <a:lstStyle/>
          <a:p>
            <a:r>
              <a:rPr lang="en-GB" sz="2800" b="1" dirty="0"/>
              <a:t>4</a:t>
            </a:r>
          </a:p>
        </p:txBody>
      </p:sp>
      <p:sp>
        <p:nvSpPr>
          <p:cNvPr id="17" name="TextBox 16">
            <a:extLst>
              <a:ext uri="{FF2B5EF4-FFF2-40B4-BE49-F238E27FC236}">
                <a16:creationId xmlns:a16="http://schemas.microsoft.com/office/drawing/2014/main" id="{E6ADEADF-44B9-4FF8-935B-41A12BDD4B2C}"/>
              </a:ext>
            </a:extLst>
          </p:cNvPr>
          <p:cNvSpPr txBox="1"/>
          <p:nvPr/>
        </p:nvSpPr>
        <p:spPr>
          <a:xfrm>
            <a:off x="7110442" y="4587999"/>
            <a:ext cx="367408" cy="523220"/>
          </a:xfrm>
          <a:prstGeom prst="rect">
            <a:avLst/>
          </a:prstGeom>
          <a:noFill/>
        </p:spPr>
        <p:txBody>
          <a:bodyPr wrap="none" rtlCol="0">
            <a:spAutoFit/>
          </a:bodyPr>
          <a:lstStyle/>
          <a:p>
            <a:r>
              <a:rPr lang="en-GB" sz="2800" b="1" dirty="0"/>
              <a:t>3</a:t>
            </a:r>
          </a:p>
        </p:txBody>
      </p:sp>
      <p:sp>
        <p:nvSpPr>
          <p:cNvPr id="18" name="TextBox 17">
            <a:extLst>
              <a:ext uri="{FF2B5EF4-FFF2-40B4-BE49-F238E27FC236}">
                <a16:creationId xmlns:a16="http://schemas.microsoft.com/office/drawing/2014/main" id="{AEF49DBD-C1B0-4682-BB1F-11FB196721EC}"/>
              </a:ext>
            </a:extLst>
          </p:cNvPr>
          <p:cNvSpPr txBox="1"/>
          <p:nvPr/>
        </p:nvSpPr>
        <p:spPr>
          <a:xfrm>
            <a:off x="3673090" y="2804650"/>
            <a:ext cx="367408" cy="523220"/>
          </a:xfrm>
          <a:prstGeom prst="rect">
            <a:avLst/>
          </a:prstGeom>
          <a:noFill/>
        </p:spPr>
        <p:txBody>
          <a:bodyPr wrap="none" rtlCol="0">
            <a:spAutoFit/>
          </a:bodyPr>
          <a:lstStyle/>
          <a:p>
            <a:r>
              <a:rPr lang="en-GB" sz="2800" b="1" dirty="0"/>
              <a:t>2</a:t>
            </a:r>
          </a:p>
        </p:txBody>
      </p:sp>
    </p:spTree>
    <p:extLst>
      <p:ext uri="{BB962C8B-B14F-4D97-AF65-F5344CB8AC3E}">
        <p14:creationId xmlns:p14="http://schemas.microsoft.com/office/powerpoint/2010/main" val="15086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FAFA-CF30-4317-8C67-6366684229C9}"/>
              </a:ext>
            </a:extLst>
          </p:cNvPr>
          <p:cNvSpPr>
            <a:spLocks noGrp="1"/>
          </p:cNvSpPr>
          <p:nvPr>
            <p:ph type="title"/>
          </p:nvPr>
        </p:nvSpPr>
        <p:spPr>
          <a:xfrm>
            <a:off x="75266" y="-179027"/>
            <a:ext cx="10515600" cy="1325563"/>
          </a:xfrm>
        </p:spPr>
        <p:txBody>
          <a:bodyPr/>
          <a:lstStyle/>
          <a:p>
            <a:r>
              <a:rPr lang="en-GB" dirty="0"/>
              <a:t>Guiding principles for a PD project</a:t>
            </a:r>
          </a:p>
        </p:txBody>
      </p:sp>
      <p:sp>
        <p:nvSpPr>
          <p:cNvPr id="4" name="Content Placeholder 3">
            <a:extLst>
              <a:ext uri="{FF2B5EF4-FFF2-40B4-BE49-F238E27FC236}">
                <a16:creationId xmlns:a16="http://schemas.microsoft.com/office/drawing/2014/main" id="{E86B4DB6-E966-4213-B26F-79C330C0C775}"/>
              </a:ext>
            </a:extLst>
          </p:cNvPr>
          <p:cNvSpPr txBox="1">
            <a:spLocks noGrp="1"/>
          </p:cNvSpPr>
          <p:nvPr>
            <p:ph idx="1"/>
          </p:nvPr>
        </p:nvSpPr>
        <p:spPr>
          <a:xfrm>
            <a:off x="125755" y="905615"/>
            <a:ext cx="11836712" cy="5273238"/>
          </a:xfrm>
          <a:prstGeom prst="rect">
            <a:avLst/>
          </a:prstGeom>
          <a:noFill/>
        </p:spPr>
        <p:txBody>
          <a:bodyPr wrap="square">
            <a:spAutoFit/>
          </a:bodyPr>
          <a:lstStyle/>
          <a:p>
            <a:pPr algn="l"/>
            <a:r>
              <a:rPr lang="en-GB" sz="2000" b="0" i="0" dirty="0">
                <a:effectLst/>
                <a:latin typeface="Arial" panose="020B0604020202020204" pitchFamily="34" charset="0"/>
              </a:rPr>
              <a:t>The community owns the entire process. </a:t>
            </a:r>
          </a:p>
          <a:p>
            <a:pPr algn="l"/>
            <a:r>
              <a:rPr lang="en-GB" sz="2000" b="0" i="0" dirty="0">
                <a:effectLst/>
                <a:latin typeface="Arial" panose="020B0604020202020204" pitchFamily="34" charset="0"/>
              </a:rPr>
              <a:t>All individuals or groups who are part of the problem are also part of the solution - “don’t do anything about me without me.”</a:t>
            </a:r>
          </a:p>
          <a:p>
            <a:pPr algn="l"/>
            <a:r>
              <a:rPr lang="en-GB" sz="2000" b="0" i="0" dirty="0">
                <a:effectLst/>
                <a:latin typeface="Arial" panose="020B0604020202020204" pitchFamily="34" charset="0"/>
              </a:rPr>
              <a:t>The community discovers existing uncommon, successful behaviours and strategies (PD inquiry). </a:t>
            </a:r>
          </a:p>
          <a:p>
            <a:pPr algn="l"/>
            <a:r>
              <a:rPr lang="en-GB" sz="2000" b="0" i="0" dirty="0">
                <a:effectLst/>
                <a:latin typeface="Arial" panose="020B0604020202020204" pitchFamily="34" charset="0"/>
              </a:rPr>
              <a:t>The community designs ways to practice and amplify successful behaviours and strategies and unleashes innovation.</a:t>
            </a:r>
          </a:p>
          <a:p>
            <a:pPr algn="l"/>
            <a:r>
              <a:rPr lang="en-GB" sz="2000" b="0" i="0" dirty="0">
                <a:effectLst/>
                <a:latin typeface="Arial" panose="020B0604020202020204" pitchFamily="34" charset="0"/>
              </a:rPr>
              <a:t>Community members recognise that “someone just like me” can get results, even in the worst case scenarios (social proof).</a:t>
            </a:r>
          </a:p>
          <a:p>
            <a:pPr algn="l"/>
            <a:r>
              <a:rPr lang="en-GB" sz="2000" b="0" i="0" dirty="0">
                <a:effectLst/>
                <a:latin typeface="Arial" panose="020B0604020202020204" pitchFamily="34" charset="0"/>
              </a:rPr>
              <a:t>PD emphasises practice</a:t>
            </a:r>
            <a:r>
              <a:rPr lang="en-GB" sz="2000" dirty="0">
                <a:latin typeface="Arial" panose="020B0604020202020204" pitchFamily="34" charset="0"/>
              </a:rPr>
              <a:t> </a:t>
            </a:r>
            <a:r>
              <a:rPr lang="en-GB" sz="2000" b="0" i="0" dirty="0">
                <a:effectLst/>
                <a:latin typeface="Arial" panose="020B0604020202020204" pitchFamily="34" charset="0"/>
              </a:rPr>
              <a:t>instead of knowledge - the “how” instead of the “what” or “why.” The PD mantra is: “You are more likely to act your way into a new way of thinking than to think your way into a new way of acting</a:t>
            </a:r>
          </a:p>
          <a:p>
            <a:pPr algn="l"/>
            <a:r>
              <a:rPr lang="en-GB" sz="2000" b="0" i="0" dirty="0">
                <a:effectLst/>
                <a:latin typeface="Arial" panose="020B0604020202020204" pitchFamily="34" charset="0"/>
              </a:rPr>
              <a:t>The community creates its own benchmarks and monitors progress.</a:t>
            </a:r>
          </a:p>
          <a:p>
            <a:pPr algn="l"/>
            <a:r>
              <a:rPr lang="en-GB" sz="2000" b="0" i="0" dirty="0">
                <a:effectLst/>
                <a:latin typeface="Arial" panose="020B0604020202020204" pitchFamily="34" charset="0"/>
              </a:rPr>
              <a:t>PD facilitation is based on deep respect for community, its members, and its culture, focuses on interactive engagement and capacity to let the community lead.</a:t>
            </a:r>
          </a:p>
          <a:p>
            <a:pPr algn="l"/>
            <a:r>
              <a:rPr lang="en-GB" sz="2000" b="0" i="0" dirty="0">
                <a:effectLst/>
                <a:latin typeface="Arial" panose="020B0604020202020204" pitchFamily="34" charset="0"/>
              </a:rPr>
              <a:t>The PD process expands existing networks and creates new ones.</a:t>
            </a:r>
          </a:p>
        </p:txBody>
      </p:sp>
      <p:sp>
        <p:nvSpPr>
          <p:cNvPr id="5" name="TextBox 4">
            <a:extLst>
              <a:ext uri="{FF2B5EF4-FFF2-40B4-BE49-F238E27FC236}">
                <a16:creationId xmlns:a16="http://schemas.microsoft.com/office/drawing/2014/main" id="{851D73FD-111E-4728-B7AA-0D70DDD69733}"/>
              </a:ext>
            </a:extLst>
          </p:cNvPr>
          <p:cNvSpPr txBox="1"/>
          <p:nvPr/>
        </p:nvSpPr>
        <p:spPr>
          <a:xfrm>
            <a:off x="235612" y="6383970"/>
            <a:ext cx="8835752" cy="646331"/>
          </a:xfrm>
          <a:prstGeom prst="rect">
            <a:avLst/>
          </a:prstGeom>
          <a:noFill/>
        </p:spPr>
        <p:txBody>
          <a:bodyPr wrap="none" rtlCol="0">
            <a:spAutoFit/>
          </a:bodyPr>
          <a:lstStyle/>
          <a:p>
            <a:r>
              <a:rPr lang="en-GB" dirty="0"/>
              <a:t>Source: adapted from Tufts University </a:t>
            </a:r>
            <a:r>
              <a:rPr lang="en-GB" b="0" i="1" dirty="0">
                <a:solidFill>
                  <a:srgbClr val="000000"/>
                </a:solidFill>
                <a:effectLst/>
                <a:latin typeface="Open Sans" panose="020B0606030504020204" pitchFamily="34" charset="0"/>
              </a:rPr>
              <a:t>Basic field guide to the positive deviance approach</a:t>
            </a:r>
          </a:p>
          <a:p>
            <a:endParaRPr lang="en-GB" dirty="0"/>
          </a:p>
        </p:txBody>
      </p:sp>
    </p:spTree>
    <p:extLst>
      <p:ext uri="{BB962C8B-B14F-4D97-AF65-F5344CB8AC3E}">
        <p14:creationId xmlns:p14="http://schemas.microsoft.com/office/powerpoint/2010/main" val="2139598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B96A1-EBF1-444B-85E0-ADD00E35F9D1}"/>
              </a:ext>
            </a:extLst>
          </p:cNvPr>
          <p:cNvPicPr>
            <a:picLocks noChangeAspect="1"/>
          </p:cNvPicPr>
          <p:nvPr/>
        </p:nvPicPr>
        <p:blipFill>
          <a:blip r:embed="rId2"/>
          <a:stretch>
            <a:fillRect/>
          </a:stretch>
        </p:blipFill>
        <p:spPr>
          <a:xfrm>
            <a:off x="65327" y="58048"/>
            <a:ext cx="2827398" cy="2798449"/>
          </a:xfrm>
          <a:prstGeom prst="rect">
            <a:avLst/>
          </a:prstGeom>
        </p:spPr>
      </p:pic>
      <p:sp>
        <p:nvSpPr>
          <p:cNvPr id="10" name="TextBox 9">
            <a:extLst>
              <a:ext uri="{FF2B5EF4-FFF2-40B4-BE49-F238E27FC236}">
                <a16:creationId xmlns:a16="http://schemas.microsoft.com/office/drawing/2014/main" id="{741BD648-E41F-4653-A23E-9DB15A8C252A}"/>
              </a:ext>
            </a:extLst>
          </p:cNvPr>
          <p:cNvSpPr txBox="1"/>
          <p:nvPr/>
        </p:nvSpPr>
        <p:spPr>
          <a:xfrm>
            <a:off x="3305174" y="671036"/>
            <a:ext cx="8686799" cy="1938992"/>
          </a:xfrm>
          <a:prstGeom prst="rect">
            <a:avLst/>
          </a:prstGeom>
          <a:noFill/>
        </p:spPr>
        <p:txBody>
          <a:bodyPr wrap="square">
            <a:spAutoFit/>
          </a:bodyPr>
          <a:lstStyle/>
          <a:p>
            <a:r>
              <a:rPr lang="en-GB" sz="2400" dirty="0">
                <a:solidFill>
                  <a:srgbClr val="000000"/>
                </a:solidFill>
                <a:effectLst/>
                <a:latin typeface="Arial" panose="020B0604020202020204" pitchFamily="34" charset="0"/>
                <a:ea typeface="Calibri" panose="020F0502020204030204" pitchFamily="34" charset="0"/>
              </a:rPr>
              <a:t>Systematic reviews suggest international nurses face a challenging integration process when recruited to work in the UK. Creating the conditions where they feel a strong sense of belonging, can do their best work and build their careers is critical. ……..</a:t>
            </a:r>
            <a:endParaRPr lang="en-GB" sz="2400" dirty="0"/>
          </a:p>
        </p:txBody>
      </p:sp>
      <p:sp>
        <p:nvSpPr>
          <p:cNvPr id="11" name="Rectangle 10">
            <a:extLst>
              <a:ext uri="{FF2B5EF4-FFF2-40B4-BE49-F238E27FC236}">
                <a16:creationId xmlns:a16="http://schemas.microsoft.com/office/drawing/2014/main" id="{FBACF427-DCB7-49F5-8F23-3783CCF57D2B}"/>
              </a:ext>
            </a:extLst>
          </p:cNvPr>
          <p:cNvSpPr/>
          <p:nvPr/>
        </p:nvSpPr>
        <p:spPr>
          <a:xfrm>
            <a:off x="0" y="5553075"/>
            <a:ext cx="12192000" cy="115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C07EFE53-3F88-4201-B886-1B4B10517E27}"/>
              </a:ext>
            </a:extLst>
          </p:cNvPr>
          <p:cNvSpPr txBox="1"/>
          <p:nvPr/>
        </p:nvSpPr>
        <p:spPr>
          <a:xfrm>
            <a:off x="561974" y="2724173"/>
            <a:ext cx="8543925" cy="1938992"/>
          </a:xfrm>
          <a:prstGeom prst="rect">
            <a:avLst/>
          </a:prstGeom>
          <a:noFill/>
        </p:spPr>
        <p:txBody>
          <a:bodyPr wrap="square">
            <a:spAutoFit/>
          </a:bodyPr>
          <a:lstStyle/>
          <a:p>
            <a:pPr algn="just">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……..#StayandThrive has had a positive impact across two geographical regions.  The community includes 11 integrated care systems and 41 NHS organisations.  These organisations employ 9800 international nurses which account for 25% of international nurses employed nationally.</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B71DC20-48A8-4B83-9B18-89C958DBABFB}"/>
              </a:ext>
            </a:extLst>
          </p:cNvPr>
          <p:cNvSpPr txBox="1"/>
          <p:nvPr/>
        </p:nvSpPr>
        <p:spPr>
          <a:xfrm>
            <a:off x="1409700" y="4719089"/>
            <a:ext cx="10096500" cy="1885516"/>
          </a:xfrm>
          <a:prstGeom prst="rect">
            <a:avLst/>
          </a:prstGeom>
          <a:noFill/>
        </p:spPr>
        <p:txBody>
          <a:bodyPr wrap="square">
            <a:spAutoFit/>
          </a:bodyPr>
          <a:lstStyle/>
          <a:p>
            <a:pPr algn="just">
              <a:lnSpc>
                <a:spcPct val="107000"/>
              </a:lnSpc>
              <a:spcAft>
                <a:spcPts val="800"/>
              </a:spcAft>
            </a:pPr>
            <a:r>
              <a:rPr lang="en-GB" sz="2200" dirty="0">
                <a:effectLst/>
                <a:latin typeface="Arial" panose="020B0604020202020204" pitchFamily="34" charset="0"/>
                <a:ea typeface="Calibri" panose="020F0502020204030204" pitchFamily="34" charset="0"/>
                <a:cs typeface="Times New Roman" panose="02020603050405020304" pitchFamily="18" charset="0"/>
              </a:rPr>
              <a:t>…..As a result the community is retaining more international recruits (leaver rates are below national average, January 2022), offering better support, delivering enhanced experience, better understanding and appreciating the breadth and diversity of experience which will lead to enhanced patient outcomes.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332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2309</Words>
  <Application>Microsoft Office PowerPoint</Application>
  <PresentationFormat>Widescreen</PresentationFormat>
  <Paragraphs>236</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adobe-garamond-pro</vt:lpstr>
      <vt:lpstr>Arial</vt:lpstr>
      <vt:lpstr>Calibri</vt:lpstr>
      <vt:lpstr>Calibri Light</vt:lpstr>
      <vt:lpstr>charter</vt:lpstr>
      <vt:lpstr>Helvetica Neue</vt:lpstr>
      <vt:lpstr>Open Sans</vt:lpstr>
      <vt:lpstr>Office Theme</vt:lpstr>
      <vt:lpstr>Principles of positive deviance with a community</vt:lpstr>
      <vt:lpstr>Table task: designing a positive deviance initiative</vt:lpstr>
      <vt:lpstr>What is positive deviance (PD)?</vt:lpstr>
      <vt:lpstr>PD started in international development to support local communities but has been widely adopted for other contexts</vt:lpstr>
      <vt:lpstr>Save the Children in Uganda, on a project to address issues facing previously abducted girl soldiers from the Lords Resistance Army in their reintegration into the camps in Pader</vt:lpstr>
      <vt:lpstr>Positive deviance bundle for reduction of MRSA infection</vt:lpstr>
      <vt:lpstr>Stages that the community goes through in a PD project</vt:lpstr>
      <vt:lpstr>Guiding principles for a PD project</vt:lpstr>
      <vt:lpstr>PowerPoint Presentation</vt:lpstr>
      <vt:lpstr>Stages that the community goes through in a PD project</vt:lpstr>
      <vt:lpstr>The #StayandThrive bundle: What organisations that create the conditions for international recruits to thrive do:</vt:lpstr>
      <vt:lpstr>PowerPoint Presentation</vt:lpstr>
      <vt:lpstr>PowerPoint Presentation</vt:lpstr>
      <vt:lpstr>Stages of maturity in a learning community</vt:lpstr>
      <vt:lpstr>#StayAndThrive –International Retention Workspace and WhatsApp group</vt:lpstr>
      <vt:lpstr>PowerPoint Presentation</vt:lpstr>
      <vt:lpstr>PowerPoint Presentation</vt:lpstr>
      <vt:lpstr>Examples of PD in clinical settings</vt:lpstr>
      <vt:lpstr>Examples of PD in people settings</vt:lpstr>
      <vt:lpstr>Table task: designing a positive deviance initiative</vt:lpstr>
      <vt:lpstr>Using 25/10 Crowdsourcing to identify the afternoon topics</vt:lpstr>
      <vt:lpstr>Go to the table with the topic you most want to work on</vt:lpstr>
      <vt:lpstr>4 principles and a law for this session</vt:lpstr>
      <vt:lpstr>PowerPoint Presentation</vt:lpstr>
      <vt:lpstr>Revise the table list and put it here</vt:lpstr>
      <vt:lpstr>15% Solutions: what you have the freedom and resources to do NOW</vt:lpstr>
      <vt:lpstr>PowerPoint Presentation</vt:lpstr>
      <vt:lpstr>15% Solutions: what you have the freedom and resources to do NOW</vt:lpstr>
      <vt:lpstr>Commitments</vt:lpstr>
      <vt:lpstr>PowerPoint Presentation</vt:lpstr>
    </vt:vector>
  </TitlesOfParts>
  <Company>Health Quality and Safety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positive deviance with a community</dc:title>
  <dc:creator>Toni Duder</dc:creator>
  <cp:lastModifiedBy>Toni Duder</cp:lastModifiedBy>
  <cp:revision>1</cp:revision>
  <dcterms:created xsi:type="dcterms:W3CDTF">2022-08-10T20:23:44Z</dcterms:created>
  <dcterms:modified xsi:type="dcterms:W3CDTF">2022-08-10T20:24:46Z</dcterms:modified>
</cp:coreProperties>
</file>