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6"/>
  </p:notesMasterIdLst>
  <p:handoutMasterIdLst>
    <p:handoutMasterId r:id="rId27"/>
  </p:handoutMasterIdLst>
  <p:sldIdLst>
    <p:sldId id="256" r:id="rId7"/>
    <p:sldId id="260" r:id="rId8"/>
    <p:sldId id="272" r:id="rId9"/>
    <p:sldId id="290" r:id="rId10"/>
    <p:sldId id="295" r:id="rId11"/>
    <p:sldId id="296" r:id="rId12"/>
    <p:sldId id="291" r:id="rId13"/>
    <p:sldId id="293" r:id="rId14"/>
    <p:sldId id="289" r:id="rId15"/>
    <p:sldId id="298" r:id="rId16"/>
    <p:sldId id="297" r:id="rId17"/>
    <p:sldId id="294" r:id="rId18"/>
    <p:sldId id="299" r:id="rId19"/>
    <p:sldId id="278" r:id="rId20"/>
    <p:sldId id="292" r:id="rId21"/>
    <p:sldId id="303" r:id="rId22"/>
    <p:sldId id="270" r:id="rId23"/>
    <p:sldId id="302" r:id="rId24"/>
    <p:sldId id="304" r:id="rId25"/>
  </p:sldIdLst>
  <p:sldSz cx="9144000" cy="5143500" type="screen16x9"/>
  <p:notesSz cx="6797675" cy="9926638"/>
  <p:custDataLst>
    <p:tags r:id="rId2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a Clark" initials="AC" lastIdx="9" clrIdx="0">
    <p:extLst>
      <p:ext uri="{19B8F6BF-5375-455C-9EA6-DF929625EA0E}">
        <p15:presenceInfo xmlns:p15="http://schemas.microsoft.com/office/powerpoint/2012/main" userId="S::aclark@hqsc.govt.nz::3486bdd8-19d1-467a-89ce-0e8545e31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BA41"/>
    <a:srgbClr val="33CCCC"/>
    <a:srgbClr val="00467F"/>
    <a:srgbClr val="17467E"/>
    <a:srgbClr val="CCFFCC"/>
    <a:srgbClr val="617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2A44F-F69C-4FDE-BA6D-32D614E4CA49}" v="33" dt="2021-01-22T02:39:06.901"/>
    <p1510:client id="{997BFC7A-15C5-4853-83DD-9B879C51E1F1}" v="10" dt="2021-01-22T05:31:41.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52" autoAdjust="0"/>
  </p:normalViewPr>
  <p:slideViewPr>
    <p:cSldViewPr snapToGrid="0">
      <p:cViewPr varScale="1">
        <p:scale>
          <a:sx n="86" d="100"/>
          <a:sy n="86" d="100"/>
        </p:scale>
        <p:origin x="331" y="53"/>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E66A7-0C2E-4576-BD32-8B5F71A500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Z"/>
        </a:p>
      </dgm:t>
    </dgm:pt>
    <dgm:pt modelId="{004D24D8-5DD9-4D95-916D-8FFAFD1B169A}">
      <dgm:prSet phldrT="[Text]"/>
      <dgm:spPr/>
      <dgm:t>
        <a:bodyPr/>
        <a:lstStyle/>
        <a:p>
          <a:r>
            <a:rPr lang="mi-NZ"/>
            <a:t>NMC users</a:t>
          </a:r>
          <a:endParaRPr lang="en-NZ"/>
        </a:p>
      </dgm:t>
    </dgm:pt>
    <dgm:pt modelId="{B20CE7B4-3C4D-482A-B95E-6AA91CF8E298}" type="parTrans" cxnId="{BBBC54A5-1C4A-42ED-907F-FFC766FF732D}">
      <dgm:prSet/>
      <dgm:spPr/>
      <dgm:t>
        <a:bodyPr/>
        <a:lstStyle/>
        <a:p>
          <a:endParaRPr lang="en-NZ"/>
        </a:p>
      </dgm:t>
    </dgm:pt>
    <dgm:pt modelId="{A9E0E85E-3E9F-4339-8008-C079E552DD6A}" type="sibTrans" cxnId="{BBBC54A5-1C4A-42ED-907F-FFC766FF732D}">
      <dgm:prSet/>
      <dgm:spPr/>
      <dgm:t>
        <a:bodyPr/>
        <a:lstStyle/>
        <a:p>
          <a:endParaRPr lang="en-NZ"/>
        </a:p>
      </dgm:t>
    </dgm:pt>
    <dgm:pt modelId="{98FDA133-D79F-462A-AEBB-26B1BD642626}">
      <dgm:prSet phldrT="[Text]"/>
      <dgm:spPr/>
      <dgm:t>
        <a:bodyPr/>
        <a:lstStyle/>
        <a:p>
          <a:r>
            <a:rPr lang="mi-NZ"/>
            <a:t>Feedback on the existing chart</a:t>
          </a:r>
          <a:endParaRPr lang="en-NZ"/>
        </a:p>
      </dgm:t>
    </dgm:pt>
    <dgm:pt modelId="{B94D1862-8C21-4039-9C3F-DF67AF19A102}" type="parTrans" cxnId="{0933CE01-81A0-4ECE-9CB9-9C802AF095D3}">
      <dgm:prSet/>
      <dgm:spPr/>
      <dgm:t>
        <a:bodyPr/>
        <a:lstStyle/>
        <a:p>
          <a:endParaRPr lang="en-NZ"/>
        </a:p>
      </dgm:t>
    </dgm:pt>
    <dgm:pt modelId="{9A5C34AA-0615-4BF3-918E-C66A3DABD9A8}" type="sibTrans" cxnId="{0933CE01-81A0-4ECE-9CB9-9C802AF095D3}">
      <dgm:prSet/>
      <dgm:spPr/>
      <dgm:t>
        <a:bodyPr/>
        <a:lstStyle/>
        <a:p>
          <a:endParaRPr lang="en-NZ"/>
        </a:p>
      </dgm:t>
    </dgm:pt>
    <dgm:pt modelId="{7D3A5EA7-0938-4FE6-A59E-096777867681}">
      <dgm:prSet phldrT="[Text]"/>
      <dgm:spPr/>
      <dgm:t>
        <a:bodyPr/>
        <a:lstStyle/>
        <a:p>
          <a:r>
            <a:rPr lang="mi-NZ"/>
            <a:t>NMC committee</a:t>
          </a:r>
          <a:endParaRPr lang="en-NZ"/>
        </a:p>
      </dgm:t>
    </dgm:pt>
    <dgm:pt modelId="{1F4F16C8-DA67-46D3-BA19-2FADD02047EA}" type="parTrans" cxnId="{45D9654C-40B3-41DE-9934-3C02388B513E}">
      <dgm:prSet/>
      <dgm:spPr/>
      <dgm:t>
        <a:bodyPr/>
        <a:lstStyle/>
        <a:p>
          <a:endParaRPr lang="en-NZ"/>
        </a:p>
      </dgm:t>
    </dgm:pt>
    <dgm:pt modelId="{2047DD5F-B389-4847-A06B-12C2A08C1142}" type="sibTrans" cxnId="{45D9654C-40B3-41DE-9934-3C02388B513E}">
      <dgm:prSet/>
      <dgm:spPr/>
      <dgm:t>
        <a:bodyPr/>
        <a:lstStyle/>
        <a:p>
          <a:endParaRPr lang="en-NZ"/>
        </a:p>
      </dgm:t>
    </dgm:pt>
    <dgm:pt modelId="{34995322-D941-43BF-A05A-6AA0CBE02002}">
      <dgm:prSet phldrT="[Text]"/>
      <dgm:spPr/>
      <dgm:t>
        <a:bodyPr/>
        <a:lstStyle/>
        <a:p>
          <a:r>
            <a:rPr lang="mi-NZ"/>
            <a:t>Review of feedback </a:t>
          </a:r>
          <a:endParaRPr lang="en-NZ"/>
        </a:p>
      </dgm:t>
    </dgm:pt>
    <dgm:pt modelId="{0726A464-9F13-47B7-9041-B513D7DAEF44}" type="parTrans" cxnId="{E20C8C62-59C0-479B-8D78-30E206E684D0}">
      <dgm:prSet/>
      <dgm:spPr/>
      <dgm:t>
        <a:bodyPr/>
        <a:lstStyle/>
        <a:p>
          <a:endParaRPr lang="en-NZ"/>
        </a:p>
      </dgm:t>
    </dgm:pt>
    <dgm:pt modelId="{46F98B7F-F18F-420A-AFA6-63639FE14BF5}" type="sibTrans" cxnId="{E20C8C62-59C0-479B-8D78-30E206E684D0}">
      <dgm:prSet/>
      <dgm:spPr/>
      <dgm:t>
        <a:bodyPr/>
        <a:lstStyle/>
        <a:p>
          <a:endParaRPr lang="en-NZ"/>
        </a:p>
      </dgm:t>
    </dgm:pt>
    <dgm:pt modelId="{925874FB-CBA7-4385-987D-33F77CB5FE4E}">
      <dgm:prSet/>
      <dgm:spPr/>
      <dgm:t>
        <a:bodyPr/>
        <a:lstStyle/>
        <a:p>
          <a:r>
            <a:rPr lang="en-NZ"/>
            <a:t>Feedback to the sector</a:t>
          </a:r>
        </a:p>
      </dgm:t>
    </dgm:pt>
    <dgm:pt modelId="{070EA625-CE70-49B4-B853-42B13BFBC982}" type="parTrans" cxnId="{39DAEFC2-86B4-4025-AAE9-22801FDDB231}">
      <dgm:prSet/>
      <dgm:spPr/>
      <dgm:t>
        <a:bodyPr/>
        <a:lstStyle/>
        <a:p>
          <a:endParaRPr lang="en-NZ"/>
        </a:p>
      </dgm:t>
    </dgm:pt>
    <dgm:pt modelId="{83A89CC7-4DF7-4C2F-A735-F4D1F11F962D}" type="sibTrans" cxnId="{39DAEFC2-86B4-4025-AAE9-22801FDDB231}">
      <dgm:prSet/>
      <dgm:spPr/>
      <dgm:t>
        <a:bodyPr/>
        <a:lstStyle/>
        <a:p>
          <a:endParaRPr lang="en-NZ"/>
        </a:p>
      </dgm:t>
    </dgm:pt>
    <dgm:pt modelId="{1E14665B-9B2D-492D-87E8-1E68AC5A6EF5}" type="pres">
      <dgm:prSet presAssocID="{341E66A7-0C2E-4576-BD32-8B5F71A5007C}" presName="linear" presStyleCnt="0">
        <dgm:presLayoutVars>
          <dgm:animLvl val="lvl"/>
          <dgm:resizeHandles val="exact"/>
        </dgm:presLayoutVars>
      </dgm:prSet>
      <dgm:spPr/>
    </dgm:pt>
    <dgm:pt modelId="{8117975D-6217-471E-8BD9-15DC3928990E}" type="pres">
      <dgm:prSet presAssocID="{004D24D8-5DD9-4D95-916D-8FFAFD1B169A}" presName="parentText" presStyleLbl="node1" presStyleIdx="0" presStyleCnt="3">
        <dgm:presLayoutVars>
          <dgm:chMax val="0"/>
          <dgm:bulletEnabled val="1"/>
        </dgm:presLayoutVars>
      </dgm:prSet>
      <dgm:spPr/>
    </dgm:pt>
    <dgm:pt modelId="{788AF6EF-8C08-4A56-A1FB-C81192B71EF1}" type="pres">
      <dgm:prSet presAssocID="{004D24D8-5DD9-4D95-916D-8FFAFD1B169A}" presName="childText" presStyleLbl="revTx" presStyleIdx="0" presStyleCnt="2">
        <dgm:presLayoutVars>
          <dgm:bulletEnabled val="1"/>
        </dgm:presLayoutVars>
      </dgm:prSet>
      <dgm:spPr/>
    </dgm:pt>
    <dgm:pt modelId="{172835A3-75ED-47DE-873B-8CF0024E44C5}" type="pres">
      <dgm:prSet presAssocID="{7D3A5EA7-0938-4FE6-A59E-096777867681}" presName="parentText" presStyleLbl="node1" presStyleIdx="1" presStyleCnt="3">
        <dgm:presLayoutVars>
          <dgm:chMax val="0"/>
          <dgm:bulletEnabled val="1"/>
        </dgm:presLayoutVars>
      </dgm:prSet>
      <dgm:spPr/>
    </dgm:pt>
    <dgm:pt modelId="{EB39E27C-8189-4A37-B17E-FDE195019FC4}" type="pres">
      <dgm:prSet presAssocID="{7D3A5EA7-0938-4FE6-A59E-096777867681}" presName="childText" presStyleLbl="revTx" presStyleIdx="1" presStyleCnt="2">
        <dgm:presLayoutVars>
          <dgm:bulletEnabled val="1"/>
        </dgm:presLayoutVars>
      </dgm:prSet>
      <dgm:spPr/>
    </dgm:pt>
    <dgm:pt modelId="{8CE1F506-AEB0-4951-98E2-D4D5E1B71ECE}" type="pres">
      <dgm:prSet presAssocID="{925874FB-CBA7-4385-987D-33F77CB5FE4E}" presName="parentText" presStyleLbl="node1" presStyleIdx="2" presStyleCnt="3">
        <dgm:presLayoutVars>
          <dgm:chMax val="0"/>
          <dgm:bulletEnabled val="1"/>
        </dgm:presLayoutVars>
      </dgm:prSet>
      <dgm:spPr/>
    </dgm:pt>
  </dgm:ptLst>
  <dgm:cxnLst>
    <dgm:cxn modelId="{0933CE01-81A0-4ECE-9CB9-9C802AF095D3}" srcId="{004D24D8-5DD9-4D95-916D-8FFAFD1B169A}" destId="{98FDA133-D79F-462A-AEBB-26B1BD642626}" srcOrd="0" destOrd="0" parTransId="{B94D1862-8C21-4039-9C3F-DF67AF19A102}" sibTransId="{9A5C34AA-0615-4BF3-918E-C66A3DABD9A8}"/>
    <dgm:cxn modelId="{0F03B72B-D3B0-48B9-874E-CCF5E8FBF8F4}" type="presOf" srcId="{98FDA133-D79F-462A-AEBB-26B1BD642626}" destId="{788AF6EF-8C08-4A56-A1FB-C81192B71EF1}" srcOrd="0" destOrd="0" presId="urn:microsoft.com/office/officeart/2005/8/layout/vList2"/>
    <dgm:cxn modelId="{E20C8C62-59C0-479B-8D78-30E206E684D0}" srcId="{7D3A5EA7-0938-4FE6-A59E-096777867681}" destId="{34995322-D941-43BF-A05A-6AA0CBE02002}" srcOrd="0" destOrd="0" parTransId="{0726A464-9F13-47B7-9041-B513D7DAEF44}" sibTransId="{46F98B7F-F18F-420A-AFA6-63639FE14BF5}"/>
    <dgm:cxn modelId="{45D9654C-40B3-41DE-9934-3C02388B513E}" srcId="{341E66A7-0C2E-4576-BD32-8B5F71A5007C}" destId="{7D3A5EA7-0938-4FE6-A59E-096777867681}" srcOrd="1" destOrd="0" parTransId="{1F4F16C8-DA67-46D3-BA19-2FADD02047EA}" sibTransId="{2047DD5F-B389-4847-A06B-12C2A08C1142}"/>
    <dgm:cxn modelId="{2438894F-8866-47A1-A606-BEF15B245A93}" type="presOf" srcId="{7D3A5EA7-0938-4FE6-A59E-096777867681}" destId="{172835A3-75ED-47DE-873B-8CF0024E44C5}" srcOrd="0" destOrd="0" presId="urn:microsoft.com/office/officeart/2005/8/layout/vList2"/>
    <dgm:cxn modelId="{4D502979-BD8E-4274-8D38-5F12821A2D5F}" type="presOf" srcId="{34995322-D941-43BF-A05A-6AA0CBE02002}" destId="{EB39E27C-8189-4A37-B17E-FDE195019FC4}" srcOrd="0" destOrd="0" presId="urn:microsoft.com/office/officeart/2005/8/layout/vList2"/>
    <dgm:cxn modelId="{EFAA9F8E-1A06-4491-95C9-A0AA51B88FDF}" type="presOf" srcId="{925874FB-CBA7-4385-987D-33F77CB5FE4E}" destId="{8CE1F506-AEB0-4951-98E2-D4D5E1B71ECE}" srcOrd="0" destOrd="0" presId="urn:microsoft.com/office/officeart/2005/8/layout/vList2"/>
    <dgm:cxn modelId="{BBBC54A5-1C4A-42ED-907F-FFC766FF732D}" srcId="{341E66A7-0C2E-4576-BD32-8B5F71A5007C}" destId="{004D24D8-5DD9-4D95-916D-8FFAFD1B169A}" srcOrd="0" destOrd="0" parTransId="{B20CE7B4-3C4D-482A-B95E-6AA91CF8E298}" sibTransId="{A9E0E85E-3E9F-4339-8008-C079E552DD6A}"/>
    <dgm:cxn modelId="{39DAEFC2-86B4-4025-AAE9-22801FDDB231}" srcId="{341E66A7-0C2E-4576-BD32-8B5F71A5007C}" destId="{925874FB-CBA7-4385-987D-33F77CB5FE4E}" srcOrd="2" destOrd="0" parTransId="{070EA625-CE70-49B4-B853-42B13BFBC982}" sibTransId="{83A89CC7-4DF7-4C2F-A735-F4D1F11F962D}"/>
    <dgm:cxn modelId="{9F10D6E3-421F-4E10-B70D-5E173BBA65FA}" type="presOf" srcId="{004D24D8-5DD9-4D95-916D-8FFAFD1B169A}" destId="{8117975D-6217-471E-8BD9-15DC3928990E}" srcOrd="0" destOrd="0" presId="urn:microsoft.com/office/officeart/2005/8/layout/vList2"/>
    <dgm:cxn modelId="{7C319FFA-A91C-47BF-95E4-0073F04A55B6}" type="presOf" srcId="{341E66A7-0C2E-4576-BD32-8B5F71A5007C}" destId="{1E14665B-9B2D-492D-87E8-1E68AC5A6EF5}" srcOrd="0" destOrd="0" presId="urn:microsoft.com/office/officeart/2005/8/layout/vList2"/>
    <dgm:cxn modelId="{7C8648D9-4C08-4B1A-B339-472955BE4C3B}" type="presParOf" srcId="{1E14665B-9B2D-492D-87E8-1E68AC5A6EF5}" destId="{8117975D-6217-471E-8BD9-15DC3928990E}" srcOrd="0" destOrd="0" presId="urn:microsoft.com/office/officeart/2005/8/layout/vList2"/>
    <dgm:cxn modelId="{43966A6C-D4C1-4117-B77A-221F79284DFB}" type="presParOf" srcId="{1E14665B-9B2D-492D-87E8-1E68AC5A6EF5}" destId="{788AF6EF-8C08-4A56-A1FB-C81192B71EF1}" srcOrd="1" destOrd="0" presId="urn:microsoft.com/office/officeart/2005/8/layout/vList2"/>
    <dgm:cxn modelId="{B8E0A981-DD7F-4220-A6E4-6A154CCE606A}" type="presParOf" srcId="{1E14665B-9B2D-492D-87E8-1E68AC5A6EF5}" destId="{172835A3-75ED-47DE-873B-8CF0024E44C5}" srcOrd="2" destOrd="0" presId="urn:microsoft.com/office/officeart/2005/8/layout/vList2"/>
    <dgm:cxn modelId="{FF5142AA-0F5C-46D5-BE29-BD017B33A2F3}" type="presParOf" srcId="{1E14665B-9B2D-492D-87E8-1E68AC5A6EF5}" destId="{EB39E27C-8189-4A37-B17E-FDE195019FC4}" srcOrd="3" destOrd="0" presId="urn:microsoft.com/office/officeart/2005/8/layout/vList2"/>
    <dgm:cxn modelId="{0DE61775-5CE1-4FC5-89DB-4B1310EF553E}" type="presParOf" srcId="{1E14665B-9B2D-492D-87E8-1E68AC5A6EF5}" destId="{8CE1F506-AEB0-4951-98E2-D4D5E1B71E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7975D-6217-471E-8BD9-15DC3928990E}">
      <dsp:nvSpPr>
        <dsp:cNvPr id="0" name=""/>
        <dsp:cNvSpPr/>
      </dsp:nvSpPr>
      <dsp:spPr>
        <a:xfrm>
          <a:off x="0" y="41028"/>
          <a:ext cx="777369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mi-NZ" sz="2800" kern="1200"/>
            <a:t>NMC users</a:t>
          </a:r>
          <a:endParaRPr lang="en-NZ" sz="2800" kern="1200"/>
        </a:p>
      </dsp:txBody>
      <dsp:txXfrm>
        <a:off x="32784" y="73812"/>
        <a:ext cx="7708126" cy="606012"/>
      </dsp:txXfrm>
    </dsp:sp>
    <dsp:sp modelId="{788AF6EF-8C08-4A56-A1FB-C81192B71EF1}">
      <dsp:nvSpPr>
        <dsp:cNvPr id="0" name=""/>
        <dsp:cNvSpPr/>
      </dsp:nvSpPr>
      <dsp:spPr>
        <a:xfrm>
          <a:off x="0" y="712608"/>
          <a:ext cx="7773694"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81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mi-NZ" sz="2200" kern="1200"/>
            <a:t>Feedback on the existing chart</a:t>
          </a:r>
          <a:endParaRPr lang="en-NZ" sz="2200" kern="1200"/>
        </a:p>
      </dsp:txBody>
      <dsp:txXfrm>
        <a:off x="0" y="712608"/>
        <a:ext cx="7773694" cy="463680"/>
      </dsp:txXfrm>
    </dsp:sp>
    <dsp:sp modelId="{172835A3-75ED-47DE-873B-8CF0024E44C5}">
      <dsp:nvSpPr>
        <dsp:cNvPr id="0" name=""/>
        <dsp:cNvSpPr/>
      </dsp:nvSpPr>
      <dsp:spPr>
        <a:xfrm>
          <a:off x="0" y="1176288"/>
          <a:ext cx="777369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mi-NZ" sz="2800" kern="1200"/>
            <a:t>NMC committee</a:t>
          </a:r>
          <a:endParaRPr lang="en-NZ" sz="2800" kern="1200"/>
        </a:p>
      </dsp:txBody>
      <dsp:txXfrm>
        <a:off x="32784" y="1209072"/>
        <a:ext cx="7708126" cy="606012"/>
      </dsp:txXfrm>
    </dsp:sp>
    <dsp:sp modelId="{EB39E27C-8189-4A37-B17E-FDE195019FC4}">
      <dsp:nvSpPr>
        <dsp:cNvPr id="0" name=""/>
        <dsp:cNvSpPr/>
      </dsp:nvSpPr>
      <dsp:spPr>
        <a:xfrm>
          <a:off x="0" y="1847869"/>
          <a:ext cx="7773694"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81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mi-NZ" sz="2200" kern="1200"/>
            <a:t>Review of feedback </a:t>
          </a:r>
          <a:endParaRPr lang="en-NZ" sz="2200" kern="1200"/>
        </a:p>
      </dsp:txBody>
      <dsp:txXfrm>
        <a:off x="0" y="1847869"/>
        <a:ext cx="7773694" cy="463680"/>
      </dsp:txXfrm>
    </dsp:sp>
    <dsp:sp modelId="{8CE1F506-AEB0-4951-98E2-D4D5E1B71ECE}">
      <dsp:nvSpPr>
        <dsp:cNvPr id="0" name=""/>
        <dsp:cNvSpPr/>
      </dsp:nvSpPr>
      <dsp:spPr>
        <a:xfrm>
          <a:off x="0" y="2311548"/>
          <a:ext cx="777369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NZ" sz="2800" kern="1200"/>
            <a:t>Feedback to the sector</a:t>
          </a:r>
        </a:p>
      </dsp:txBody>
      <dsp:txXfrm>
        <a:off x="32784" y="2344332"/>
        <a:ext cx="7708126"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694F1A9A-D819-47FF-8651-D7C506795B4E}" type="datetime1">
              <a:rPr lang="en-US"/>
              <a:pPr>
                <a:defRPr/>
              </a:pPr>
              <a:t>5/19/2021</a:t>
            </a:fld>
            <a:endParaRPr lang="en-US"/>
          </a:p>
        </p:txBody>
      </p:sp>
      <p:sp>
        <p:nvSpPr>
          <p:cNvPr id="4813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A09AE96F-2733-4D59-B2AC-23A72EBE34A3}" type="slidenum">
              <a:rPr lang="en-US"/>
              <a:pPr>
                <a:defRPr/>
              </a:pPr>
              <a:t>‹#›</a:t>
            </a:fld>
            <a:endParaRPr lang="en-US"/>
          </a:p>
        </p:txBody>
      </p:sp>
    </p:spTree>
    <p:extLst>
      <p:ext uri="{BB962C8B-B14F-4D97-AF65-F5344CB8AC3E}">
        <p14:creationId xmlns:p14="http://schemas.microsoft.com/office/powerpoint/2010/main" val="7043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8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135D72DE-C36B-4421-AE8D-A754AEBCFB5B}" type="datetime1">
              <a:rPr lang="en-US"/>
              <a:pPr>
                <a:defRPr/>
              </a:pPr>
              <a:t>5/19/2021</a:t>
            </a:fld>
            <a:endParaRPr lang="en-US"/>
          </a:p>
        </p:txBody>
      </p:sp>
      <p:sp>
        <p:nvSpPr>
          <p:cNvPr id="32772" name="Rectangle 4"/>
          <p:cNvSpPr>
            <a:spLocks noGrp="1" noRot="1" noChangeAspect="1" noChangeArrowheads="1" noTextEdit="1"/>
          </p:cNvSpPr>
          <p:nvPr>
            <p:ph type="sldImg" idx="2"/>
          </p:nvPr>
        </p:nvSpPr>
        <p:spPr bwMode="auto">
          <a:xfrm>
            <a:off x="92075" y="744538"/>
            <a:ext cx="6615113"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70A6B5D9-B7CA-4AA7-B900-277FA3D4CE6E}" type="slidenum">
              <a:rPr lang="en-US"/>
              <a:pPr>
                <a:defRPr/>
              </a:pPr>
              <a:t>‹#›</a:t>
            </a:fld>
            <a:endParaRPr lang="en-US"/>
          </a:p>
        </p:txBody>
      </p:sp>
    </p:spTree>
    <p:extLst>
      <p:ext uri="{BB962C8B-B14F-4D97-AF65-F5344CB8AC3E}">
        <p14:creationId xmlns:p14="http://schemas.microsoft.com/office/powerpoint/2010/main" val="23899727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oracic.org.au/journal-publishing/command/download_file/id/34/filename/TSANZ-AcuteOxygen-Guidelines-2016-web.p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2075" y="744538"/>
            <a:ext cx="6615113" cy="3721100"/>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mi-NZ" sz="1200" kern="1200" dirty="0">
                <a:solidFill>
                  <a:schemeClr val="tx1"/>
                </a:solidFill>
                <a:effectLst/>
                <a:latin typeface="Calibri" pitchFamily="34" charset="0"/>
                <a:ea typeface="ＭＳ Ｐゴシック" pitchFamily="1" charset="-128"/>
                <a:cs typeface="+mn-cs"/>
              </a:rPr>
              <a:t>Ehara taku toa i te toa takitahi engari, he toa takitini.</a:t>
            </a:r>
            <a:endParaRPr lang="en-NZ" sz="1200" kern="1200" dirty="0">
              <a:solidFill>
                <a:schemeClr val="tx1"/>
              </a:solidFill>
              <a:effectLst/>
              <a:latin typeface="Calibri" pitchFamily="34" charset="0"/>
              <a:ea typeface="ＭＳ Ｐゴシック" pitchFamily="1" charset="-128"/>
              <a:cs typeface="+mn-cs"/>
            </a:endParaRPr>
          </a:p>
          <a:p>
            <a:r>
              <a:rPr lang="mi-NZ" sz="1200" i="1" kern="1200" dirty="0">
                <a:solidFill>
                  <a:schemeClr val="tx1"/>
                </a:solidFill>
                <a:effectLst/>
                <a:latin typeface="Calibri" pitchFamily="34" charset="0"/>
                <a:ea typeface="ＭＳ Ｐゴシック" pitchFamily="1" charset="-128"/>
                <a:cs typeface="+mn-cs"/>
              </a:rPr>
              <a:t>My successes are not mine alone, they are ours – the greatest successes we will have are from working together.</a:t>
            </a:r>
            <a:endParaRPr lang="en-NZ" sz="1200" i="1" kern="1200" dirty="0">
              <a:solidFill>
                <a:schemeClr val="tx1"/>
              </a:solidFill>
              <a:effectLst/>
              <a:latin typeface="Calibri" pitchFamily="34" charset="0"/>
              <a:ea typeface="ＭＳ Ｐゴシック" pitchFamily="1" charset="-128"/>
              <a:cs typeface="+mn-cs"/>
            </a:endParaRPr>
          </a:p>
          <a:p>
            <a:endParaRPr lang="en-NZ" sz="1200" i="0" kern="1200" dirty="0">
              <a:solidFill>
                <a:schemeClr val="tx1"/>
              </a:solidFill>
              <a:effectLst/>
              <a:latin typeface="Calibri" pitchFamily="34" charset="0"/>
              <a:ea typeface="ＭＳ Ｐゴシック" pitchFamily="1" charset="-128"/>
              <a:cs typeface="+mn-cs"/>
            </a:endParaRPr>
          </a:p>
          <a:p>
            <a:r>
              <a:rPr lang="en-NZ" sz="1200" kern="1200" dirty="0" err="1">
                <a:solidFill>
                  <a:schemeClr val="tx1"/>
                </a:solidFill>
                <a:effectLst/>
                <a:latin typeface="Calibri" pitchFamily="34" charset="0"/>
                <a:ea typeface="ＭＳ Ｐゴシック" pitchFamily="1" charset="-128"/>
                <a:cs typeface="+mn-cs"/>
              </a:rPr>
              <a:t>Tēnā</a:t>
            </a:r>
            <a:r>
              <a:rPr lang="en-NZ" sz="1200" kern="1200" dirty="0">
                <a:solidFill>
                  <a:schemeClr val="tx1"/>
                </a:solidFill>
                <a:effectLst/>
                <a:latin typeface="Calibri" pitchFamily="34" charset="0"/>
                <a:ea typeface="ＭＳ Ｐゴシック" pitchFamily="1" charset="-128"/>
                <a:cs typeface="+mn-cs"/>
              </a:rPr>
              <a:t> </a:t>
            </a:r>
            <a:r>
              <a:rPr lang="en-NZ" sz="1200" kern="1200" dirty="0" err="1">
                <a:solidFill>
                  <a:schemeClr val="tx1"/>
                </a:solidFill>
                <a:effectLst/>
                <a:latin typeface="Calibri" pitchFamily="34" charset="0"/>
                <a:ea typeface="ＭＳ Ｐゴシック" pitchFamily="1" charset="-128"/>
                <a:cs typeface="+mn-cs"/>
              </a:rPr>
              <a:t>koutou</a:t>
            </a:r>
            <a:r>
              <a:rPr lang="en-NZ" sz="1200" kern="1200" dirty="0">
                <a:solidFill>
                  <a:schemeClr val="tx1"/>
                </a:solidFill>
                <a:effectLst/>
                <a:latin typeface="Calibri" pitchFamily="34" charset="0"/>
                <a:ea typeface="ＭＳ Ｐゴシック" pitchFamily="1" charset="-128"/>
                <a:cs typeface="+mn-cs"/>
              </a:rPr>
              <a:t> and welcome to this introduction to the revised edition of the national medication chart. </a:t>
            </a:r>
          </a:p>
          <a:p>
            <a:pPr marL="0" indent="0">
              <a:buNone/>
            </a:pPr>
            <a:endParaRPr lang="en-GB" sz="900" dirty="0"/>
          </a:p>
          <a:p>
            <a:pPr marL="0" indent="0">
              <a:buNone/>
            </a:pPr>
            <a:r>
              <a:rPr lang="en-GB" sz="900" dirty="0"/>
              <a:t>The Commission commenced a utility review of the National Medication Chart (NMC) suite in 2019. The last review was completed in 2014, with an amendment to the oxygen prescribing section in 2016. Regular review means that the chart design continues to evolve to meet the needs of current practice. </a:t>
            </a:r>
            <a:endParaRPr lang="en-NZ" sz="900" dirty="0"/>
          </a:p>
          <a:p>
            <a:r>
              <a:rPr lang="en-GB" sz="900" dirty="0"/>
              <a:t> </a:t>
            </a:r>
            <a:endParaRPr lang="en-NZ" sz="900" dirty="0"/>
          </a:p>
          <a:p>
            <a:r>
              <a:rPr lang="en-GB" sz="900" dirty="0"/>
              <a:t>The medication charts are used in inpatient settings to record the medicines prescribed and administered to a patient, along with any allergies and adverse reactions from medicines.</a:t>
            </a:r>
            <a:endParaRPr lang="en-NZ" sz="900" dirty="0"/>
          </a:p>
          <a:p>
            <a:r>
              <a:rPr lang="en-GB" sz="900" dirty="0"/>
              <a:t> </a:t>
            </a:r>
            <a:endParaRPr lang="en-NZ" sz="900" dirty="0"/>
          </a:p>
          <a:p>
            <a:r>
              <a:rPr lang="en-GB" sz="900" dirty="0"/>
              <a:t>The Commission supports a suite of five national medication charts (NMCs):</a:t>
            </a:r>
            <a:endParaRPr lang="en-NZ" sz="900" dirty="0"/>
          </a:p>
          <a:p>
            <a:r>
              <a:rPr lang="en-GB" sz="900" dirty="0"/>
              <a:t>•	Day Stay Chart</a:t>
            </a:r>
            <a:endParaRPr lang="en-NZ" sz="900" dirty="0"/>
          </a:p>
          <a:p>
            <a:r>
              <a:rPr lang="en-GB" sz="900" dirty="0"/>
              <a:t>•	8-Day Chart </a:t>
            </a:r>
            <a:endParaRPr lang="en-NZ" sz="900" dirty="0"/>
          </a:p>
          <a:p>
            <a:r>
              <a:rPr lang="en-GB" sz="900" dirty="0"/>
              <a:t>•	8-Day Chart (scannable)</a:t>
            </a:r>
            <a:endParaRPr lang="en-NZ" sz="900" dirty="0"/>
          </a:p>
          <a:p>
            <a:r>
              <a:rPr lang="en-GB" sz="900" dirty="0"/>
              <a:t>•	16-Day Chart (long stay)</a:t>
            </a:r>
            <a:endParaRPr lang="en-NZ" sz="900" dirty="0"/>
          </a:p>
          <a:p>
            <a:r>
              <a:rPr lang="en-GB" sz="900" dirty="0"/>
              <a:t>•	16-Day Chart (long stay scannable)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GB" sz="1200" b="0" dirty="0">
                <a:latin typeface="Arial" panose="020B0604020202020204" pitchFamily="34" charset="0"/>
                <a:ea typeface="ＭＳ Ｐゴシック" pitchFamily="1" charset="-128"/>
                <a:cs typeface="Arial" panose="020B0604020202020204" pitchFamily="34" charset="0"/>
              </a:rPr>
              <a:t>Page 3</a:t>
            </a:r>
          </a:p>
          <a:p>
            <a:pPr>
              <a:spcAft>
                <a:spcPts val="300"/>
              </a:spcAft>
              <a:buSzPct val="110000"/>
            </a:pPr>
            <a:r>
              <a:rPr lang="en-GB" sz="1200" b="0" dirty="0">
                <a:latin typeface="Arial" panose="020B0604020202020204" pitchFamily="34" charset="0"/>
                <a:ea typeface="ＭＳ Ｐゴシック" pitchFamily="1" charset="-128"/>
                <a:cs typeface="Arial" panose="020B0604020202020204" pitchFamily="34" charset="0"/>
              </a:rPr>
              <a:t>This section has been enlarged to accommodate documentation of three verbal orders.</a:t>
            </a:r>
            <a:endParaRPr lang="en-NZ" sz="1200" b="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10</a:t>
            </a:fld>
            <a:endParaRPr lang="en-US"/>
          </a:p>
        </p:txBody>
      </p:sp>
    </p:spTree>
    <p:extLst>
      <p:ext uri="{BB962C8B-B14F-4D97-AF65-F5344CB8AC3E}">
        <p14:creationId xmlns:p14="http://schemas.microsoft.com/office/powerpoint/2010/main" val="258487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spcBef>
                <a:spcPts val="0"/>
              </a:spcBef>
              <a:spcAft>
                <a:spcPts val="300"/>
              </a:spcAft>
              <a:buSzPct val="110000"/>
              <a:buFont typeface="Arial" panose="020B0604020202020204" pitchFamily="34" charset="0"/>
              <a:buNone/>
              <a:defRPr/>
            </a:pPr>
            <a:r>
              <a:rPr lang="en-GB" sz="1200" dirty="0">
                <a:latin typeface="Arial" panose="020B0604020202020204" pitchFamily="34" charset="0"/>
                <a:ea typeface="ＭＳ Ｐゴシック" pitchFamily="1" charset="-128"/>
                <a:cs typeface="Arial" panose="020B0604020202020204" pitchFamily="34" charset="0"/>
              </a:rPr>
              <a:t>Page 3</a:t>
            </a:r>
          </a:p>
          <a:p>
            <a:pPr marL="268288" indent="-268288" eaLnBrk="0" hangingPunct="0">
              <a:spcBef>
                <a:spcPts val="0"/>
              </a:spcBef>
              <a:spcAft>
                <a:spcPts val="300"/>
              </a:spcAft>
              <a:buSzPct val="110000"/>
              <a:buFont typeface="Arial" panose="020B0604020202020204" pitchFamily="34" charset="0"/>
              <a:buChar char="•"/>
              <a:defRPr/>
            </a:pPr>
            <a:r>
              <a:rPr lang="en-GB" sz="1200" dirty="0">
                <a:latin typeface="Arial" panose="020B0604020202020204" pitchFamily="34" charset="0"/>
                <a:ea typeface="ＭＳ Ｐゴシック" pitchFamily="1" charset="-128"/>
                <a:cs typeface="Arial" panose="020B0604020202020204" pitchFamily="34" charset="0"/>
              </a:rPr>
              <a:t>The ‘Target Saturations’ box has been moved to the bottom of page 3 and shaded pink to make it more obvious (and to keep the ‘Once Only’ medicines together).</a:t>
            </a:r>
            <a:endParaRPr lang="en-NZ" sz="1200" dirty="0">
              <a:latin typeface="Arial" panose="020B0604020202020204" pitchFamily="34" charset="0"/>
              <a:ea typeface="ＭＳ Ｐゴシック" pitchFamily="1" charset="-128"/>
              <a:cs typeface="Arial" panose="020B0604020202020204" pitchFamily="34" charset="0"/>
            </a:endParaRPr>
          </a:p>
          <a:p>
            <a:pPr marL="268288" marR="0" lvl="0" indent="-268288" algn="l" defTabSz="457200" rtl="0" eaLnBrk="0" fontAlgn="base" latinLnBrk="0" hangingPunct="0">
              <a:lnSpc>
                <a:spcPct val="100000"/>
              </a:lnSpc>
              <a:spcBef>
                <a:spcPts val="0"/>
              </a:spcBef>
              <a:spcAft>
                <a:spcPts val="300"/>
              </a:spcAft>
              <a:buClrTx/>
              <a:buSzPct val="110000"/>
              <a:buFont typeface="Arial" panose="020B0604020202020204" pitchFamily="34" charset="0"/>
              <a:buChar char="•"/>
              <a:tabLst/>
              <a:defRPr/>
            </a:pPr>
            <a:r>
              <a:rPr lang="en-NZ" sz="1200" dirty="0">
                <a:latin typeface="Arial" panose="020B0604020202020204" pitchFamily="34" charset="0"/>
                <a:ea typeface="ＭＳ Ｐゴシック" pitchFamily="1" charset="-128"/>
                <a:cs typeface="Arial" panose="020B0604020202020204" pitchFamily="34" charset="0"/>
              </a:rPr>
              <a:t>The parameters have been updated to 88-91% and 92-96% and wording has been added for guidance </a:t>
            </a:r>
            <a:r>
              <a:rPr lang="en-NZ" sz="1200" kern="1200" dirty="0">
                <a:solidFill>
                  <a:schemeClr val="tx1"/>
                </a:solidFill>
                <a:effectLst/>
                <a:latin typeface="Calibri" pitchFamily="34" charset="0"/>
                <a:ea typeface="ＭＳ Ｐゴシック" pitchFamily="1" charset="-128"/>
                <a:cs typeface="+mn-cs"/>
              </a:rPr>
              <a:t>and we have referenced the guidelines from the Thoracic society in the user guide: </a:t>
            </a:r>
            <a:r>
              <a:rPr lang="en-NZ" sz="1200" b="1" dirty="0">
                <a:latin typeface="Arial" panose="020B0604020202020204" pitchFamily="34" charset="0"/>
                <a:ea typeface="ＭＳ Ｐゴシック" pitchFamily="1" charset="-128"/>
                <a:cs typeface="Arial" panose="020B0604020202020204" pitchFamily="34" charset="0"/>
              </a:rPr>
              <a:t> </a:t>
            </a:r>
            <a:r>
              <a:rPr lang="en-NZ" sz="1200" u="sng" dirty="0">
                <a:latin typeface="Arial" panose="020B0604020202020204" pitchFamily="34" charset="0"/>
                <a:ea typeface="ＭＳ Ｐゴシック" pitchFamily="1" charset="-128"/>
                <a:cs typeface="Arial" panose="020B0604020202020204" pitchFamily="34" charset="0"/>
                <a:hlinkClick r:id="rId3"/>
              </a:rPr>
              <a:t>https://www.thoracic.org.au/journal-publishing/command/download_file/id/34/filename/TSANZ-AcuteOxygen-Guidelines-2016-web.pd</a:t>
            </a:r>
            <a:endParaRPr lang="en-NZ" sz="1200" dirty="0">
              <a:latin typeface="Arial" panose="020B0604020202020204" pitchFamily="34" charset="0"/>
              <a:ea typeface="ＭＳ Ｐゴシック" pitchFamily="1" charset="-128"/>
              <a:cs typeface="Arial" panose="020B0604020202020204" pitchFamily="34" charset="0"/>
            </a:endParaRPr>
          </a:p>
          <a:p>
            <a:pPr marL="268288" indent="-268288" eaLnBrk="0" hangingPunct="0">
              <a:spcBef>
                <a:spcPts val="0"/>
              </a:spcBef>
              <a:spcAft>
                <a:spcPts val="300"/>
              </a:spcAft>
              <a:buSzPct val="110000"/>
              <a:buFont typeface="Arial" panose="020B0604020202020204" pitchFamily="34" charset="0"/>
              <a:buChar char="•"/>
              <a:defRPr/>
            </a:pPr>
            <a:endParaRPr lang="en-NZ" sz="1200" kern="1200" dirty="0">
              <a:solidFill>
                <a:schemeClr val="tx1"/>
              </a:solidFill>
              <a:effectLst/>
              <a:latin typeface="Calibri" pitchFamily="34" charset="0"/>
              <a:ea typeface="ＭＳ Ｐゴシック" pitchFamily="1" charset="-128"/>
              <a:cs typeface="+mn-cs"/>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11</a:t>
            </a:fld>
            <a:endParaRPr lang="en-US"/>
          </a:p>
        </p:txBody>
      </p:sp>
    </p:spTree>
    <p:extLst>
      <p:ext uri="{BB962C8B-B14F-4D97-AF65-F5344CB8AC3E}">
        <p14:creationId xmlns:p14="http://schemas.microsoft.com/office/powerpoint/2010/main" val="134167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dirty="0">
                <a:latin typeface="Arial" panose="020B0604020202020204" pitchFamily="34" charset="0"/>
                <a:ea typeface="ＭＳ Ｐゴシック" pitchFamily="1" charset="-128"/>
                <a:cs typeface="Arial" panose="020B0604020202020204" pitchFamily="34" charset="0"/>
              </a:rPr>
              <a:t>The wording ‘Dose range if needed’ has been removed from the ‘Dose’ box in all sections except for the ‘As Required (PRN) Medicine’ sections on pages 4 to 7. (The previous inclusion of that instruction encouraged some prescribers to add a dose range when a single dose should have been specified.)</a:t>
            </a:r>
            <a:endParaRPr lang="en-NZ" sz="1200" b="0" dirty="0">
              <a:latin typeface="Arial" panose="020B0604020202020204" pitchFamily="34" charset="0"/>
              <a:ea typeface="ＭＳ Ｐゴシック" pitchFamily="1" charset="-128"/>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12</a:t>
            </a:fld>
            <a:endParaRPr lang="en-US"/>
          </a:p>
        </p:txBody>
      </p:sp>
    </p:spTree>
    <p:extLst>
      <p:ext uri="{BB962C8B-B14F-4D97-AF65-F5344CB8AC3E}">
        <p14:creationId xmlns:p14="http://schemas.microsoft.com/office/powerpoint/2010/main" val="124612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NZ" sz="1200" b="0" dirty="0">
                <a:latin typeface="Arial" panose="020B0604020202020204" pitchFamily="34" charset="0"/>
                <a:ea typeface="ＭＳ Ｐゴシック" pitchFamily="1" charset="-128"/>
                <a:cs typeface="Arial" panose="020B0604020202020204" pitchFamily="34" charset="0"/>
              </a:rPr>
              <a:t>Pages 4 </a:t>
            </a:r>
            <a:r>
              <a:rPr lang="en-NZ" sz="1200" b="0">
                <a:latin typeface="Arial" panose="020B0604020202020204" pitchFamily="34" charset="0"/>
                <a:ea typeface="ＭＳ Ｐゴシック" pitchFamily="1" charset="-128"/>
                <a:cs typeface="Arial" panose="020B0604020202020204" pitchFamily="34" charset="0"/>
              </a:rPr>
              <a:t>to 7</a:t>
            </a:r>
            <a:endParaRPr lang="en-NZ" sz="1200" b="0" dirty="0">
              <a:latin typeface="Arial" panose="020B0604020202020204" pitchFamily="34" charset="0"/>
              <a:ea typeface="ＭＳ Ｐゴシック" pitchFamily="1" charset="-128"/>
              <a:cs typeface="Arial" panose="020B0604020202020204" pitchFamily="34" charset="0"/>
            </a:endParaRPr>
          </a:p>
          <a:p>
            <a:pPr marL="268288" indent="-268288" eaLnBrk="0" hangingPunct="0">
              <a:spcBef>
                <a:spcPts val="0"/>
              </a:spcBef>
              <a:spcAft>
                <a:spcPts val="300"/>
              </a:spcAft>
              <a:buSzPct val="110000"/>
              <a:buFont typeface="Arial" panose="020B0604020202020204" pitchFamily="34" charset="0"/>
              <a:buChar char="•"/>
              <a:defRPr/>
            </a:pPr>
            <a:r>
              <a:rPr lang="en-NZ" sz="1200" b="0" dirty="0">
                <a:latin typeface="Arial" panose="020B0604020202020204" pitchFamily="34" charset="0"/>
                <a:ea typeface="ＭＳ Ｐゴシック" pitchFamily="1" charset="-128"/>
                <a:cs typeface="Arial" panose="020B0604020202020204" pitchFamily="34" charset="0"/>
              </a:rPr>
              <a:t>An extra page has been added, giving space for additional PRN medicines.</a:t>
            </a:r>
          </a:p>
          <a:p>
            <a:pPr marL="268288" indent="-268288" eaLnBrk="0" hangingPunct="0">
              <a:spcBef>
                <a:spcPts val="0"/>
              </a:spcBef>
              <a:spcAft>
                <a:spcPts val="300"/>
              </a:spcAft>
              <a:buSzPct val="110000"/>
              <a:buFont typeface="Arial" panose="020B0604020202020204" pitchFamily="34" charset="0"/>
              <a:buChar char="•"/>
              <a:defRPr/>
            </a:pPr>
            <a:r>
              <a:rPr lang="en-GB" sz="1200" b="0" dirty="0">
                <a:latin typeface="Arial" panose="020B0604020202020204" pitchFamily="34" charset="0"/>
                <a:ea typeface="ＭＳ Ｐゴシック" pitchFamily="1" charset="-128"/>
                <a:cs typeface="Arial" panose="020B0604020202020204" pitchFamily="34" charset="0"/>
              </a:rPr>
              <a:t>PRN ‘Indication’ and ‘Max dose/24hrs’ fields have been bolded to provide emphasis. </a:t>
            </a:r>
            <a:endParaRPr lang="en-NZ" sz="1200" b="0" dirty="0">
              <a:latin typeface="Arial" panose="020B0604020202020204" pitchFamily="34" charset="0"/>
              <a:ea typeface="ＭＳ Ｐゴシック" pitchFamily="1" charset="-128"/>
              <a:cs typeface="Arial" panose="020B0604020202020204" pitchFamily="34" charset="0"/>
            </a:endParaRPr>
          </a:p>
          <a:p>
            <a:endParaRPr lang="en-NZ" b="1"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13</a:t>
            </a:fld>
            <a:endParaRPr lang="en-US"/>
          </a:p>
        </p:txBody>
      </p:sp>
    </p:spTree>
    <p:extLst>
      <p:ext uri="{BB962C8B-B14F-4D97-AF65-F5344CB8AC3E}">
        <p14:creationId xmlns:p14="http://schemas.microsoft.com/office/powerpoint/2010/main" val="395367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spcBef>
                <a:spcPct val="30000"/>
              </a:spcBef>
              <a:spcAft>
                <a:spcPts val="300"/>
              </a:spcAft>
              <a:defRPr/>
            </a:pPr>
            <a:r>
              <a:rPr lang="en-NZ" sz="1200" b="0" dirty="0">
                <a:latin typeface="Arial" panose="020B0604020202020204" pitchFamily="34" charset="0"/>
                <a:ea typeface="ＭＳ Ｐゴシック" pitchFamily="1" charset="-128"/>
                <a:cs typeface="Arial" panose="020B0604020202020204" pitchFamily="34" charset="0"/>
              </a:rPr>
              <a:t>Page 15</a:t>
            </a:r>
          </a:p>
          <a:p>
            <a:pPr lvl="0" eaLnBrk="0" hangingPunct="0">
              <a:spcBef>
                <a:spcPts val="0"/>
              </a:spcBef>
              <a:spcAft>
                <a:spcPts val="300"/>
              </a:spcAft>
              <a:buSzPct val="110000"/>
              <a:defRPr/>
            </a:pPr>
            <a:r>
              <a:rPr lang="en-NZ" sz="1200" b="0" dirty="0">
                <a:latin typeface="Arial" panose="020B0604020202020204" pitchFamily="34" charset="0"/>
                <a:ea typeface="ＭＳ Ｐゴシック" pitchFamily="1" charset="-128"/>
                <a:cs typeface="Arial" panose="020B0604020202020204" pitchFamily="34" charset="0"/>
              </a:rPr>
              <a:t>The ‘Recommended Administration Times’ box is now on the top of page 15</a:t>
            </a:r>
            <a:r>
              <a:rPr lang="en-NZ" sz="1400" b="0" dirty="0">
                <a:latin typeface="Arial" panose="020B0604020202020204" pitchFamily="34" charset="0"/>
                <a:ea typeface="ＭＳ Ｐゴシック" pitchFamily="1" charset="-128"/>
                <a:cs typeface="Arial" panose="020B0604020202020204" pitchFamily="34" charset="0"/>
              </a:rPr>
              <a:t>. </a:t>
            </a:r>
            <a:endParaRPr lang="en-NZ" sz="1400" b="0"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14</a:t>
            </a:fld>
            <a:endParaRPr lang="en-US"/>
          </a:p>
        </p:txBody>
      </p:sp>
    </p:spTree>
    <p:extLst>
      <p:ext uri="{BB962C8B-B14F-4D97-AF65-F5344CB8AC3E}">
        <p14:creationId xmlns:p14="http://schemas.microsoft.com/office/powerpoint/2010/main" val="354558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300"/>
              </a:spcAft>
              <a:buNone/>
            </a:pPr>
            <a:r>
              <a:rPr lang="en-GB" sz="1200" b="0" dirty="0">
                <a:highlight>
                  <a:srgbClr val="FFFF00"/>
                </a:highlight>
                <a:ea typeface="ＭＳ Ｐゴシック" pitchFamily="1" charset="-128"/>
              </a:rPr>
              <a:t>Page 15</a:t>
            </a:r>
          </a:p>
          <a:p>
            <a:pPr marL="0" indent="0">
              <a:spcBef>
                <a:spcPts val="0"/>
              </a:spcBef>
              <a:spcAft>
                <a:spcPts val="300"/>
              </a:spcAft>
              <a:buSzPct val="110000"/>
              <a:buNone/>
            </a:pPr>
            <a:r>
              <a:rPr lang="en-GB" sz="1200" b="0" dirty="0">
                <a:highlight>
                  <a:srgbClr val="FFFF00"/>
                </a:highlight>
                <a:ea typeface="ＭＳ Ｐゴシック" pitchFamily="1" charset="-128"/>
              </a:rPr>
              <a:t>New codes have been added: ‘W’ for ‘</a:t>
            </a:r>
            <a:r>
              <a:rPr lang="en-GB" sz="1200" b="0">
                <a:highlight>
                  <a:srgbClr val="FFFF00"/>
                </a:highlight>
                <a:ea typeface="ＭＳ Ｐゴシック" pitchFamily="1" charset="-128"/>
              </a:rPr>
              <a:t>withheld’, </a:t>
            </a:r>
            <a:r>
              <a:rPr lang="en-GB" sz="1200" b="0" dirty="0">
                <a:highlight>
                  <a:srgbClr val="FFFF00"/>
                </a:highlight>
                <a:ea typeface="ＭＳ Ｐゴシック" pitchFamily="1" charset="-128"/>
              </a:rPr>
              <a:t>‘RV’ for ‘review’, ‘U’ for ‘patient unavailable’.</a:t>
            </a:r>
            <a:endParaRPr lang="en-NZ" sz="3200" b="0" dirty="0">
              <a:highlight>
                <a:srgbClr val="FFFF00"/>
              </a:highlight>
            </a:endParaRPr>
          </a:p>
          <a:p>
            <a:endParaRPr lang="en-NZ" dirty="0">
              <a:highlight>
                <a:srgbClr val="FFFF00"/>
              </a:highlight>
            </a:endParaRP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15</a:t>
            </a:fld>
            <a:endParaRPr lang="en-US"/>
          </a:p>
        </p:txBody>
      </p:sp>
    </p:spTree>
    <p:extLst>
      <p:ext uri="{BB962C8B-B14F-4D97-AF65-F5344CB8AC3E}">
        <p14:creationId xmlns:p14="http://schemas.microsoft.com/office/powerpoint/2010/main" val="104101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GB" sz="1200" b="0" dirty="0">
                <a:latin typeface="Arial" panose="020B0604020202020204" pitchFamily="34" charset="0"/>
                <a:ea typeface="ＭＳ Ｐゴシック" pitchFamily="1" charset="-128"/>
                <a:cs typeface="Arial" panose="020B0604020202020204" pitchFamily="34" charset="0"/>
              </a:rPr>
              <a:t>Page 16 </a:t>
            </a:r>
          </a:p>
          <a:p>
            <a:pPr marL="268288" indent="-268288" eaLnBrk="0" hangingPunct="0">
              <a:spcBef>
                <a:spcPts val="0"/>
              </a:spcBef>
              <a:spcAft>
                <a:spcPts val="300"/>
              </a:spcAft>
              <a:buSzPct val="110000"/>
              <a:buFont typeface="Arial" panose="020B0604020202020204" pitchFamily="34" charset="0"/>
              <a:buChar char="•"/>
              <a:defRPr/>
            </a:pPr>
            <a:r>
              <a:rPr lang="en-GB" sz="1200" b="0" dirty="0">
                <a:latin typeface="Arial" panose="020B0604020202020204" pitchFamily="34" charset="0"/>
                <a:ea typeface="ＭＳ Ｐゴシック" pitchFamily="1" charset="-128"/>
                <a:cs typeface="Arial" panose="020B0604020202020204" pitchFamily="34" charset="0"/>
              </a:rPr>
              <a:t>The ‘Intravenous and subcutaneous fluid prescription and infusion record’ section has been reconfigured. </a:t>
            </a:r>
          </a:p>
          <a:p>
            <a:pPr marL="268288" indent="-268288" eaLnBrk="0" hangingPunct="0">
              <a:spcBef>
                <a:spcPts val="0"/>
              </a:spcBef>
              <a:spcAft>
                <a:spcPts val="300"/>
              </a:spcAft>
              <a:buSzPct val="110000"/>
              <a:buFont typeface="Arial" panose="020B0604020202020204" pitchFamily="34" charset="0"/>
              <a:buChar char="•"/>
              <a:defRPr/>
            </a:pPr>
            <a:r>
              <a:rPr lang="en-GB" sz="1200" b="0" dirty="0">
                <a:latin typeface="Arial" panose="020B0604020202020204" pitchFamily="34" charset="0"/>
                <a:ea typeface="ＭＳ Ｐゴシック" pitchFamily="1" charset="-128"/>
                <a:cs typeface="Arial" panose="020B0604020202020204" pitchFamily="34" charset="0"/>
              </a:rPr>
              <a:t>The ‘Completion/Time/Actual Vol’ columns have been removed, and a reminder to complete a fluid balance chart added. </a:t>
            </a:r>
          </a:p>
          <a:p>
            <a:pPr marL="268288" indent="-268288" eaLnBrk="0" hangingPunct="0">
              <a:spcBef>
                <a:spcPts val="0"/>
              </a:spcBef>
              <a:spcAft>
                <a:spcPts val="300"/>
              </a:spcAft>
              <a:buSzPct val="110000"/>
              <a:buFont typeface="Arial" panose="020B0604020202020204" pitchFamily="34" charset="0"/>
              <a:buChar char="•"/>
              <a:defRPr/>
            </a:pPr>
            <a:r>
              <a:rPr lang="en-GB" sz="1200" b="0" dirty="0">
                <a:latin typeface="Arial" panose="020B0604020202020204" pitchFamily="34" charset="0"/>
                <a:ea typeface="ＭＳ Ｐゴシック" pitchFamily="1" charset="-128"/>
                <a:cs typeface="Arial" panose="020B0604020202020204" pitchFamily="34" charset="0"/>
              </a:rPr>
              <a:t>A continuation sheet for intravenous fluid prescription and infusion records will be available. </a:t>
            </a:r>
            <a:endParaRPr lang="en-NZ" sz="1200" b="0" dirty="0">
              <a:latin typeface="Arial" panose="020B0604020202020204" pitchFamily="34" charset="0"/>
              <a:ea typeface="ＭＳ Ｐゴシック" pitchFamily="1" charset="-128"/>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16</a:t>
            </a:fld>
            <a:endParaRPr lang="en-US"/>
          </a:p>
        </p:txBody>
      </p:sp>
    </p:spTree>
    <p:extLst>
      <p:ext uri="{BB962C8B-B14F-4D97-AF65-F5344CB8AC3E}">
        <p14:creationId xmlns:p14="http://schemas.microsoft.com/office/powerpoint/2010/main" val="207500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288" indent="-268288">
              <a:spcAft>
                <a:spcPts val="300"/>
              </a:spcAft>
              <a:buSzPct val="110000"/>
              <a:buFont typeface="Arial" panose="020B0604020202020204" pitchFamily="34" charset="0"/>
              <a:buChar char="•"/>
            </a:pPr>
            <a:r>
              <a:rPr lang="en-NZ" sz="1200" b="0" dirty="0"/>
              <a:t>A subcutaneous charting sticker has been introduced for optional use. Subcutaneous medication can now be prescribed in the regular section of the NMC using a sticker template. This is to be placed across two regular medicines rows for multiple medicines. The sticker has rows for up to four medicines to be prescribed in a single syringe.</a:t>
            </a:r>
          </a:p>
          <a:p>
            <a:pPr marL="268288" indent="-268288">
              <a:spcAft>
                <a:spcPts val="300"/>
              </a:spcAft>
              <a:buSzPct val="110000"/>
              <a:buFont typeface="Arial" panose="020B0604020202020204" pitchFamily="34" charset="0"/>
              <a:buChar char="•"/>
            </a:pPr>
            <a:r>
              <a:rPr lang="en-NZ" sz="1200" b="0" dirty="0"/>
              <a:t>The continuous subcutaneous infusion prescription sticker can also be placed on the fluid and infusion prescription page (last page of the chart) if that is preferred (see your local policy for guidance). </a:t>
            </a: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17</a:t>
            </a:fld>
            <a:endParaRPr lang="en-US"/>
          </a:p>
        </p:txBody>
      </p:sp>
    </p:spTree>
    <p:extLst>
      <p:ext uri="{BB962C8B-B14F-4D97-AF65-F5344CB8AC3E}">
        <p14:creationId xmlns:p14="http://schemas.microsoft.com/office/powerpoint/2010/main" val="61179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Calibri" pitchFamily="34" charset="0"/>
                <a:ea typeface="ＭＳ Ｐゴシック" pitchFamily="1" charset="-128"/>
                <a:cs typeface="+mn-cs"/>
              </a:rPr>
              <a:t>The Venous Thromboembolism prevention section has been removed.</a:t>
            </a:r>
            <a:endParaRPr lang="en-NZ" sz="1200" b="0" kern="1200" dirty="0">
              <a:solidFill>
                <a:schemeClr val="tx1"/>
              </a:solidFill>
              <a:effectLst/>
              <a:latin typeface="Calibri" pitchFamily="34" charset="0"/>
              <a:ea typeface="ＭＳ Ｐゴシック" pitchFamily="1" charset="-128"/>
              <a:cs typeface="+mn-cs"/>
            </a:endParaRPr>
          </a:p>
          <a:p>
            <a:r>
              <a:rPr lang="en-GB" sz="1200" b="0" kern="1200" dirty="0">
                <a:solidFill>
                  <a:schemeClr val="tx1"/>
                </a:solidFill>
                <a:effectLst/>
                <a:latin typeface="Calibri" pitchFamily="34" charset="0"/>
                <a:ea typeface="ＭＳ Ｐゴシック" pitchFamily="1" charset="-128"/>
                <a:cs typeface="+mn-cs"/>
              </a:rPr>
              <a:t>The rationale for this is: </a:t>
            </a:r>
            <a:endParaRPr lang="en-NZ" sz="1200" b="0" kern="1200" dirty="0">
              <a:solidFill>
                <a:schemeClr val="tx1"/>
              </a:solidFill>
              <a:effectLst/>
              <a:latin typeface="Calibri" pitchFamily="34" charset="0"/>
              <a:ea typeface="ＭＳ Ｐゴシック" pitchFamily="1" charset="-128"/>
              <a:cs typeface="+mn-cs"/>
            </a:endParaRPr>
          </a:p>
          <a:p>
            <a:pPr marL="171450" lvl="0" indent="-171450">
              <a:buFont typeface="Arial" panose="020B0604020202020204" pitchFamily="34" charset="0"/>
              <a:buChar char="•"/>
            </a:pPr>
            <a:r>
              <a:rPr lang="en-GB" sz="1200" b="0" kern="1200" dirty="0">
                <a:solidFill>
                  <a:schemeClr val="tx1"/>
                </a:solidFill>
                <a:effectLst/>
                <a:latin typeface="Calibri" pitchFamily="34" charset="0"/>
                <a:ea typeface="ＭＳ Ｐゴシック" pitchFamily="1" charset="-128"/>
                <a:cs typeface="+mn-cs"/>
              </a:rPr>
              <a:t>the NMC is not the appropriate place to document a clinical assessment</a:t>
            </a:r>
            <a:endParaRPr lang="en-NZ" sz="1200" b="0" kern="1200" dirty="0">
              <a:solidFill>
                <a:schemeClr val="tx1"/>
              </a:solidFill>
              <a:effectLst/>
              <a:latin typeface="Calibri" pitchFamily="34" charset="0"/>
              <a:ea typeface="ＭＳ Ｐゴシック" pitchFamily="1" charset="-128"/>
              <a:cs typeface="+mn-cs"/>
            </a:endParaRPr>
          </a:p>
          <a:p>
            <a:pPr marL="171450" lvl="0" indent="-171450">
              <a:buFont typeface="Arial" panose="020B0604020202020204" pitchFamily="34" charset="0"/>
              <a:buChar char="•"/>
            </a:pPr>
            <a:r>
              <a:rPr lang="en-GB" sz="1200" b="0" kern="1200" dirty="0">
                <a:solidFill>
                  <a:schemeClr val="tx1"/>
                </a:solidFill>
                <a:effectLst/>
                <a:latin typeface="Calibri" pitchFamily="34" charset="0"/>
                <a:ea typeface="ＭＳ Ｐゴシック" pitchFamily="1" charset="-128"/>
                <a:cs typeface="+mn-cs"/>
              </a:rPr>
              <a:t>different specialties have different VTE prophylaxis protocols </a:t>
            </a:r>
            <a:endParaRPr lang="en-NZ" sz="1200" b="0" kern="1200" dirty="0">
              <a:solidFill>
                <a:schemeClr val="tx1"/>
              </a:solidFill>
              <a:effectLst/>
              <a:latin typeface="Calibri" pitchFamily="34" charset="0"/>
              <a:ea typeface="ＭＳ Ｐゴシック" pitchFamily="1" charset="-128"/>
              <a:cs typeface="+mn-cs"/>
            </a:endParaRPr>
          </a:p>
          <a:p>
            <a:pPr marL="171450" lvl="0" indent="-171450">
              <a:buFont typeface="Arial" panose="020B0604020202020204" pitchFamily="34" charset="0"/>
              <a:buChar char="•"/>
            </a:pPr>
            <a:r>
              <a:rPr lang="en-GB" sz="1200" b="0" kern="1200" dirty="0">
                <a:solidFill>
                  <a:schemeClr val="tx1"/>
                </a:solidFill>
                <a:effectLst/>
                <a:latin typeface="Calibri" pitchFamily="34" charset="0"/>
                <a:ea typeface="ＭＳ Ｐゴシック" pitchFamily="1" charset="-128"/>
                <a:cs typeface="+mn-cs"/>
              </a:rPr>
              <a:t>alternative assessment tools are in place (</a:t>
            </a:r>
            <a:r>
              <a:rPr lang="en-GB" sz="1200" b="0" kern="1200" dirty="0" err="1">
                <a:solidFill>
                  <a:schemeClr val="tx1"/>
                </a:solidFill>
                <a:effectLst/>
                <a:latin typeface="Calibri" pitchFamily="34" charset="0"/>
                <a:ea typeface="ＭＳ Ｐゴシック" pitchFamily="1" charset="-128"/>
                <a:cs typeface="+mn-cs"/>
              </a:rPr>
              <a:t>eg</a:t>
            </a:r>
            <a:r>
              <a:rPr lang="en-GB" sz="1200" b="0" kern="1200" dirty="0">
                <a:solidFill>
                  <a:schemeClr val="tx1"/>
                </a:solidFill>
                <a:effectLst/>
                <a:latin typeface="Calibri" pitchFamily="34" charset="0"/>
                <a:ea typeface="ＭＳ Ｐゴシック" pitchFamily="1" charset="-128"/>
                <a:cs typeface="+mn-cs"/>
              </a:rPr>
              <a:t>, the pre-surgical checklist)</a:t>
            </a:r>
            <a:endParaRPr lang="en-NZ" sz="1200" b="0" kern="1200" dirty="0">
              <a:solidFill>
                <a:schemeClr val="tx1"/>
              </a:solidFill>
              <a:effectLst/>
              <a:latin typeface="Calibri" pitchFamily="34" charset="0"/>
              <a:ea typeface="ＭＳ Ｐゴシック" pitchFamily="1" charset="-128"/>
              <a:cs typeface="+mn-cs"/>
            </a:endParaRPr>
          </a:p>
          <a:p>
            <a:pPr marL="171450" lvl="0" indent="-171450">
              <a:buFont typeface="Arial" panose="020B0604020202020204" pitchFamily="34" charset="0"/>
              <a:buChar char="•"/>
            </a:pPr>
            <a:r>
              <a:rPr lang="en-GB" sz="1200" b="0" kern="1200" dirty="0">
                <a:solidFill>
                  <a:schemeClr val="tx1"/>
                </a:solidFill>
                <a:effectLst/>
                <a:latin typeface="Calibri" pitchFamily="34" charset="0"/>
                <a:ea typeface="ＭＳ Ｐゴシック" pitchFamily="1" charset="-128"/>
                <a:cs typeface="+mn-cs"/>
              </a:rPr>
              <a:t>the section is not relevant for all specialties (</a:t>
            </a:r>
            <a:r>
              <a:rPr lang="en-GB" sz="1200" b="0" kern="1200" dirty="0" err="1">
                <a:solidFill>
                  <a:schemeClr val="tx1"/>
                </a:solidFill>
                <a:effectLst/>
                <a:latin typeface="Calibri" pitchFamily="34" charset="0"/>
                <a:ea typeface="ＭＳ Ｐゴシック" pitchFamily="1" charset="-128"/>
                <a:cs typeface="+mn-cs"/>
              </a:rPr>
              <a:t>eg</a:t>
            </a:r>
            <a:r>
              <a:rPr lang="en-GB" sz="1200" b="0" kern="1200" dirty="0">
                <a:solidFill>
                  <a:schemeClr val="tx1"/>
                </a:solidFill>
                <a:effectLst/>
                <a:latin typeface="Calibri" pitchFamily="34" charset="0"/>
                <a:ea typeface="ＭＳ Ｐゴシック" pitchFamily="1" charset="-128"/>
                <a:cs typeface="+mn-cs"/>
              </a:rPr>
              <a:t>, neonates, paediatrics, mental health)</a:t>
            </a:r>
            <a:r>
              <a:rPr lang="en-GB" sz="1200" kern="1200" dirty="0">
                <a:solidFill>
                  <a:schemeClr val="tx1"/>
                </a:solidFill>
                <a:effectLst/>
                <a:latin typeface="Calibri" pitchFamily="34" charset="0"/>
                <a:ea typeface="ＭＳ Ｐゴシック" pitchFamily="1" charset="-128"/>
                <a:cs typeface="+mn-cs"/>
              </a:rPr>
              <a:t>.</a:t>
            </a:r>
            <a:endParaRPr lang="en-NZ" sz="1200" kern="1200" dirty="0">
              <a:solidFill>
                <a:schemeClr val="tx1"/>
              </a:solidFill>
              <a:effectLst/>
              <a:latin typeface="Calibri" pitchFamily="34" charset="0"/>
              <a:ea typeface="ＭＳ Ｐゴシック" pitchFamily="1" charset="-128"/>
              <a:cs typeface="+mn-cs"/>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18</a:t>
            </a:fld>
            <a:endParaRPr lang="en-US"/>
          </a:p>
        </p:txBody>
      </p:sp>
    </p:spTree>
    <p:extLst>
      <p:ext uri="{BB962C8B-B14F-4D97-AF65-F5344CB8AC3E}">
        <p14:creationId xmlns:p14="http://schemas.microsoft.com/office/powerpoint/2010/main" val="232532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Calibri" pitchFamily="34" charset="0"/>
                <a:ea typeface="ＭＳ Ｐゴシック" pitchFamily="1" charset="-128"/>
                <a:cs typeface="+mn-cs"/>
              </a:rPr>
              <a:t>Kia </a:t>
            </a:r>
            <a:r>
              <a:rPr lang="en-NZ" sz="1200" kern="1200" dirty="0" err="1">
                <a:solidFill>
                  <a:schemeClr val="tx1"/>
                </a:solidFill>
                <a:effectLst/>
                <a:latin typeface="Calibri" pitchFamily="34" charset="0"/>
                <a:ea typeface="ＭＳ Ｐゴシック" pitchFamily="1" charset="-128"/>
                <a:cs typeface="+mn-cs"/>
              </a:rPr>
              <a:t>ora</a:t>
            </a:r>
            <a:r>
              <a:rPr lang="en-NZ" sz="1200" kern="1200" dirty="0">
                <a:solidFill>
                  <a:schemeClr val="tx1"/>
                </a:solidFill>
                <a:effectLst/>
                <a:latin typeface="Calibri" pitchFamily="34" charset="0"/>
                <a:ea typeface="ＭＳ Ｐゴシック" pitchFamily="1" charset="-128"/>
                <a:cs typeface="+mn-cs"/>
              </a:rPr>
              <a:t>! Thank you for listening to and viewing this presentation.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NZ" sz="1200" kern="1200" dirty="0">
              <a:solidFill>
                <a:schemeClr val="tx1"/>
              </a:solidFill>
              <a:effectLst/>
              <a:latin typeface="Calibri" pitchFamily="34" charset="0"/>
              <a:ea typeface="ＭＳ Ｐゴシック" pitchFamily="1" charset="-128"/>
              <a:cs typeface="+mn-cs"/>
            </a:endParaRPr>
          </a:p>
          <a:p>
            <a:r>
              <a:rPr lang="en-NZ" sz="1200" kern="1200" dirty="0">
                <a:solidFill>
                  <a:schemeClr val="tx1"/>
                </a:solidFill>
                <a:effectLst/>
                <a:latin typeface="Calibri" pitchFamily="34" charset="0"/>
                <a:ea typeface="ＭＳ Ｐゴシック" pitchFamily="1" charset="-128"/>
                <a:cs typeface="+mn-cs"/>
              </a:rPr>
              <a:t>The NMC suite is supported by the user guide and the Medication Charting Standard, both of which are available on our website. A PDF version of these slides and commentary is also available on our website. </a:t>
            </a:r>
          </a:p>
          <a:p>
            <a:r>
              <a:rPr lang="en-NZ" sz="1200" kern="1200" dirty="0">
                <a:solidFill>
                  <a:schemeClr val="tx1"/>
                </a:solidFill>
                <a:effectLst/>
                <a:latin typeface="Calibri" pitchFamily="34" charset="0"/>
                <a:ea typeface="ＭＳ Ｐゴシック" pitchFamily="1" charset="-128"/>
                <a:cs typeface="+mn-cs"/>
              </a:rPr>
              <a:t> </a:t>
            </a:r>
          </a:p>
          <a:p>
            <a:r>
              <a:rPr lang="en-NZ" sz="1200" kern="1200" dirty="0">
                <a:solidFill>
                  <a:schemeClr val="tx1"/>
                </a:solidFill>
                <a:effectLst/>
                <a:latin typeface="Calibri" pitchFamily="34" charset="0"/>
                <a:ea typeface="ＭＳ Ｐゴシック" pitchFamily="1" charset="-128"/>
                <a:cs typeface="+mn-cs"/>
              </a:rPr>
              <a:t>Kia </a:t>
            </a:r>
            <a:r>
              <a:rPr lang="en-NZ" sz="1200" kern="1200" dirty="0" err="1">
                <a:solidFill>
                  <a:schemeClr val="tx1"/>
                </a:solidFill>
                <a:effectLst/>
                <a:latin typeface="Calibri" pitchFamily="34" charset="0"/>
                <a:ea typeface="ＭＳ Ｐゴシック" pitchFamily="1" charset="-128"/>
                <a:cs typeface="+mn-cs"/>
              </a:rPr>
              <a:t>whakairia</a:t>
            </a:r>
            <a:r>
              <a:rPr lang="en-NZ" sz="1200" kern="1200" dirty="0">
                <a:solidFill>
                  <a:schemeClr val="tx1"/>
                </a:solidFill>
                <a:effectLst/>
                <a:latin typeface="Calibri" pitchFamily="34" charset="0"/>
                <a:ea typeface="ＭＳ Ｐゴシック" pitchFamily="1" charset="-128"/>
                <a:cs typeface="+mn-cs"/>
              </a:rPr>
              <a:t> </a:t>
            </a:r>
            <a:r>
              <a:rPr lang="en-NZ" sz="1200" kern="1200" dirty="0" err="1">
                <a:solidFill>
                  <a:schemeClr val="tx1"/>
                </a:solidFill>
                <a:effectLst/>
                <a:latin typeface="Calibri" pitchFamily="34" charset="0"/>
                <a:ea typeface="ＭＳ Ｐゴシック" pitchFamily="1" charset="-128"/>
                <a:cs typeface="+mn-cs"/>
              </a:rPr>
              <a:t>te</a:t>
            </a:r>
            <a:r>
              <a:rPr lang="en-NZ" sz="1200" kern="1200" dirty="0">
                <a:solidFill>
                  <a:schemeClr val="tx1"/>
                </a:solidFill>
                <a:effectLst/>
                <a:latin typeface="Calibri" pitchFamily="34" charset="0"/>
                <a:ea typeface="ＭＳ Ｐゴシック" pitchFamily="1" charset="-128"/>
                <a:cs typeface="+mn-cs"/>
              </a:rPr>
              <a:t> </a:t>
            </a:r>
            <a:r>
              <a:rPr lang="en-NZ" sz="1200" kern="1200" dirty="0" err="1">
                <a:solidFill>
                  <a:schemeClr val="tx1"/>
                </a:solidFill>
                <a:effectLst/>
                <a:latin typeface="Calibri" pitchFamily="34" charset="0"/>
                <a:ea typeface="ＭＳ Ｐゴシック" pitchFamily="1" charset="-128"/>
                <a:cs typeface="+mn-cs"/>
              </a:rPr>
              <a:t>tapu</a:t>
            </a:r>
            <a:endParaRPr lang="en-NZ" sz="1200" kern="1200" dirty="0">
              <a:solidFill>
                <a:schemeClr val="tx1"/>
              </a:solidFill>
              <a:effectLst/>
              <a:latin typeface="Calibri" pitchFamily="34" charset="0"/>
              <a:ea typeface="ＭＳ Ｐゴシック" pitchFamily="1" charset="-128"/>
              <a:cs typeface="+mn-cs"/>
            </a:endParaRPr>
          </a:p>
          <a:p>
            <a:r>
              <a:rPr lang="en-NZ" sz="1200" kern="1200" dirty="0">
                <a:solidFill>
                  <a:schemeClr val="tx1"/>
                </a:solidFill>
                <a:effectLst/>
                <a:latin typeface="Calibri" pitchFamily="34" charset="0"/>
                <a:ea typeface="ＭＳ Ｐゴシック" pitchFamily="1" charset="-128"/>
                <a:cs typeface="+mn-cs"/>
              </a:rPr>
              <a:t>Kia </a:t>
            </a:r>
            <a:r>
              <a:rPr lang="en-NZ" sz="1200" kern="1200" dirty="0" err="1">
                <a:solidFill>
                  <a:schemeClr val="tx1"/>
                </a:solidFill>
                <a:effectLst/>
                <a:latin typeface="Calibri" pitchFamily="34" charset="0"/>
                <a:ea typeface="ＭＳ Ｐゴシック" pitchFamily="1" charset="-128"/>
                <a:cs typeface="+mn-cs"/>
              </a:rPr>
              <a:t>wātea</a:t>
            </a:r>
            <a:r>
              <a:rPr lang="en-NZ" sz="1200" kern="1200" dirty="0">
                <a:solidFill>
                  <a:schemeClr val="tx1"/>
                </a:solidFill>
                <a:effectLst/>
                <a:latin typeface="Calibri" pitchFamily="34" charset="0"/>
                <a:ea typeface="ＭＳ Ｐゴシック" pitchFamily="1" charset="-128"/>
                <a:cs typeface="+mn-cs"/>
              </a:rPr>
              <a:t> ai </a:t>
            </a:r>
            <a:r>
              <a:rPr lang="en-NZ" sz="1200" kern="1200" dirty="0" err="1">
                <a:solidFill>
                  <a:schemeClr val="tx1"/>
                </a:solidFill>
                <a:effectLst/>
                <a:latin typeface="Calibri" pitchFamily="34" charset="0"/>
                <a:ea typeface="ＭＳ Ｐゴシック" pitchFamily="1" charset="-128"/>
                <a:cs typeface="+mn-cs"/>
              </a:rPr>
              <a:t>te</a:t>
            </a:r>
            <a:r>
              <a:rPr lang="en-NZ" sz="1200" kern="1200" dirty="0">
                <a:solidFill>
                  <a:schemeClr val="tx1"/>
                </a:solidFill>
                <a:effectLst/>
                <a:latin typeface="Calibri" pitchFamily="34" charset="0"/>
                <a:ea typeface="ＭＳ Ｐゴシック" pitchFamily="1" charset="-128"/>
                <a:cs typeface="+mn-cs"/>
              </a:rPr>
              <a:t> </a:t>
            </a:r>
            <a:r>
              <a:rPr lang="en-NZ" sz="1200" kern="1200" dirty="0" err="1">
                <a:solidFill>
                  <a:schemeClr val="tx1"/>
                </a:solidFill>
                <a:effectLst/>
                <a:latin typeface="Calibri" pitchFamily="34" charset="0"/>
                <a:ea typeface="ＭＳ Ｐゴシック" pitchFamily="1" charset="-128"/>
                <a:cs typeface="+mn-cs"/>
              </a:rPr>
              <a:t>ara</a:t>
            </a:r>
            <a:endParaRPr lang="en-NZ" sz="1200" kern="1200" dirty="0">
              <a:solidFill>
                <a:schemeClr val="tx1"/>
              </a:solidFill>
              <a:effectLst/>
              <a:latin typeface="Calibri" pitchFamily="34" charset="0"/>
              <a:ea typeface="ＭＳ Ｐゴシック" pitchFamily="1" charset="-128"/>
              <a:cs typeface="+mn-cs"/>
            </a:endParaRPr>
          </a:p>
          <a:p>
            <a:r>
              <a:rPr lang="en-NZ" sz="1200" kern="1200" dirty="0">
                <a:solidFill>
                  <a:schemeClr val="tx1"/>
                </a:solidFill>
                <a:effectLst/>
                <a:latin typeface="Calibri" pitchFamily="34" charset="0"/>
                <a:ea typeface="ＭＳ Ｐゴシック" pitchFamily="1" charset="-128"/>
                <a:cs typeface="+mn-cs"/>
              </a:rPr>
              <a:t>Kia t</a:t>
            </a:r>
            <a:r>
              <a:rPr lang="mi-NZ" sz="1200" kern="1200" dirty="0">
                <a:solidFill>
                  <a:schemeClr val="tx1"/>
                </a:solidFill>
                <a:effectLst/>
                <a:latin typeface="Calibri" pitchFamily="34" charset="0"/>
                <a:ea typeface="ＭＳ Ｐゴシック" pitchFamily="1" charset="-128"/>
                <a:cs typeface="+mn-cs"/>
              </a:rPr>
              <a:t>uruki whakataha ai</a:t>
            </a:r>
            <a:endParaRPr lang="en-NZ" sz="1200" kern="1200" dirty="0">
              <a:solidFill>
                <a:schemeClr val="tx1"/>
              </a:solidFill>
              <a:effectLst/>
              <a:latin typeface="Calibri" pitchFamily="34" charset="0"/>
              <a:ea typeface="ＭＳ Ｐゴシック" pitchFamily="1" charset="-128"/>
              <a:cs typeface="+mn-cs"/>
            </a:endParaRPr>
          </a:p>
          <a:p>
            <a:r>
              <a:rPr lang="en-NZ" sz="1200" kern="1200" dirty="0">
                <a:solidFill>
                  <a:schemeClr val="tx1"/>
                </a:solidFill>
                <a:effectLst/>
                <a:latin typeface="Calibri" pitchFamily="34" charset="0"/>
                <a:ea typeface="ＭＳ Ｐゴシック" pitchFamily="1" charset="-128"/>
                <a:cs typeface="+mn-cs"/>
              </a:rPr>
              <a:t>Kia t</a:t>
            </a:r>
            <a:r>
              <a:rPr lang="mi-NZ" sz="1200" kern="1200" dirty="0">
                <a:solidFill>
                  <a:schemeClr val="tx1"/>
                </a:solidFill>
                <a:effectLst/>
                <a:latin typeface="Calibri" pitchFamily="34" charset="0"/>
                <a:ea typeface="ＭＳ Ｐゴシック" pitchFamily="1" charset="-128"/>
                <a:cs typeface="+mn-cs"/>
              </a:rPr>
              <a:t>uruki whakataha ai</a:t>
            </a:r>
            <a:endParaRPr lang="en-NZ" sz="1200" kern="1200" dirty="0">
              <a:solidFill>
                <a:schemeClr val="tx1"/>
              </a:solidFill>
              <a:effectLst/>
              <a:latin typeface="Calibri" pitchFamily="34" charset="0"/>
              <a:ea typeface="ＭＳ Ｐゴシック" pitchFamily="1" charset="-128"/>
              <a:cs typeface="+mn-cs"/>
            </a:endParaRPr>
          </a:p>
          <a:p>
            <a:r>
              <a:rPr lang="mi-NZ" sz="1200" kern="1200" dirty="0">
                <a:solidFill>
                  <a:schemeClr val="tx1"/>
                </a:solidFill>
                <a:effectLst/>
                <a:latin typeface="Calibri" pitchFamily="34" charset="0"/>
                <a:ea typeface="ＭＳ Ｐゴシック" pitchFamily="1" charset="-128"/>
                <a:cs typeface="+mn-cs"/>
              </a:rPr>
              <a:t>Haumi e. Hui e. Tāiki e!</a:t>
            </a:r>
            <a:endParaRPr lang="en-NZ" sz="1200" kern="1200" dirty="0">
              <a:solidFill>
                <a:schemeClr val="tx1"/>
              </a:solidFill>
              <a:effectLst/>
              <a:latin typeface="Calibri" pitchFamily="34" charset="0"/>
              <a:ea typeface="ＭＳ Ｐゴシック" pitchFamily="1" charset="-128"/>
              <a:cs typeface="+mn-cs"/>
            </a:endParaRPr>
          </a:p>
          <a:p>
            <a:r>
              <a:rPr lang="mi-NZ" sz="1200" kern="1200" dirty="0">
                <a:solidFill>
                  <a:schemeClr val="tx1"/>
                </a:solidFill>
                <a:effectLst/>
                <a:latin typeface="Calibri" pitchFamily="34" charset="0"/>
                <a:ea typeface="ＭＳ Ｐゴシック" pitchFamily="1" charset="-128"/>
                <a:cs typeface="+mn-cs"/>
              </a:rPr>
              <a:t> </a:t>
            </a:r>
            <a:endParaRPr lang="en-NZ" sz="1200" kern="1200" dirty="0">
              <a:solidFill>
                <a:schemeClr val="tx1"/>
              </a:solidFill>
              <a:effectLst/>
              <a:latin typeface="Calibri" pitchFamily="34" charset="0"/>
              <a:ea typeface="ＭＳ Ｐゴシック" pitchFamily="1" charset="-128"/>
              <a:cs typeface="+mn-cs"/>
            </a:endParaRPr>
          </a:p>
          <a:p>
            <a:r>
              <a:rPr lang="mi-NZ" sz="1200" i="1" kern="1200" dirty="0">
                <a:solidFill>
                  <a:schemeClr val="tx1"/>
                </a:solidFill>
                <a:effectLst/>
                <a:latin typeface="Calibri" pitchFamily="34" charset="0"/>
                <a:ea typeface="ＭＳ Ｐゴシック" pitchFamily="1" charset="-128"/>
                <a:cs typeface="+mn-cs"/>
              </a:rPr>
              <a:t>Restrictions are moved aside so the pathway is clear to return to everyday activities, enriched and unified.</a:t>
            </a:r>
            <a:endParaRPr lang="en-NZ" sz="1200" kern="1200" dirty="0">
              <a:solidFill>
                <a:schemeClr val="tx1"/>
              </a:solidFill>
              <a:effectLst/>
              <a:latin typeface="Calibri" pitchFamily="34" charset="0"/>
              <a:ea typeface="ＭＳ Ｐゴシック" pitchFamily="1" charset="-128"/>
              <a:cs typeface="+mn-cs"/>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19</a:t>
            </a:fld>
            <a:endParaRPr lang="en-US"/>
          </a:p>
        </p:txBody>
      </p:sp>
    </p:spTree>
    <p:extLst>
      <p:ext uri="{BB962C8B-B14F-4D97-AF65-F5344CB8AC3E}">
        <p14:creationId xmlns:p14="http://schemas.microsoft.com/office/powerpoint/2010/main" val="232268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Calibri" pitchFamily="34" charset="0"/>
                <a:ea typeface="ＭＳ Ｐゴシック" pitchFamily="1" charset="-128"/>
                <a:cs typeface="+mn-cs"/>
              </a:rPr>
              <a:t>Why do we have a national medication chart?</a:t>
            </a:r>
            <a:endParaRPr lang="en-NZ" sz="1200" kern="1200" dirty="0">
              <a:solidFill>
                <a:schemeClr val="tx1"/>
              </a:solidFill>
              <a:effectLst/>
              <a:latin typeface="Calibri" pitchFamily="34" charset="0"/>
              <a:ea typeface="ＭＳ Ｐゴシック" pitchFamily="1" charset="-128"/>
              <a:cs typeface="+mn-cs"/>
            </a:endParaRPr>
          </a:p>
          <a:p>
            <a:r>
              <a:rPr lang="en-GB" sz="1200" kern="1200" dirty="0">
                <a:solidFill>
                  <a:schemeClr val="tx1"/>
                </a:solidFill>
                <a:effectLst/>
                <a:latin typeface="Calibri" pitchFamily="34" charset="0"/>
                <a:ea typeface="ＭＳ Ｐゴシック" pitchFamily="1" charset="-128"/>
                <a:cs typeface="+mn-cs"/>
              </a:rPr>
              <a:t>The suite of national medications charts (hereinafter referred to as NMC) were introduced to reduce medication errors, and improve patient safety, through the standardisation of paper-based medication charts used in Aotearoa hospitals. </a:t>
            </a:r>
            <a:endParaRPr lang="en-NZ" sz="1200" kern="1200" dirty="0">
              <a:solidFill>
                <a:schemeClr val="tx1"/>
              </a:solidFill>
              <a:effectLst/>
              <a:latin typeface="Calibri" pitchFamily="34" charset="0"/>
              <a:ea typeface="ＭＳ Ｐゴシック" pitchFamily="1" charset="-128"/>
              <a:cs typeface="+mn-cs"/>
            </a:endParaRPr>
          </a:p>
          <a:p>
            <a:r>
              <a:rPr lang="en-GB" sz="1200" kern="1200" dirty="0">
                <a:solidFill>
                  <a:schemeClr val="tx1"/>
                </a:solidFill>
                <a:effectLst/>
                <a:latin typeface="Calibri" pitchFamily="34" charset="0"/>
                <a:ea typeface="ＭＳ Ｐゴシック" pitchFamily="1" charset="-128"/>
                <a:cs typeface="+mn-cs"/>
              </a:rPr>
              <a:t> </a:t>
            </a:r>
            <a:endParaRPr lang="en-NZ" sz="1200" kern="1200" dirty="0">
              <a:solidFill>
                <a:schemeClr val="tx1"/>
              </a:solidFill>
              <a:effectLst/>
              <a:latin typeface="Calibri" pitchFamily="34" charset="0"/>
              <a:ea typeface="ＭＳ Ｐゴシック" pitchFamily="1" charset="-128"/>
              <a:cs typeface="+mn-cs"/>
            </a:endParaRPr>
          </a:p>
          <a:p>
            <a:r>
              <a:rPr lang="en-GB" sz="1200" kern="1200" dirty="0">
                <a:solidFill>
                  <a:schemeClr val="tx1"/>
                </a:solidFill>
                <a:effectLst/>
                <a:latin typeface="Calibri" pitchFamily="34" charset="0"/>
                <a:ea typeface="ＭＳ Ｐゴシック" pitchFamily="1" charset="-128"/>
                <a:cs typeface="+mn-cs"/>
              </a:rPr>
              <a:t>The design of the NMC was the result of an eight-year development phase involving many health professionals. The charts are supported by a user guide and Medication Charting Standard.</a:t>
            </a:r>
            <a:endParaRPr lang="en-NZ" sz="1200" kern="1200" dirty="0">
              <a:solidFill>
                <a:schemeClr val="tx1"/>
              </a:solidFill>
              <a:effectLst/>
              <a:latin typeface="Calibri" pitchFamily="34" charset="0"/>
              <a:ea typeface="ＭＳ Ｐゴシック" pitchFamily="1" charset="-128"/>
              <a:cs typeface="+mn-cs"/>
            </a:endParaRPr>
          </a:p>
          <a:p>
            <a:r>
              <a:rPr lang="en-GB" sz="1200" kern="1200" dirty="0">
                <a:solidFill>
                  <a:schemeClr val="tx1"/>
                </a:solidFill>
                <a:effectLst/>
                <a:latin typeface="Calibri" pitchFamily="34" charset="0"/>
                <a:ea typeface="ＭＳ Ｐゴシック" pitchFamily="1" charset="-128"/>
                <a:cs typeface="+mn-cs"/>
              </a:rPr>
              <a:t> </a:t>
            </a:r>
            <a:endParaRPr lang="en-NZ" sz="1200" kern="1200" dirty="0">
              <a:solidFill>
                <a:schemeClr val="tx1"/>
              </a:solidFill>
              <a:effectLst/>
              <a:latin typeface="Calibri" pitchFamily="34" charset="0"/>
              <a:ea typeface="ＭＳ Ｐゴシック" pitchFamily="1" charset="-128"/>
              <a:cs typeface="+mn-cs"/>
            </a:endParaRPr>
          </a:p>
          <a:p>
            <a:r>
              <a:rPr lang="en-GB" sz="1200" kern="1200" dirty="0">
                <a:solidFill>
                  <a:schemeClr val="tx1"/>
                </a:solidFill>
                <a:effectLst/>
                <a:latin typeface="Calibri" pitchFamily="34" charset="0"/>
                <a:ea typeface="ＭＳ Ｐゴシック" pitchFamily="1" charset="-128"/>
                <a:cs typeface="+mn-cs"/>
              </a:rPr>
              <a:t>The NMCs are extensively used across the sector, in all DHB hospitals, and some hospices and private hospitals. The Commission’s preference is for electronic prescribing systems. 	</a:t>
            </a: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a:t>
            </a:fld>
            <a:endParaRPr lang="en-US"/>
          </a:p>
        </p:txBody>
      </p:sp>
    </p:spTree>
    <p:extLst>
      <p:ext uri="{BB962C8B-B14F-4D97-AF65-F5344CB8AC3E}">
        <p14:creationId xmlns:p14="http://schemas.microsoft.com/office/powerpoint/2010/main" val="119378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Calibri" pitchFamily="34" charset="0"/>
                <a:ea typeface="ＭＳ Ｐゴシック" pitchFamily="1" charset="-128"/>
                <a:cs typeface="+mn-cs"/>
              </a:rPr>
              <a:t>For the review of the NMC, an interdisciplinary committee was established. The purpose of the committee was to undertake a review of the utility of the NMC suite as part of the three-yearly review process. We would like to thank the NMC committee for their active participation in the development of the revised suite of charts. </a:t>
            </a:r>
          </a:p>
          <a:p>
            <a:r>
              <a:rPr lang="en-NZ" sz="1200" kern="1200" dirty="0">
                <a:solidFill>
                  <a:schemeClr val="tx1"/>
                </a:solidFill>
                <a:effectLst/>
                <a:latin typeface="Calibri" pitchFamily="34" charset="0"/>
                <a:ea typeface="ＭＳ Ｐゴシック" pitchFamily="1" charset="-128"/>
                <a:cs typeface="+mn-cs"/>
              </a:rPr>
              <a:t> </a:t>
            </a:r>
          </a:p>
          <a:p>
            <a:r>
              <a:rPr lang="en-NZ" sz="1200" kern="1200" dirty="0">
                <a:solidFill>
                  <a:schemeClr val="tx1"/>
                </a:solidFill>
                <a:effectLst/>
                <a:latin typeface="Calibri" pitchFamily="34" charset="0"/>
                <a:ea typeface="ＭＳ Ｐゴシック" pitchFamily="1" charset="-128"/>
                <a:cs typeface="+mn-cs"/>
              </a:rPr>
              <a:t>NMC users were invited to provide feedback on the utility of the existing NMCs. We received 98 responses from both DHB hospitals and non-DHB users. All initial feedback was considered by the NMC committee, and a revised 'NMC_8-Day chart with proposed changes’ was drafted and circulated in October 2019 for further feedback. </a:t>
            </a:r>
          </a:p>
          <a:p>
            <a:r>
              <a:rPr lang="en-NZ" sz="1200" kern="1200" dirty="0">
                <a:solidFill>
                  <a:schemeClr val="tx1"/>
                </a:solidFill>
                <a:effectLst/>
                <a:latin typeface="Calibri" pitchFamily="34" charset="0"/>
                <a:ea typeface="ＭＳ Ｐゴシック" pitchFamily="1" charset="-128"/>
                <a:cs typeface="+mn-cs"/>
              </a:rPr>
              <a:t> </a:t>
            </a:r>
          </a:p>
          <a:p>
            <a:r>
              <a:rPr lang="en-NZ" sz="1200" kern="1200" dirty="0">
                <a:solidFill>
                  <a:schemeClr val="tx1"/>
                </a:solidFill>
                <a:effectLst/>
                <a:latin typeface="Calibri" pitchFamily="34" charset="0"/>
                <a:ea typeface="ＭＳ Ｐゴシック" pitchFamily="1" charset="-128"/>
                <a:cs typeface="+mn-cs"/>
              </a:rPr>
              <a:t>Following further submissions, the recommended and approved changes to the 8-day chart were finalised and the full NMC suite was re-designed to reflect these changes and align with the 8-Day chart.</a:t>
            </a:r>
          </a:p>
          <a:p>
            <a:r>
              <a:rPr lang="en-NZ" sz="1200" kern="1200" dirty="0">
                <a:solidFill>
                  <a:schemeClr val="tx1"/>
                </a:solidFill>
                <a:effectLst/>
                <a:latin typeface="Calibri" pitchFamily="34" charset="0"/>
                <a:ea typeface="ＭＳ Ｐゴシック" pitchFamily="1" charset="-128"/>
                <a:cs typeface="+mn-cs"/>
              </a:rPr>
              <a:t> </a:t>
            </a:r>
          </a:p>
          <a:p>
            <a:r>
              <a:rPr lang="en-NZ" sz="1200" kern="1200" dirty="0">
                <a:solidFill>
                  <a:schemeClr val="tx1"/>
                </a:solidFill>
                <a:effectLst/>
                <a:latin typeface="Calibri" pitchFamily="34" charset="0"/>
                <a:ea typeface="ＭＳ Ｐゴシック" pitchFamily="1" charset="-128"/>
                <a:cs typeface="+mn-cs"/>
              </a:rPr>
              <a:t>Implementation was due to begin in late 2019; however, extra time for feedback and consideration, and then the impact of COVID-19, delayed this further. It was also necessary to seek clarification for the oxygen prescribing section and this again affected the timing of implementation. Following consultation with Dr Alex Psirides, Dr Alan Davis, Dr Iwona Stolarek and the wider Committee, this issue has now been resolved. </a:t>
            </a:r>
          </a:p>
          <a:p>
            <a:r>
              <a:rPr lang="en-NZ" sz="1200" kern="1200" dirty="0">
                <a:solidFill>
                  <a:schemeClr val="tx1"/>
                </a:solidFill>
                <a:effectLst/>
                <a:latin typeface="Calibri" pitchFamily="34" charset="0"/>
                <a:ea typeface="ＭＳ Ｐゴシック" pitchFamily="1" charset="-128"/>
                <a:cs typeface="+mn-cs"/>
              </a:rPr>
              <a:t> </a:t>
            </a:r>
          </a:p>
          <a:p>
            <a:r>
              <a:rPr lang="en-NZ" sz="1200" kern="1200" dirty="0">
                <a:solidFill>
                  <a:schemeClr val="tx1"/>
                </a:solidFill>
                <a:effectLst/>
                <a:latin typeface="Calibri" pitchFamily="34" charset="0"/>
                <a:ea typeface="ＭＳ Ｐゴシック" pitchFamily="1" charset="-128"/>
                <a:cs typeface="+mn-cs"/>
              </a:rPr>
              <a:t>This presentation provides a summary of the main changes to the 8-day NMC. </a:t>
            </a:r>
          </a:p>
          <a:p>
            <a:r>
              <a:rPr lang="en-NZ" sz="1200" kern="1200" dirty="0">
                <a:solidFill>
                  <a:schemeClr val="tx1"/>
                </a:solidFill>
                <a:effectLst/>
                <a:latin typeface="Calibri" pitchFamily="34" charset="0"/>
                <a:ea typeface="ＭＳ Ｐゴシック" pitchFamily="1" charset="-128"/>
                <a:cs typeface="+mn-cs"/>
              </a:rPr>
              <a:t>Where possible, each slide shows an example image and refers to the page or pages of the chart that are affected. For further details please refer to the NMC user guide, which has been updated to reflect the changes to support the implementation phase. This is available on the Commission’s website.</a:t>
            </a: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a:t>
            </a:fld>
            <a:endParaRPr lang="en-US"/>
          </a:p>
        </p:txBody>
      </p:sp>
    </p:spTree>
    <p:extLst>
      <p:ext uri="{BB962C8B-B14F-4D97-AF65-F5344CB8AC3E}">
        <p14:creationId xmlns:p14="http://schemas.microsoft.com/office/powerpoint/2010/main" val="52840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ＭＳ Ｐゴシック" pitchFamily="1" charset="-128"/>
                <a:cs typeface="+mn-cs"/>
              </a:rPr>
              <a:t>Page 1</a:t>
            </a:r>
            <a:endParaRPr lang="en-NZ" sz="1200" kern="1200" dirty="0">
              <a:solidFill>
                <a:schemeClr val="tx1"/>
              </a:solidFill>
              <a:effectLst/>
              <a:latin typeface="Calibri" pitchFamily="34" charset="0"/>
              <a:ea typeface="ＭＳ Ｐゴシック" pitchFamily="1" charset="-128"/>
              <a:cs typeface="+mn-cs"/>
            </a:endParaRPr>
          </a:p>
          <a:p>
            <a:pPr lvl="0"/>
            <a:r>
              <a:rPr lang="en-GB" sz="1200" kern="1200" dirty="0">
                <a:solidFill>
                  <a:schemeClr val="tx1"/>
                </a:solidFill>
                <a:effectLst/>
                <a:latin typeface="Calibri" pitchFamily="34" charset="0"/>
                <a:ea typeface="ＭＳ Ｐゴシック" pitchFamily="1" charset="-128"/>
                <a:cs typeface="+mn-cs"/>
              </a:rPr>
              <a:t>The ID label panels are now enclosed with a border to encourage the correct alignment of the name label without covering other information on the chart.</a:t>
            </a:r>
            <a:endParaRPr lang="en-NZ" sz="1200" kern="1200" dirty="0">
              <a:solidFill>
                <a:schemeClr val="tx1"/>
              </a:solidFill>
              <a:effectLst/>
              <a:latin typeface="Calibri" pitchFamily="34" charset="0"/>
              <a:ea typeface="ＭＳ Ｐゴシック" pitchFamily="1" charset="-128"/>
              <a:cs typeface="+mn-cs"/>
            </a:endParaRPr>
          </a:p>
          <a:p>
            <a:pPr lvl="0"/>
            <a:r>
              <a:rPr lang="en-GB" sz="1200" kern="1200" dirty="0">
                <a:solidFill>
                  <a:schemeClr val="tx1"/>
                </a:solidFill>
                <a:effectLst/>
                <a:latin typeface="Calibri" pitchFamily="34" charset="0"/>
                <a:ea typeface="ＭＳ Ｐゴシック" pitchFamily="1" charset="-128"/>
                <a:cs typeface="+mn-cs"/>
              </a:rPr>
              <a:t>The number of required ID labels has been reduced to two (on pages 1 and 2), with one on the IV fluids page (which only needs to be applied if IV fluids / additives are prescribed).</a:t>
            </a:r>
            <a:endParaRPr lang="en-NZ" sz="1200" kern="1200" dirty="0">
              <a:solidFill>
                <a:schemeClr val="tx1"/>
              </a:solidFill>
              <a:effectLst/>
              <a:latin typeface="Calibri" pitchFamily="34" charset="0"/>
              <a:ea typeface="ＭＳ Ｐゴシック" pitchFamily="1" charset="-128"/>
              <a:cs typeface="+mn-cs"/>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a:t>
            </a:fld>
            <a:endParaRPr lang="en-US"/>
          </a:p>
        </p:txBody>
      </p:sp>
    </p:spTree>
    <p:extLst>
      <p:ext uri="{BB962C8B-B14F-4D97-AF65-F5344CB8AC3E}">
        <p14:creationId xmlns:p14="http://schemas.microsoft.com/office/powerpoint/2010/main" val="425079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Arial" panose="020B0604020202020204" pitchFamily="34" charset="0"/>
                <a:ea typeface="ＭＳ Ｐゴシック" pitchFamily="1" charset="-128"/>
                <a:cs typeface="Arial" panose="020B0604020202020204" pitchFamily="34" charset="0"/>
              </a:rPr>
              <a:t>Page 1 </a:t>
            </a:r>
          </a:p>
          <a:p>
            <a:r>
              <a:rPr lang="en-GB" sz="1200" b="0" dirty="0">
                <a:latin typeface="Arial" panose="020B0604020202020204" pitchFamily="34" charset="0"/>
                <a:ea typeface="ＭＳ Ｐゴシック" pitchFamily="1" charset="-128"/>
                <a:cs typeface="Arial" panose="020B0604020202020204" pitchFamily="34" charset="0"/>
              </a:rPr>
              <a:t>The special care required box has been moved to the top of the front page. This allows the special care alerts to be visible when prescribing, administering or reviewing medicines.</a:t>
            </a:r>
            <a:endParaRPr lang="en-NZ" sz="1200" b="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5</a:t>
            </a:fld>
            <a:endParaRPr lang="en-US"/>
          </a:p>
        </p:txBody>
      </p:sp>
    </p:spTree>
    <p:extLst>
      <p:ext uri="{BB962C8B-B14F-4D97-AF65-F5344CB8AC3E}">
        <p14:creationId xmlns:p14="http://schemas.microsoft.com/office/powerpoint/2010/main" val="145649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ＭＳ Ｐゴシック" pitchFamily="1" charset="-128"/>
                <a:cs typeface="+mn-cs"/>
              </a:rPr>
              <a:t>Page 1 </a:t>
            </a:r>
            <a:endParaRPr lang="en-NZ" sz="1200" kern="1200" dirty="0">
              <a:solidFill>
                <a:schemeClr val="tx1"/>
              </a:solidFill>
              <a:effectLst/>
              <a:latin typeface="Calibri" pitchFamily="34" charset="0"/>
              <a:ea typeface="ＭＳ Ｐゴシック" pitchFamily="1" charset="-128"/>
              <a:cs typeface="+mn-cs"/>
            </a:endParaRPr>
          </a:p>
          <a:p>
            <a:pPr lvl="0"/>
            <a:r>
              <a:rPr lang="en-GB" sz="1200" kern="1200" dirty="0">
                <a:solidFill>
                  <a:schemeClr val="tx1"/>
                </a:solidFill>
                <a:effectLst/>
                <a:latin typeface="Calibri" pitchFamily="34" charset="0"/>
                <a:ea typeface="ＭＳ Ｐゴシック" pitchFamily="1" charset="-128"/>
                <a:cs typeface="+mn-cs"/>
              </a:rPr>
              <a:t>The supplementary charts box remains on the front page; with the addition of an extra ‘Other’ checkbox. </a:t>
            </a:r>
            <a:endParaRPr lang="en-NZ" sz="1200" kern="1200" dirty="0">
              <a:solidFill>
                <a:schemeClr val="tx1"/>
              </a:solidFill>
              <a:effectLst/>
              <a:latin typeface="Calibri" pitchFamily="34" charset="0"/>
              <a:ea typeface="ＭＳ Ｐゴシック" pitchFamily="1" charset="-128"/>
              <a:cs typeface="+mn-cs"/>
            </a:endParaRPr>
          </a:p>
          <a:p>
            <a:pPr lvl="0"/>
            <a:r>
              <a:rPr lang="en-GB" sz="1200" kern="1200" dirty="0">
                <a:solidFill>
                  <a:schemeClr val="tx1"/>
                </a:solidFill>
                <a:effectLst/>
                <a:latin typeface="Calibri" pitchFamily="34" charset="0"/>
                <a:ea typeface="ＭＳ Ｐゴシック" pitchFamily="1" charset="-128"/>
                <a:cs typeface="+mn-cs"/>
              </a:rPr>
              <a:t>This allows the alerts about supplementary charts being in use to be visible when prescribing, administering or reviewing medicines.</a:t>
            </a:r>
            <a:endParaRPr lang="en-NZ" sz="1200" kern="1200" dirty="0">
              <a:solidFill>
                <a:schemeClr val="tx1"/>
              </a:solidFill>
              <a:effectLst/>
              <a:latin typeface="Calibri" pitchFamily="34" charset="0"/>
              <a:ea typeface="ＭＳ Ｐゴシック" pitchFamily="1" charset="-128"/>
              <a:cs typeface="+mn-cs"/>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6</a:t>
            </a:fld>
            <a:endParaRPr lang="en-US"/>
          </a:p>
        </p:txBody>
      </p:sp>
    </p:spTree>
    <p:extLst>
      <p:ext uri="{BB962C8B-B14F-4D97-AF65-F5344CB8AC3E}">
        <p14:creationId xmlns:p14="http://schemas.microsoft.com/office/powerpoint/2010/main" val="6123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GB" sz="1200" b="0" dirty="0">
                <a:latin typeface="Arial" panose="020B0604020202020204" pitchFamily="34" charset="0"/>
                <a:ea typeface="ＭＳ Ｐゴシック" pitchFamily="1" charset="-128"/>
                <a:cs typeface="Arial" panose="020B0604020202020204" pitchFamily="34" charset="0"/>
              </a:rPr>
              <a:t>Page 1</a:t>
            </a:r>
          </a:p>
          <a:p>
            <a:pPr marL="0" indent="0">
              <a:spcAft>
                <a:spcPts val="300"/>
              </a:spcAft>
              <a:buSzPct val="110000"/>
              <a:buFont typeface="Arial" panose="020B0604020202020204" pitchFamily="34" charset="0"/>
              <a:buNone/>
            </a:pPr>
            <a:r>
              <a:rPr lang="en-GB" sz="1200" b="0" dirty="0">
                <a:latin typeface="Arial" panose="020B0604020202020204" pitchFamily="34" charset="0"/>
                <a:ea typeface="ＭＳ Ｐゴシック" pitchFamily="1" charset="-128"/>
                <a:cs typeface="Arial" panose="020B0604020202020204" pitchFamily="34" charset="0"/>
              </a:rPr>
              <a:t>A medicine reconciliation section has been added to the front page. The first two boxes are to identify if discrepancies have been found and when they are reconciled, and the last box is for when no discrepancies are identified.  This section should be signed by the person doing the medicine reconciliation and full details added to the sample signatures section. </a:t>
            </a:r>
          </a:p>
          <a:p>
            <a:pPr marL="0" indent="0">
              <a:spcAft>
                <a:spcPts val="300"/>
              </a:spcAft>
              <a:buSzPct val="110000"/>
              <a:buFont typeface="Arial" panose="020B0604020202020204" pitchFamily="34" charset="0"/>
              <a:buNone/>
            </a:pPr>
            <a:endParaRPr lang="en-GB" sz="1200" b="0" dirty="0">
              <a:latin typeface="Arial" panose="020B0604020202020204" pitchFamily="34" charset="0"/>
              <a:ea typeface="ＭＳ Ｐゴシック" pitchFamily="1" charset="-128"/>
              <a:cs typeface="Arial" panose="020B0604020202020204" pitchFamily="34" charset="0"/>
            </a:endParaRPr>
          </a:p>
          <a:p>
            <a:pPr marL="0" indent="0">
              <a:spcAft>
                <a:spcPts val="300"/>
              </a:spcAft>
              <a:buSzPct val="110000"/>
              <a:buFont typeface="Arial" panose="020B0604020202020204" pitchFamily="34" charset="0"/>
              <a:buNone/>
            </a:pPr>
            <a:r>
              <a:rPr lang="en-NZ" sz="1200" b="0" dirty="0">
                <a:latin typeface="Arial" panose="020B0604020202020204" pitchFamily="34" charset="0"/>
                <a:ea typeface="ＭＳ Ｐゴシック" pitchFamily="1" charset="-128"/>
                <a:cs typeface="Arial" panose="020B0604020202020204" pitchFamily="34" charset="0"/>
              </a:rPr>
              <a:t>(Feedback during the review included a recommendation to have something on the chart itself to highlight that a medicine reconciliation had been completed.)</a:t>
            </a: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7</a:t>
            </a:fld>
            <a:endParaRPr lang="en-US"/>
          </a:p>
        </p:txBody>
      </p:sp>
    </p:spTree>
    <p:extLst>
      <p:ext uri="{BB962C8B-B14F-4D97-AF65-F5344CB8AC3E}">
        <p14:creationId xmlns:p14="http://schemas.microsoft.com/office/powerpoint/2010/main" val="352488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spcBef>
                <a:spcPts val="0"/>
              </a:spcBef>
              <a:spcAft>
                <a:spcPts val="300"/>
              </a:spcAft>
              <a:defRPr/>
            </a:pPr>
            <a:r>
              <a:rPr lang="en-GB" sz="1200" b="0" dirty="0">
                <a:latin typeface="Arial" panose="020B0604020202020204" pitchFamily="34" charset="0"/>
                <a:ea typeface="ＭＳ Ｐゴシック" pitchFamily="1" charset="-128"/>
                <a:cs typeface="Arial" panose="020B0604020202020204" pitchFamily="34" charset="0"/>
              </a:rPr>
              <a:t>Page 1</a:t>
            </a:r>
          </a:p>
          <a:p>
            <a:pPr marL="268288" lvl="0" indent="-268288" eaLnBrk="0" hangingPunct="0">
              <a:spcBef>
                <a:spcPts val="0"/>
              </a:spcBef>
              <a:spcAft>
                <a:spcPts val="300"/>
              </a:spcAft>
              <a:buSzPct val="110000"/>
              <a:buFont typeface="Arial" panose="020B0604020202020204" pitchFamily="34" charset="0"/>
              <a:buChar char="•"/>
              <a:defRPr/>
            </a:pPr>
            <a:r>
              <a:rPr lang="en-GB" sz="1200" dirty="0">
                <a:latin typeface="Arial" panose="020B0604020202020204" pitchFamily="34" charset="0"/>
                <a:ea typeface="ＭＳ Ｐゴシック" pitchFamily="1" charset="-128"/>
                <a:cs typeface="Arial" panose="020B0604020202020204" pitchFamily="34" charset="0"/>
              </a:rPr>
              <a:t>These sections have been reconfigured to give more lines for administrators’ initials. </a:t>
            </a:r>
          </a:p>
          <a:p>
            <a:pPr marL="268288" lvl="0" indent="-268288" eaLnBrk="0" hangingPunct="0">
              <a:spcBef>
                <a:spcPts val="0"/>
              </a:spcBef>
              <a:spcAft>
                <a:spcPts val="300"/>
              </a:spcAft>
              <a:buSzPct val="110000"/>
              <a:buFont typeface="Arial" panose="020B0604020202020204" pitchFamily="34" charset="0"/>
              <a:buChar char="•"/>
              <a:defRPr/>
            </a:pPr>
            <a:r>
              <a:rPr lang="en-GB" sz="1200" dirty="0">
                <a:latin typeface="Arial" panose="020B0604020202020204" pitchFamily="34" charset="0"/>
                <a:ea typeface="ＭＳ Ｐゴシック" pitchFamily="1" charset="-128"/>
                <a:cs typeface="Arial" panose="020B0604020202020204" pitchFamily="34" charset="0"/>
              </a:rPr>
              <a:t>For prescribers, the registration number ‘Reg No’ column has changed to contact number ‘Contact No’. Inclusion of the registration number has been added to the ‘name’ column.</a:t>
            </a:r>
          </a:p>
          <a:p>
            <a:pPr marL="268288" lvl="0" indent="-268288" eaLnBrk="0" hangingPunct="0">
              <a:spcBef>
                <a:spcPts val="0"/>
              </a:spcBef>
              <a:spcAft>
                <a:spcPts val="300"/>
              </a:spcAft>
              <a:buSzPct val="110000"/>
              <a:buFont typeface="Arial" panose="020B0604020202020204" pitchFamily="34" charset="0"/>
              <a:buChar char="•"/>
              <a:defRPr/>
            </a:pPr>
            <a:r>
              <a:rPr lang="en-GB" sz="1200" dirty="0">
                <a:latin typeface="Arial" panose="020B0604020202020204" pitchFamily="34" charset="0"/>
                <a:ea typeface="ＭＳ Ｐゴシック" pitchFamily="1" charset="-128"/>
                <a:cs typeface="Arial" panose="020B0604020202020204" pitchFamily="34" charset="0"/>
              </a:rPr>
              <a:t>The signature information can be completed over two lines of the chart; a stamp can be used in this section. </a:t>
            </a:r>
            <a:endParaRPr lang="en-NZ" sz="1200" dirty="0">
              <a:latin typeface="Arial" panose="020B0604020202020204" pitchFamily="34" charset="0"/>
              <a:ea typeface="ＭＳ Ｐゴシック" pitchFamily="1" charset="-128"/>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8</a:t>
            </a:fld>
            <a:endParaRPr lang="en-US"/>
          </a:p>
        </p:txBody>
      </p:sp>
    </p:spTree>
    <p:extLst>
      <p:ext uri="{BB962C8B-B14F-4D97-AF65-F5344CB8AC3E}">
        <p14:creationId xmlns:p14="http://schemas.microsoft.com/office/powerpoint/2010/main" val="366796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spcBef>
                <a:spcPct val="30000"/>
              </a:spcBef>
              <a:spcAft>
                <a:spcPts val="300"/>
              </a:spcAft>
              <a:defRPr/>
            </a:pPr>
            <a:r>
              <a:rPr lang="en-GB" sz="1200" b="0" dirty="0">
                <a:latin typeface="Arial" panose="020B0604020202020204" pitchFamily="34" charset="0"/>
                <a:ea typeface="ＭＳ Ｐゴシック" pitchFamily="1" charset="-128"/>
                <a:cs typeface="Arial" panose="020B0604020202020204" pitchFamily="34" charset="0"/>
              </a:rPr>
              <a:t>Page 2</a:t>
            </a:r>
          </a:p>
          <a:p>
            <a:pPr marL="268288" lvl="0" indent="-268288" eaLnBrk="0" hangingPunct="0">
              <a:spcBef>
                <a:spcPts val="0"/>
              </a:spcBef>
              <a:spcAft>
                <a:spcPts val="300"/>
              </a:spcAft>
              <a:buSzPct val="110000"/>
              <a:buFont typeface="Arial" panose="020B0604020202020204" pitchFamily="34" charset="0"/>
              <a:buChar char="•"/>
              <a:defRPr/>
            </a:pPr>
            <a:r>
              <a:rPr lang="en-GB" sz="1200" dirty="0">
                <a:latin typeface="Arial" panose="020B0604020202020204" pitchFamily="34" charset="0"/>
                <a:ea typeface="ＭＳ Ｐゴシック" pitchFamily="1" charset="-128"/>
                <a:cs typeface="Arial" panose="020B0604020202020204" pitchFamily="34" charset="0"/>
              </a:rPr>
              <a:t>The allergies and adverse reactions boxes have been combined into a single source, on page 2. This placement allows the allergies &amp; adverse reactions to be visible when prescribing, administering or reviewing medicines.</a:t>
            </a:r>
            <a:r>
              <a:rPr lang="en-NZ" sz="1200" dirty="0">
                <a:latin typeface="Arial" panose="020B0604020202020204" pitchFamily="34" charset="0"/>
                <a:ea typeface="ＭＳ Ｐゴシック" pitchFamily="1" charset="-128"/>
                <a:cs typeface="Arial" panose="020B0604020202020204" pitchFamily="34" charset="0"/>
              </a:rPr>
              <a:t> </a:t>
            </a:r>
          </a:p>
          <a:p>
            <a:pPr marL="268288" lvl="0" indent="-268288" eaLnBrk="0" hangingPunct="0">
              <a:spcBef>
                <a:spcPts val="0"/>
              </a:spcBef>
              <a:spcAft>
                <a:spcPts val="300"/>
              </a:spcAft>
              <a:buSzPct val="110000"/>
              <a:buFont typeface="Arial" panose="020B0604020202020204" pitchFamily="34" charset="0"/>
              <a:buChar char="•"/>
              <a:defRPr/>
            </a:pPr>
            <a:r>
              <a:rPr lang="en-NZ" sz="1200" dirty="0">
                <a:latin typeface="Arial" panose="020B0604020202020204" pitchFamily="34" charset="0"/>
                <a:ea typeface="ＭＳ Ｐゴシック" pitchFamily="1" charset="-128"/>
                <a:cs typeface="Arial" panose="020B0604020202020204" pitchFamily="34" charset="0"/>
              </a:rPr>
              <a:t>There is no need to distinguish between an allergy and an adverse reaction on the revised NMC.</a:t>
            </a:r>
          </a:p>
          <a:p>
            <a:pPr marL="268288" lvl="0" indent="-268288" eaLnBrk="0" hangingPunct="0">
              <a:spcBef>
                <a:spcPts val="0"/>
              </a:spcBef>
              <a:spcAft>
                <a:spcPts val="300"/>
              </a:spcAft>
              <a:buSzPct val="110000"/>
              <a:buFont typeface="Arial" panose="020B0604020202020204" pitchFamily="34" charset="0"/>
              <a:buChar char="•"/>
              <a:defRPr/>
            </a:pPr>
            <a:r>
              <a:rPr lang="en-NZ" sz="1200" dirty="0">
                <a:latin typeface="Arial" panose="020B0604020202020204" pitchFamily="34" charset="0"/>
                <a:ea typeface="ＭＳ Ｐゴシック" pitchFamily="1" charset="-128"/>
                <a:cs typeface="Arial" panose="020B0604020202020204" pitchFamily="34" charset="0"/>
              </a:rPr>
              <a:t>Recording of a clinician’s signature assigns accountability for the information and the date shows how current the information is. </a:t>
            </a:r>
          </a:p>
          <a:p>
            <a:pPr marL="268288" lvl="0" indent="-268288" eaLnBrk="0" hangingPunct="0">
              <a:spcBef>
                <a:spcPts val="0"/>
              </a:spcBef>
              <a:spcAft>
                <a:spcPts val="300"/>
              </a:spcAft>
              <a:buSzPct val="110000"/>
              <a:buFont typeface="Arial" panose="020B0604020202020204" pitchFamily="34" charset="0"/>
              <a:buChar char="•"/>
              <a:defRPr/>
            </a:pPr>
            <a:r>
              <a:rPr lang="en-NZ" sz="1200" dirty="0">
                <a:latin typeface="Arial" panose="020B0604020202020204" pitchFamily="34" charset="0"/>
                <a:ea typeface="ＭＳ Ｐゴシック" pitchFamily="1" charset="-128"/>
                <a:cs typeface="Arial" panose="020B0604020202020204" pitchFamily="34" charset="0"/>
              </a:rPr>
              <a:t>There is also a </a:t>
            </a:r>
            <a:r>
              <a:rPr lang="en-GB" sz="1200" dirty="0">
                <a:latin typeface="Arial" panose="020B0604020202020204" pitchFamily="34" charset="0"/>
                <a:ea typeface="ＭＳ Ｐゴシック" pitchFamily="1" charset="-128"/>
                <a:cs typeface="Arial" panose="020B0604020202020204" pitchFamily="34" charset="0"/>
              </a:rPr>
              <a:t>reminder on the fluids and infusions page (last page) of the NMC to refer to page 2 for information on allergies and adverse reactions.</a:t>
            </a:r>
            <a:endParaRPr lang="en-NZ" sz="1200" dirty="0">
              <a:latin typeface="Arial" panose="020B0604020202020204" pitchFamily="34" charset="0"/>
              <a:ea typeface="ＭＳ Ｐゴシック" pitchFamily="1" charset="-128"/>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9</a:t>
            </a:fld>
            <a:endParaRPr lang="en-US"/>
          </a:p>
        </p:txBody>
      </p:sp>
    </p:spTree>
    <p:extLst>
      <p:ext uri="{BB962C8B-B14F-4D97-AF65-F5344CB8AC3E}">
        <p14:creationId xmlns:p14="http://schemas.microsoft.com/office/powerpoint/2010/main" val="727381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2"/>
          <p:cNvSpPr>
            <a:spLocks noChangeArrowheads="1"/>
          </p:cNvSpPr>
          <p:nvPr userDrawn="1"/>
        </p:nvSpPr>
        <p:spPr bwMode="auto">
          <a:xfrm>
            <a:off x="0" y="0"/>
            <a:ext cx="91440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a:p>
        </p:txBody>
      </p:sp>
      <p:grpSp>
        <p:nvGrpSpPr>
          <p:cNvPr id="44" name="Group 43"/>
          <p:cNvGrpSpPr/>
          <p:nvPr userDrawn="1"/>
        </p:nvGrpSpPr>
        <p:grpSpPr>
          <a:xfrm>
            <a:off x="0" y="4175519"/>
            <a:ext cx="9146403" cy="981442"/>
            <a:chOff x="0" y="4146825"/>
            <a:chExt cx="9146403" cy="981442"/>
          </a:xfrm>
        </p:grpSpPr>
        <p:pic>
          <p:nvPicPr>
            <p:cNvPr id="43" name="Kowhaiwhai for PPT.png" descr="/Users/adrian/Desktop/Kowhaiwhai for PPT.png"/>
            <p:cNvPicPr>
              <a:picLocks noChangeAspect="1"/>
            </p:cNvPicPr>
            <p:nvPr userDrawn="1"/>
          </p:nvPicPr>
          <p:blipFill rotWithShape="1">
            <a:blip r:embed="rId2">
              <a:extLst>
                <a:ext uri="{28A0092B-C50C-407E-A947-70E740481C1C}">
                  <a14:useLocalDpi xmlns:a14="http://schemas.microsoft.com/office/drawing/2010/main" val="0"/>
                </a:ext>
              </a:extLst>
            </a:blip>
            <a:srcRect r="8157"/>
            <a:stretch/>
          </p:blipFill>
          <p:spPr bwMode="auto">
            <a:xfrm>
              <a:off x="3458867" y="4146825"/>
              <a:ext cx="5687536"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Kowhaiwhai for PPT.png" descr="/Users/adrian/Desktop/Kowhaiwhai for PPT.png"/>
            <p:cNvPicPr>
              <a:picLocks noChangeAspect="1"/>
            </p:cNvPicPr>
            <p:nvPr userDrawn="1"/>
          </p:nvPicPr>
          <p:blipFill>
            <a:blip r:embed="rId2">
              <a:extLst>
                <a:ext uri="{28A0092B-C50C-407E-A947-70E740481C1C}">
                  <a14:useLocalDpi xmlns:a14="http://schemas.microsoft.com/office/drawing/2010/main" val="0"/>
                </a:ext>
              </a:extLst>
            </a:blip>
            <a:srcRect r="1753"/>
            <a:stretch>
              <a:fillRect/>
            </a:stretch>
          </p:blipFill>
          <p:spPr bwMode="auto">
            <a:xfrm>
              <a:off x="0" y="4149573"/>
              <a:ext cx="6084168"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rotWithShape="1">
            <a:blip r:embed="rId3">
              <a:extLst>
                <a:ext uri="{28A0092B-C50C-407E-A947-70E740481C1C}">
                  <a14:useLocalDpi xmlns:a14="http://schemas.microsoft.com/office/drawing/2010/main" val="0"/>
                </a:ext>
              </a:extLst>
            </a:blip>
            <a:srcRect b="21438"/>
            <a:stretch/>
          </p:blipFill>
          <p:spPr bwMode="auto">
            <a:xfrm>
              <a:off x="0" y="4244582"/>
              <a:ext cx="1475656" cy="8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userDrawn="1"/>
        </p:nvSpPr>
        <p:spPr>
          <a:xfrm>
            <a:off x="0" y="1"/>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917" y="771550"/>
            <a:ext cx="4944853" cy="1462801"/>
          </a:xfrm>
          <a:prstGeom prst="rect">
            <a:avLst/>
          </a:prstGeom>
        </p:spPr>
      </p:pic>
      <p:sp>
        <p:nvSpPr>
          <p:cNvPr id="10" name="Flowchart: Card 3"/>
          <p:cNvSpPr/>
          <p:nvPr userDrawn="1"/>
        </p:nvSpPr>
        <p:spPr>
          <a:xfrm flipV="1">
            <a:off x="395536" y="325760"/>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9032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7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6" name="Group 35"/>
          <p:cNvGrpSpPr/>
          <p:nvPr userDrawn="1"/>
        </p:nvGrpSpPr>
        <p:grpSpPr>
          <a:xfrm>
            <a:off x="-4514" y="4502143"/>
            <a:ext cx="9142879" cy="641357"/>
            <a:chOff x="-4514" y="4502143"/>
            <a:chExt cx="9142879" cy="641357"/>
          </a:xfrm>
        </p:grpSpPr>
        <p:sp>
          <p:nvSpPr>
            <p:cNvPr id="29" name="Flowchart: Card 3"/>
            <p:cNvSpPr/>
            <p:nvPr userDrawn="1"/>
          </p:nvSpPr>
          <p:spPr>
            <a:xfrm flipV="1">
              <a:off x="533188" y="4686106"/>
              <a:ext cx="7060521"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30"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3016" b="21432"/>
            <a:stretch/>
          </p:blipFill>
          <p:spPr bwMode="auto">
            <a:xfrm>
              <a:off x="-4514" y="4502143"/>
              <a:ext cx="1043608" cy="64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lowchart: Card 3"/>
            <p:cNvSpPr/>
            <p:nvPr userDrawn="1"/>
          </p:nvSpPr>
          <p:spPr>
            <a:xfrm flipV="1">
              <a:off x="2077844" y="4686106"/>
              <a:ext cx="7060521"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pic>
        <p:nvPicPr>
          <p:cNvPr id="12" name="Picture 3" descr="Picture 3"/>
          <p:cNvPicPr>
            <a:picLocks noChangeAspect="1"/>
          </p:cNvPicPr>
          <p:nvPr userDrawn="1"/>
        </p:nvPicPr>
        <p:blipFill>
          <a:blip r:embed="rId3"/>
          <a:stretch>
            <a:fillRect/>
          </a:stretch>
        </p:blipFill>
        <p:spPr>
          <a:xfrm>
            <a:off x="179512" y="254256"/>
            <a:ext cx="1728192" cy="468619"/>
          </a:xfrm>
          <a:prstGeom prst="rect">
            <a:avLst/>
          </a:prstGeom>
          <a:ln w="12700">
            <a:miter lim="400000"/>
          </a:ln>
        </p:spPr>
      </p:pic>
      <p:grpSp>
        <p:nvGrpSpPr>
          <p:cNvPr id="32" name="Group 31"/>
          <p:cNvGrpSpPr/>
          <p:nvPr userDrawn="1"/>
        </p:nvGrpSpPr>
        <p:grpSpPr>
          <a:xfrm>
            <a:off x="253105" y="44772"/>
            <a:ext cx="8892480" cy="301774"/>
            <a:chOff x="251520" y="49857"/>
            <a:chExt cx="8892480" cy="301774"/>
          </a:xfrm>
        </p:grpSpPr>
        <p:sp>
          <p:nvSpPr>
            <p:cNvPr id="34" name="Flowchart: Card 3"/>
            <p:cNvSpPr/>
            <p:nvPr userDrawn="1"/>
          </p:nvSpPr>
          <p:spPr>
            <a:xfrm flipV="1">
              <a:off x="251520" y="49857"/>
              <a:ext cx="6967314"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5" name="Flowchart: Card 3"/>
            <p:cNvSpPr/>
            <p:nvPr userDrawn="1"/>
          </p:nvSpPr>
          <p:spPr>
            <a:xfrm flipV="1">
              <a:off x="2176686" y="49857"/>
              <a:ext cx="6967314"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11006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22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8785" y="685800"/>
            <a:ext cx="8229600"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8785" y="1314450"/>
            <a:ext cx="822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F60D94-9486-45C0-B82B-803699695488}"/>
              </a:ext>
            </a:extLst>
          </p:cNvPr>
          <p:cNvSpPr txBox="1"/>
          <p:nvPr/>
        </p:nvSpPr>
        <p:spPr>
          <a:xfrm>
            <a:off x="0" y="2355726"/>
            <a:ext cx="9144000" cy="584775"/>
          </a:xfrm>
          <a:prstGeom prst="rect">
            <a:avLst/>
          </a:prstGeom>
          <a:noFill/>
        </p:spPr>
        <p:txBody>
          <a:bodyPr wrap="square" rtlCol="0">
            <a:spAutoFit/>
          </a:bodyPr>
          <a:lstStyle/>
          <a:p>
            <a:pPr algn="ctr"/>
            <a:r>
              <a:rPr lang="mi-NZ" sz="3200" b="1" dirty="0">
                <a:solidFill>
                  <a:srgbClr val="17467E"/>
                </a:solidFill>
              </a:rPr>
              <a:t>National Medication Chart Review 2020</a:t>
            </a:r>
            <a:endParaRPr lang="en-NZ" sz="3200" b="1" dirty="0">
              <a:solidFill>
                <a:srgbClr val="17467E"/>
              </a:solidFill>
            </a:endParaRPr>
          </a:p>
        </p:txBody>
      </p:sp>
      <p:sp>
        <p:nvSpPr>
          <p:cNvPr id="3" name="Rectangle 2">
            <a:extLst>
              <a:ext uri="{FF2B5EF4-FFF2-40B4-BE49-F238E27FC236}">
                <a16:creationId xmlns:a16="http://schemas.microsoft.com/office/drawing/2014/main" id="{B68B3FB5-FEDC-4AA5-B105-2E1B12ECC2C6}"/>
              </a:ext>
            </a:extLst>
          </p:cNvPr>
          <p:cNvSpPr/>
          <p:nvPr/>
        </p:nvSpPr>
        <p:spPr>
          <a:xfrm>
            <a:off x="0" y="3291830"/>
            <a:ext cx="9143999" cy="369332"/>
          </a:xfrm>
          <a:prstGeom prst="rect">
            <a:avLst/>
          </a:prstGeom>
        </p:spPr>
        <p:txBody>
          <a:bodyPr wrap="square">
            <a:spAutoFit/>
          </a:bodyPr>
          <a:lstStyle/>
          <a:p>
            <a:pPr algn="ctr"/>
            <a:r>
              <a:rPr lang="en-NZ">
                <a:solidFill>
                  <a:srgbClr val="00467F"/>
                </a:solidFill>
              </a:rPr>
              <a:t>Patient safety and capability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8E85-3407-47F0-9BFA-849C8B54449B}"/>
              </a:ext>
            </a:extLst>
          </p:cNvPr>
          <p:cNvSpPr>
            <a:spLocks noGrp="1"/>
          </p:cNvSpPr>
          <p:nvPr>
            <p:ph type="title"/>
          </p:nvPr>
        </p:nvSpPr>
        <p:spPr>
          <a:xfrm>
            <a:off x="458785" y="582711"/>
            <a:ext cx="8229600" cy="548879"/>
          </a:xfrm>
        </p:spPr>
        <p:txBody>
          <a:bodyPr/>
          <a:lstStyle/>
          <a:p>
            <a:r>
              <a:rPr lang="en-GB" sz="2800"/>
              <a:t>Verbal Orders</a:t>
            </a:r>
            <a:endParaRPr lang="en-NZ" sz="2800"/>
          </a:p>
        </p:txBody>
      </p:sp>
      <p:pic>
        <p:nvPicPr>
          <p:cNvPr id="5" name="Content Placeholder 4" descr="Timeline&#10;&#10;Description automatically generated">
            <a:extLst>
              <a:ext uri="{FF2B5EF4-FFF2-40B4-BE49-F238E27FC236}">
                <a16:creationId xmlns:a16="http://schemas.microsoft.com/office/drawing/2014/main" id="{539D09EC-E1EA-4A7C-9530-8AB1732763C3}"/>
              </a:ext>
            </a:extLst>
          </p:cNvPr>
          <p:cNvPicPr>
            <a:picLocks noGrp="1" noChangeAspect="1"/>
          </p:cNvPicPr>
          <p:nvPr>
            <p:ph idx="1"/>
          </p:nvPr>
        </p:nvPicPr>
        <p:blipFill>
          <a:blip r:embed="rId3"/>
          <a:stretch>
            <a:fillRect/>
          </a:stretch>
        </p:blipFill>
        <p:spPr>
          <a:xfrm>
            <a:off x="457200" y="1779662"/>
            <a:ext cx="8229600" cy="1526150"/>
          </a:xfrm>
        </p:spPr>
      </p:pic>
      <p:sp>
        <p:nvSpPr>
          <p:cNvPr id="3" name="Rectangle 2">
            <a:extLst>
              <a:ext uri="{FF2B5EF4-FFF2-40B4-BE49-F238E27FC236}">
                <a16:creationId xmlns:a16="http://schemas.microsoft.com/office/drawing/2014/main" id="{9A19A3BA-E03D-42B5-9AFC-91B606159210}"/>
              </a:ext>
            </a:extLst>
          </p:cNvPr>
          <p:cNvSpPr/>
          <p:nvPr/>
        </p:nvSpPr>
        <p:spPr>
          <a:xfrm>
            <a:off x="458785" y="4011909"/>
            <a:ext cx="8291264" cy="469359"/>
          </a:xfrm>
          <a:prstGeom prst="rect">
            <a:avLst/>
          </a:prstGeom>
        </p:spPr>
        <p:txBody>
          <a:bodyPr wrap="square">
            <a:spAutoFit/>
          </a:bodyPr>
          <a:lstStyle/>
          <a:p>
            <a:pPr>
              <a:spcAft>
                <a:spcPts val="300"/>
              </a:spcAft>
            </a:pPr>
            <a:r>
              <a:rPr lang="en-GB" sz="1100" b="1">
                <a:latin typeface="Arial" panose="020B0604020202020204" pitchFamily="34" charset="0"/>
                <a:ea typeface="ＭＳ Ｐゴシック" pitchFamily="1" charset="-128"/>
                <a:cs typeface="Arial" panose="020B0604020202020204" pitchFamily="34" charset="0"/>
              </a:rPr>
              <a:t>Page 3</a:t>
            </a:r>
          </a:p>
          <a:p>
            <a:pPr>
              <a:spcAft>
                <a:spcPts val="300"/>
              </a:spcAft>
              <a:buSzPct val="110000"/>
            </a:pPr>
            <a:r>
              <a:rPr lang="en-GB" sz="1100">
                <a:latin typeface="Arial" panose="020B0604020202020204" pitchFamily="34" charset="0"/>
                <a:ea typeface="ＭＳ Ｐゴシック" pitchFamily="1" charset="-128"/>
                <a:cs typeface="Arial" panose="020B0604020202020204" pitchFamily="34" charset="0"/>
              </a:rPr>
              <a:t>This section has been enlarged to accommodate documentation of three verbal orders.</a:t>
            </a:r>
            <a:endParaRPr lang="en-N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04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8032-FBBD-4813-92C9-B90EE27CF3E8}"/>
              </a:ext>
            </a:extLst>
          </p:cNvPr>
          <p:cNvSpPr>
            <a:spLocks noGrp="1"/>
          </p:cNvSpPr>
          <p:nvPr>
            <p:ph type="title"/>
          </p:nvPr>
        </p:nvSpPr>
        <p:spPr>
          <a:xfrm>
            <a:off x="458785" y="654719"/>
            <a:ext cx="8229600" cy="548879"/>
          </a:xfrm>
        </p:spPr>
        <p:txBody>
          <a:bodyPr/>
          <a:lstStyle/>
          <a:p>
            <a:r>
              <a:rPr lang="en-GB" sz="2800"/>
              <a:t>Oxygen Therapy &amp; Medical Gases</a:t>
            </a:r>
            <a:endParaRPr lang="en-NZ" sz="2800"/>
          </a:p>
        </p:txBody>
      </p:sp>
      <p:pic>
        <p:nvPicPr>
          <p:cNvPr id="8" name="Content Placeholder 7" descr="Table&#10;&#10;Description automatically generated">
            <a:extLst>
              <a:ext uri="{FF2B5EF4-FFF2-40B4-BE49-F238E27FC236}">
                <a16:creationId xmlns:a16="http://schemas.microsoft.com/office/drawing/2014/main" id="{E6B62040-4E46-45DC-B149-F3B757B432D1}"/>
              </a:ext>
            </a:extLst>
          </p:cNvPr>
          <p:cNvPicPr>
            <a:picLocks noGrp="1" noChangeAspect="1"/>
          </p:cNvPicPr>
          <p:nvPr>
            <p:ph idx="1"/>
          </p:nvPr>
        </p:nvPicPr>
        <p:blipFill>
          <a:blip r:embed="rId3"/>
          <a:stretch>
            <a:fillRect/>
          </a:stretch>
        </p:blipFill>
        <p:spPr>
          <a:xfrm>
            <a:off x="438605" y="1448256"/>
            <a:ext cx="8266790" cy="2203614"/>
          </a:xfrm>
        </p:spPr>
      </p:pic>
      <p:sp>
        <p:nvSpPr>
          <p:cNvPr id="3" name="Rectangle 2">
            <a:extLst>
              <a:ext uri="{FF2B5EF4-FFF2-40B4-BE49-F238E27FC236}">
                <a16:creationId xmlns:a16="http://schemas.microsoft.com/office/drawing/2014/main" id="{C55C26FA-1548-4BBC-A669-10EE391782E0}"/>
              </a:ext>
            </a:extLst>
          </p:cNvPr>
          <p:cNvSpPr/>
          <p:nvPr/>
        </p:nvSpPr>
        <p:spPr>
          <a:xfrm>
            <a:off x="458785" y="3723878"/>
            <a:ext cx="8470885" cy="846386"/>
          </a:xfrm>
          <a:prstGeom prst="rect">
            <a:avLst/>
          </a:prstGeom>
        </p:spPr>
        <p:txBody>
          <a:bodyPr wrap="square">
            <a:spAutoFit/>
          </a:bodyPr>
          <a:lstStyle/>
          <a:p>
            <a:pPr lvl="0">
              <a:spcAft>
                <a:spcPts val="300"/>
              </a:spcAft>
            </a:pPr>
            <a:r>
              <a:rPr lang="en-GB" sz="1100" b="1" dirty="0">
                <a:latin typeface="Arial" panose="020B0604020202020204" pitchFamily="34" charset="0"/>
                <a:ea typeface="ＭＳ Ｐゴシック" pitchFamily="1" charset="-128"/>
                <a:cs typeface="Arial" panose="020B0604020202020204" pitchFamily="34" charset="0"/>
              </a:rPr>
              <a:t>Page 3</a:t>
            </a:r>
          </a:p>
          <a:p>
            <a:pPr marL="268288"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The ‘Target Saturations’ box has been moved to the bottom of page 3 and shaded pink to make it more obvious (and to keep the ‘Once Only’ medicines together).</a:t>
            </a:r>
            <a:endParaRPr lang="en-NZ" sz="1100" dirty="0">
              <a:latin typeface="Arial" panose="020B0604020202020204" pitchFamily="34" charset="0"/>
              <a:ea typeface="ＭＳ Ｐゴシック" pitchFamily="1" charset="-128"/>
              <a:cs typeface="Arial" panose="020B0604020202020204" pitchFamily="34" charset="0"/>
            </a:endParaRPr>
          </a:p>
          <a:p>
            <a:pPr marL="268288" indent="-268288" eaLnBrk="0" hangingPunct="0">
              <a:spcBef>
                <a:spcPts val="0"/>
              </a:spcBef>
              <a:spcAft>
                <a:spcPts val="300"/>
              </a:spcAft>
              <a:buSzPct val="110000"/>
              <a:buFont typeface="Arial" panose="020B0604020202020204" pitchFamily="34" charset="0"/>
              <a:buChar char="•"/>
              <a:defRPr/>
            </a:pPr>
            <a:r>
              <a:rPr lang="en-NZ" sz="1100" dirty="0">
                <a:latin typeface="Arial" panose="020B0604020202020204" pitchFamily="34" charset="0"/>
                <a:ea typeface="ＭＳ Ｐゴシック" pitchFamily="1" charset="-128"/>
                <a:cs typeface="Arial" panose="020B0604020202020204" pitchFamily="34" charset="0"/>
              </a:rPr>
              <a:t>The parameters have been updated to 88-91% and 92-96% and wording has been added for guidance. </a:t>
            </a:r>
          </a:p>
        </p:txBody>
      </p:sp>
    </p:spTree>
    <p:extLst>
      <p:ext uri="{BB962C8B-B14F-4D97-AF65-F5344CB8AC3E}">
        <p14:creationId xmlns:p14="http://schemas.microsoft.com/office/powerpoint/2010/main" val="262089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1B83-76B0-4570-8DAA-B1959568ED87}"/>
              </a:ext>
            </a:extLst>
          </p:cNvPr>
          <p:cNvSpPr>
            <a:spLocks noGrp="1"/>
          </p:cNvSpPr>
          <p:nvPr>
            <p:ph type="title"/>
          </p:nvPr>
        </p:nvSpPr>
        <p:spPr>
          <a:xfrm>
            <a:off x="458785" y="510703"/>
            <a:ext cx="8229600" cy="548879"/>
          </a:xfrm>
        </p:spPr>
        <p:txBody>
          <a:bodyPr/>
          <a:lstStyle/>
          <a:p>
            <a:r>
              <a:rPr lang="en-GB" sz="2800"/>
              <a:t>The dose boxes</a:t>
            </a:r>
            <a:endParaRPr lang="en-NZ" sz="2800"/>
          </a:p>
        </p:txBody>
      </p:sp>
      <p:pic>
        <p:nvPicPr>
          <p:cNvPr id="11" name="Content Placeholder 10" descr="Timeline&#10;&#10;Description automatically generated">
            <a:extLst>
              <a:ext uri="{FF2B5EF4-FFF2-40B4-BE49-F238E27FC236}">
                <a16:creationId xmlns:a16="http://schemas.microsoft.com/office/drawing/2014/main" id="{021528EC-12AF-4F60-895E-DB761CF35514}"/>
              </a:ext>
            </a:extLst>
          </p:cNvPr>
          <p:cNvPicPr>
            <a:picLocks noGrp="1" noChangeAspect="1"/>
          </p:cNvPicPr>
          <p:nvPr>
            <p:ph idx="1"/>
          </p:nvPr>
        </p:nvPicPr>
        <p:blipFill>
          <a:blip r:embed="rId3"/>
          <a:stretch>
            <a:fillRect/>
          </a:stretch>
        </p:blipFill>
        <p:spPr>
          <a:xfrm>
            <a:off x="1007604" y="2427734"/>
            <a:ext cx="7128792" cy="1368152"/>
          </a:xfrm>
        </p:spPr>
      </p:pic>
      <p:pic>
        <p:nvPicPr>
          <p:cNvPr id="15" name="Picture 14" descr="Timeline&#10;&#10;Description automatically generated">
            <a:extLst>
              <a:ext uri="{FF2B5EF4-FFF2-40B4-BE49-F238E27FC236}">
                <a16:creationId xmlns:a16="http://schemas.microsoft.com/office/drawing/2014/main" id="{1BC10C3D-9F8B-4BB8-919D-D668E7997A9E}"/>
              </a:ext>
            </a:extLst>
          </p:cNvPr>
          <p:cNvPicPr>
            <a:picLocks noChangeAspect="1"/>
          </p:cNvPicPr>
          <p:nvPr/>
        </p:nvPicPr>
        <p:blipFill>
          <a:blip r:embed="rId4"/>
          <a:stretch>
            <a:fillRect/>
          </a:stretch>
        </p:blipFill>
        <p:spPr>
          <a:xfrm>
            <a:off x="996982" y="1149924"/>
            <a:ext cx="7150036" cy="1205802"/>
          </a:xfrm>
          <a:prstGeom prst="rect">
            <a:avLst/>
          </a:prstGeom>
        </p:spPr>
      </p:pic>
      <p:sp>
        <p:nvSpPr>
          <p:cNvPr id="3" name="Rectangle 2">
            <a:extLst>
              <a:ext uri="{FF2B5EF4-FFF2-40B4-BE49-F238E27FC236}">
                <a16:creationId xmlns:a16="http://schemas.microsoft.com/office/drawing/2014/main" id="{A42F2B7B-D64B-4B4C-A91D-B6FDED84456D}"/>
              </a:ext>
            </a:extLst>
          </p:cNvPr>
          <p:cNvSpPr/>
          <p:nvPr/>
        </p:nvSpPr>
        <p:spPr>
          <a:xfrm>
            <a:off x="440739" y="4125102"/>
            <a:ext cx="8451741" cy="430887"/>
          </a:xfrm>
          <a:prstGeom prst="rect">
            <a:avLst/>
          </a:prstGeom>
        </p:spPr>
        <p:txBody>
          <a:bodyPr wrap="square">
            <a:spAutoFit/>
          </a:bodyPr>
          <a:lstStyle/>
          <a:p>
            <a:pPr eaLnBrk="0" hangingPunct="0">
              <a:spcBef>
                <a:spcPct val="30000"/>
              </a:spcBef>
              <a:spcAft>
                <a:spcPts val="300"/>
              </a:spcAft>
              <a:buSzPct val="110000"/>
              <a:defRPr/>
            </a:pPr>
            <a:r>
              <a:rPr lang="en-GB" sz="1100" dirty="0">
                <a:latin typeface="Arial" panose="020B0604020202020204" pitchFamily="34" charset="0"/>
                <a:ea typeface="ＭＳ Ｐゴシック" pitchFamily="1" charset="-128"/>
                <a:cs typeface="Arial" panose="020B0604020202020204" pitchFamily="34" charset="0"/>
              </a:rPr>
              <a:t>The wording ‘Dose range if needed’ has been removed from the ‘Dose’ box in all sections except in the ‘As Required (PRN) Medicine’ sections on pages 4 to 7. </a:t>
            </a:r>
            <a:endParaRPr lang="en-NZ" sz="1100" dirty="0">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152896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595A-0DE7-48C7-B806-102A9A45E6B8}"/>
              </a:ext>
            </a:extLst>
          </p:cNvPr>
          <p:cNvSpPr>
            <a:spLocks noGrp="1"/>
          </p:cNvSpPr>
          <p:nvPr>
            <p:ph type="title"/>
          </p:nvPr>
        </p:nvSpPr>
        <p:spPr>
          <a:xfrm>
            <a:off x="458785" y="582711"/>
            <a:ext cx="8229600" cy="548879"/>
          </a:xfrm>
        </p:spPr>
        <p:txBody>
          <a:bodyPr/>
          <a:lstStyle/>
          <a:p>
            <a:r>
              <a:rPr lang="en-GB" sz="2800"/>
              <a:t>As Required (PRN) Medicines</a:t>
            </a:r>
            <a:endParaRPr lang="en-NZ" sz="2800"/>
          </a:p>
        </p:txBody>
      </p:sp>
      <p:pic>
        <p:nvPicPr>
          <p:cNvPr id="5" name="Content Placeholder 4" descr="Timeline&#10;&#10;Description automatically generated">
            <a:extLst>
              <a:ext uri="{FF2B5EF4-FFF2-40B4-BE49-F238E27FC236}">
                <a16:creationId xmlns:a16="http://schemas.microsoft.com/office/drawing/2014/main" id="{E06EB1F2-ED25-42B5-A433-A73253731F15}"/>
              </a:ext>
            </a:extLst>
          </p:cNvPr>
          <p:cNvPicPr>
            <a:picLocks noGrp="1" noChangeAspect="1"/>
          </p:cNvPicPr>
          <p:nvPr>
            <p:ph idx="1"/>
          </p:nvPr>
        </p:nvPicPr>
        <p:blipFill>
          <a:blip r:embed="rId3"/>
          <a:stretch>
            <a:fillRect/>
          </a:stretch>
        </p:blipFill>
        <p:spPr>
          <a:xfrm>
            <a:off x="830754" y="1561298"/>
            <a:ext cx="7485662" cy="1658524"/>
          </a:xfrm>
        </p:spPr>
      </p:pic>
      <p:sp>
        <p:nvSpPr>
          <p:cNvPr id="3" name="Rectangle 2">
            <a:extLst>
              <a:ext uri="{FF2B5EF4-FFF2-40B4-BE49-F238E27FC236}">
                <a16:creationId xmlns:a16="http://schemas.microsoft.com/office/drawing/2014/main" id="{1E8DF5BC-637A-46D9-9273-26C33D96C5C4}"/>
              </a:ext>
            </a:extLst>
          </p:cNvPr>
          <p:cNvSpPr/>
          <p:nvPr/>
        </p:nvSpPr>
        <p:spPr>
          <a:xfrm>
            <a:off x="457200" y="3723878"/>
            <a:ext cx="8229599" cy="677108"/>
          </a:xfrm>
          <a:prstGeom prst="rect">
            <a:avLst/>
          </a:prstGeom>
        </p:spPr>
        <p:txBody>
          <a:bodyPr wrap="square">
            <a:spAutoFit/>
          </a:bodyPr>
          <a:lstStyle/>
          <a:p>
            <a:pPr>
              <a:spcBef>
                <a:spcPts val="0"/>
              </a:spcBef>
              <a:spcAft>
                <a:spcPts val="300"/>
              </a:spcAft>
            </a:pPr>
            <a:r>
              <a:rPr lang="en-NZ" sz="1100" b="1" dirty="0">
                <a:latin typeface="Arial" panose="020B0604020202020204" pitchFamily="34" charset="0"/>
                <a:ea typeface="ＭＳ Ｐゴシック" pitchFamily="1" charset="-128"/>
                <a:cs typeface="Arial" panose="020B0604020202020204" pitchFamily="34" charset="0"/>
              </a:rPr>
              <a:t>Pages 4 to 7</a:t>
            </a:r>
          </a:p>
          <a:p>
            <a:pPr marL="268288" indent="-268288" eaLnBrk="0" hangingPunct="0">
              <a:spcBef>
                <a:spcPts val="0"/>
              </a:spcBef>
              <a:spcAft>
                <a:spcPts val="300"/>
              </a:spcAft>
              <a:buSzPct val="110000"/>
              <a:buFont typeface="Arial" panose="020B0604020202020204" pitchFamily="34" charset="0"/>
              <a:buChar char="•"/>
              <a:defRPr/>
            </a:pPr>
            <a:r>
              <a:rPr lang="en-NZ" sz="1100" dirty="0">
                <a:latin typeface="Arial" panose="020B0604020202020204" pitchFamily="34" charset="0"/>
                <a:ea typeface="ＭＳ Ｐゴシック" pitchFamily="1" charset="-128"/>
                <a:cs typeface="Arial" panose="020B0604020202020204" pitchFamily="34" charset="0"/>
              </a:rPr>
              <a:t>An extra page has been added, giving space for additional PRN medicines.</a:t>
            </a:r>
          </a:p>
          <a:p>
            <a:pPr marL="268288"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PRN ‘Indication’ and ‘Max dose/24hrs’ fields have been bolded to provide emphasis. </a:t>
            </a:r>
            <a:endParaRPr lang="en-NZ" sz="1100" dirty="0">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187542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E175-8D36-461C-8111-14EE59F1B9D8}"/>
              </a:ext>
            </a:extLst>
          </p:cNvPr>
          <p:cNvSpPr>
            <a:spLocks noGrp="1"/>
          </p:cNvSpPr>
          <p:nvPr>
            <p:ph type="title"/>
          </p:nvPr>
        </p:nvSpPr>
        <p:spPr>
          <a:xfrm>
            <a:off x="458785" y="582711"/>
            <a:ext cx="8229600" cy="548879"/>
          </a:xfrm>
        </p:spPr>
        <p:txBody>
          <a:bodyPr/>
          <a:lstStyle/>
          <a:p>
            <a:r>
              <a:rPr lang="en-GB" sz="2800"/>
              <a:t>Recommended</a:t>
            </a:r>
            <a:r>
              <a:rPr lang="en-GB" sz="3200"/>
              <a:t> </a:t>
            </a:r>
            <a:r>
              <a:rPr lang="en-GB" sz="2800"/>
              <a:t>Administration Times</a:t>
            </a:r>
            <a:endParaRPr lang="en-NZ" sz="2800"/>
          </a:p>
        </p:txBody>
      </p:sp>
      <p:sp>
        <p:nvSpPr>
          <p:cNvPr id="5" name="Content Placeholder 4">
            <a:extLst>
              <a:ext uri="{FF2B5EF4-FFF2-40B4-BE49-F238E27FC236}">
                <a16:creationId xmlns:a16="http://schemas.microsoft.com/office/drawing/2014/main" id="{0E4B6940-9036-47E1-BA50-89A794E70ADE}"/>
              </a:ext>
            </a:extLst>
          </p:cNvPr>
          <p:cNvSpPr>
            <a:spLocks noGrp="1"/>
          </p:cNvSpPr>
          <p:nvPr>
            <p:ph idx="1"/>
          </p:nvPr>
        </p:nvSpPr>
        <p:spPr/>
        <p:txBody>
          <a:body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sz="1200"/>
          </a:p>
        </p:txBody>
      </p:sp>
      <p:pic>
        <p:nvPicPr>
          <p:cNvPr id="4" name="Picture 3" descr="A screenshot of a cell phone&#10;&#10;Description automatically generated">
            <a:extLst>
              <a:ext uri="{FF2B5EF4-FFF2-40B4-BE49-F238E27FC236}">
                <a16:creationId xmlns:a16="http://schemas.microsoft.com/office/drawing/2014/main" id="{B1E6EAED-1206-4245-B6D4-CB1EE6662FF7}"/>
              </a:ext>
            </a:extLst>
          </p:cNvPr>
          <p:cNvPicPr>
            <a:picLocks noChangeAspect="1"/>
          </p:cNvPicPr>
          <p:nvPr/>
        </p:nvPicPr>
        <p:blipFill>
          <a:blip r:embed="rId3"/>
          <a:stretch>
            <a:fillRect/>
          </a:stretch>
        </p:blipFill>
        <p:spPr>
          <a:xfrm>
            <a:off x="1979712" y="1450977"/>
            <a:ext cx="4896544" cy="2344909"/>
          </a:xfrm>
          <a:prstGeom prst="rect">
            <a:avLst/>
          </a:prstGeom>
        </p:spPr>
      </p:pic>
      <p:sp>
        <p:nvSpPr>
          <p:cNvPr id="3" name="Rectangle 2">
            <a:extLst>
              <a:ext uri="{FF2B5EF4-FFF2-40B4-BE49-F238E27FC236}">
                <a16:creationId xmlns:a16="http://schemas.microsoft.com/office/drawing/2014/main" id="{DCECCFB2-8FA2-4156-9D53-3242D13A5835}"/>
              </a:ext>
            </a:extLst>
          </p:cNvPr>
          <p:cNvSpPr/>
          <p:nvPr/>
        </p:nvSpPr>
        <p:spPr>
          <a:xfrm>
            <a:off x="475239" y="4011910"/>
            <a:ext cx="7704856" cy="500137"/>
          </a:xfrm>
          <a:prstGeom prst="rect">
            <a:avLst/>
          </a:prstGeom>
        </p:spPr>
        <p:txBody>
          <a:bodyPr wrap="square">
            <a:spAutoFit/>
          </a:bodyPr>
          <a:lstStyle/>
          <a:p>
            <a:pPr lvl="0" eaLnBrk="0" hangingPunct="0">
              <a:spcBef>
                <a:spcPct val="30000"/>
              </a:spcBef>
              <a:spcAft>
                <a:spcPts val="300"/>
              </a:spcAft>
              <a:defRPr/>
            </a:pPr>
            <a:r>
              <a:rPr lang="en-NZ" sz="1100" b="1" dirty="0">
                <a:latin typeface="Arial" panose="020B0604020202020204" pitchFamily="34" charset="0"/>
                <a:ea typeface="ＭＳ Ｐゴシック" pitchFamily="1" charset="-128"/>
                <a:cs typeface="Arial" panose="020B0604020202020204" pitchFamily="34" charset="0"/>
              </a:rPr>
              <a:t>Page 15</a:t>
            </a:r>
          </a:p>
          <a:p>
            <a:pPr lvl="0" eaLnBrk="0" hangingPunct="0">
              <a:spcBef>
                <a:spcPts val="0"/>
              </a:spcBef>
              <a:spcAft>
                <a:spcPts val="300"/>
              </a:spcAft>
              <a:buSzPct val="110000"/>
              <a:defRPr/>
            </a:pPr>
            <a:r>
              <a:rPr lang="en-NZ" sz="1100" dirty="0">
                <a:latin typeface="Arial" panose="020B0604020202020204" pitchFamily="34" charset="0"/>
                <a:ea typeface="ＭＳ Ｐゴシック" pitchFamily="1" charset="-128"/>
                <a:cs typeface="Arial" panose="020B0604020202020204" pitchFamily="34" charset="0"/>
              </a:rPr>
              <a:t>The ‘Recommended Administration Times’ box is now on the top of page 15</a:t>
            </a:r>
            <a:r>
              <a:rPr lang="en-NZ" sz="1200" dirty="0">
                <a:latin typeface="Arial" panose="020B0604020202020204" pitchFamily="34" charset="0"/>
                <a:ea typeface="ＭＳ Ｐゴシック" pitchFamily="1" charset="-128"/>
                <a:cs typeface="Arial" panose="020B0604020202020204" pitchFamily="34" charset="0"/>
              </a:rPr>
              <a:t>. </a:t>
            </a:r>
            <a:endParaRPr lang="en-NZ"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34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D16A-6A2F-4407-8070-AE995E734590}"/>
              </a:ext>
            </a:extLst>
          </p:cNvPr>
          <p:cNvSpPr>
            <a:spLocks noGrp="1"/>
          </p:cNvSpPr>
          <p:nvPr>
            <p:ph type="title"/>
          </p:nvPr>
        </p:nvSpPr>
        <p:spPr>
          <a:xfrm>
            <a:off x="458785" y="582711"/>
            <a:ext cx="8229600" cy="548879"/>
          </a:xfrm>
        </p:spPr>
        <p:txBody>
          <a:bodyPr/>
          <a:lstStyle/>
          <a:p>
            <a:r>
              <a:rPr lang="en-GB" sz="2800"/>
              <a:t>Non-administration Codes</a:t>
            </a:r>
            <a:endParaRPr lang="en-NZ" sz="2800"/>
          </a:p>
        </p:txBody>
      </p:sp>
      <p:sp>
        <p:nvSpPr>
          <p:cNvPr id="3" name="Content Placeholder 2">
            <a:extLst>
              <a:ext uri="{FF2B5EF4-FFF2-40B4-BE49-F238E27FC236}">
                <a16:creationId xmlns:a16="http://schemas.microsoft.com/office/drawing/2014/main" id="{CE366DBE-A291-4318-8D18-A0461ADE88E5}"/>
              </a:ext>
            </a:extLst>
          </p:cNvPr>
          <p:cNvSpPr>
            <a:spLocks noGrp="1"/>
          </p:cNvSpPr>
          <p:nvPr>
            <p:ph idx="1"/>
          </p:nvPr>
        </p:nvSpPr>
        <p:spPr>
          <a:xfrm>
            <a:off x="458785" y="4011910"/>
            <a:ext cx="8229600" cy="548880"/>
          </a:xfrm>
        </p:spPr>
        <p:txBody>
          <a:bodyPr/>
          <a:lstStyle/>
          <a:p>
            <a:pPr marL="0" indent="0">
              <a:spcBef>
                <a:spcPts val="0"/>
              </a:spcBef>
              <a:spcAft>
                <a:spcPts val="300"/>
              </a:spcAft>
              <a:buNone/>
            </a:pPr>
            <a:r>
              <a:rPr lang="en-GB" sz="1100" b="1">
                <a:ea typeface="ＭＳ Ｐゴシック" pitchFamily="1" charset="-128"/>
              </a:rPr>
              <a:t>Page 15</a:t>
            </a:r>
          </a:p>
          <a:p>
            <a:pPr marL="0" indent="0">
              <a:spcBef>
                <a:spcPts val="0"/>
              </a:spcBef>
              <a:spcAft>
                <a:spcPts val="300"/>
              </a:spcAft>
              <a:buSzPct val="110000"/>
              <a:buNone/>
            </a:pPr>
            <a:r>
              <a:rPr lang="en-GB" sz="1100">
                <a:ea typeface="ＭＳ Ｐゴシック" pitchFamily="1" charset="-128"/>
              </a:rPr>
              <a:t>New codes have been added ‘W’ for ‘withheld’ , ‘RV’ for ‘review’, ‘U’ for ‘patient unavailable’.</a:t>
            </a:r>
            <a:endParaRPr lang="en-NZ" sz="2800"/>
          </a:p>
        </p:txBody>
      </p:sp>
      <p:pic>
        <p:nvPicPr>
          <p:cNvPr id="5" name="Picture 4" descr="A screenshot of a cell phone&#10;&#10;Description automatically generated">
            <a:extLst>
              <a:ext uri="{FF2B5EF4-FFF2-40B4-BE49-F238E27FC236}">
                <a16:creationId xmlns:a16="http://schemas.microsoft.com/office/drawing/2014/main" id="{3BD2F3F3-77F8-48F1-A86D-1690AB20FD5C}"/>
              </a:ext>
            </a:extLst>
          </p:cNvPr>
          <p:cNvPicPr>
            <a:picLocks noChangeAspect="1"/>
          </p:cNvPicPr>
          <p:nvPr/>
        </p:nvPicPr>
        <p:blipFill>
          <a:blip r:embed="rId3"/>
          <a:stretch>
            <a:fillRect/>
          </a:stretch>
        </p:blipFill>
        <p:spPr>
          <a:xfrm>
            <a:off x="1923745" y="1392058"/>
            <a:ext cx="5296510" cy="2375916"/>
          </a:xfrm>
          <a:prstGeom prst="rect">
            <a:avLst/>
          </a:prstGeom>
        </p:spPr>
      </p:pic>
    </p:spTree>
    <p:extLst>
      <p:ext uri="{BB962C8B-B14F-4D97-AF65-F5344CB8AC3E}">
        <p14:creationId xmlns:p14="http://schemas.microsoft.com/office/powerpoint/2010/main" val="66642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9618-7D97-4820-AC12-AEE681A8C89D}"/>
              </a:ext>
            </a:extLst>
          </p:cNvPr>
          <p:cNvSpPr>
            <a:spLocks noGrp="1"/>
          </p:cNvSpPr>
          <p:nvPr>
            <p:ph type="title"/>
          </p:nvPr>
        </p:nvSpPr>
        <p:spPr>
          <a:xfrm>
            <a:off x="458785" y="582711"/>
            <a:ext cx="8229600" cy="548879"/>
          </a:xfrm>
        </p:spPr>
        <p:txBody>
          <a:bodyPr/>
          <a:lstStyle/>
          <a:p>
            <a:r>
              <a:rPr lang="en-GB" sz="2800"/>
              <a:t>Intravenous fluid prescription </a:t>
            </a:r>
            <a:endParaRPr lang="en-NZ" sz="2800"/>
          </a:p>
        </p:txBody>
      </p:sp>
      <p:pic>
        <p:nvPicPr>
          <p:cNvPr id="5" name="Content Placeholder 4" descr="Graphical user interface, text, application, email&#10;&#10;Description automatically generated">
            <a:extLst>
              <a:ext uri="{FF2B5EF4-FFF2-40B4-BE49-F238E27FC236}">
                <a16:creationId xmlns:a16="http://schemas.microsoft.com/office/drawing/2014/main" id="{9BE6758B-6C3B-44A7-B328-53B5FE1B3ED1}"/>
              </a:ext>
            </a:extLst>
          </p:cNvPr>
          <p:cNvPicPr>
            <a:picLocks noGrp="1" noChangeAspect="1"/>
          </p:cNvPicPr>
          <p:nvPr>
            <p:ph idx="1"/>
          </p:nvPr>
        </p:nvPicPr>
        <p:blipFill>
          <a:blip r:embed="rId3"/>
          <a:stretch>
            <a:fillRect/>
          </a:stretch>
        </p:blipFill>
        <p:spPr>
          <a:xfrm>
            <a:off x="749611" y="1185578"/>
            <a:ext cx="7638814" cy="2394284"/>
          </a:xfrm>
        </p:spPr>
      </p:pic>
      <p:sp>
        <p:nvSpPr>
          <p:cNvPr id="3" name="Rectangle 2">
            <a:extLst>
              <a:ext uri="{FF2B5EF4-FFF2-40B4-BE49-F238E27FC236}">
                <a16:creationId xmlns:a16="http://schemas.microsoft.com/office/drawing/2014/main" id="{E3E4D0E3-8DA0-4FE7-8B4D-13FAEA6DC874}"/>
              </a:ext>
            </a:extLst>
          </p:cNvPr>
          <p:cNvSpPr/>
          <p:nvPr/>
        </p:nvSpPr>
        <p:spPr>
          <a:xfrm>
            <a:off x="448440" y="3687728"/>
            <a:ext cx="8298817" cy="900246"/>
          </a:xfrm>
          <a:prstGeom prst="rect">
            <a:avLst/>
          </a:prstGeom>
        </p:spPr>
        <p:txBody>
          <a:bodyPr wrap="square">
            <a:spAutoFit/>
          </a:bodyPr>
          <a:lstStyle/>
          <a:p>
            <a:pPr>
              <a:spcBef>
                <a:spcPts val="0"/>
              </a:spcBef>
              <a:spcAft>
                <a:spcPts val="300"/>
              </a:spcAft>
            </a:pPr>
            <a:r>
              <a:rPr lang="en-GB" sz="1100" b="1" dirty="0">
                <a:latin typeface="Arial" panose="020B0604020202020204" pitchFamily="34" charset="0"/>
                <a:ea typeface="ＭＳ Ｐゴシック" pitchFamily="1" charset="-128"/>
                <a:cs typeface="Arial" panose="020B0604020202020204" pitchFamily="34" charset="0"/>
              </a:rPr>
              <a:t>Page 16 </a:t>
            </a:r>
          </a:p>
          <a:p>
            <a:pPr marL="268288"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The ‘Intravenous and subcutaneous fluid prescription and infusion record’ section has been reconfigured. </a:t>
            </a:r>
          </a:p>
          <a:p>
            <a:pPr marL="268288"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The ‘Completion/Time/Actual Vol’ columns have been removed, and a reminder to complete a fluid balance chart added. </a:t>
            </a:r>
          </a:p>
          <a:p>
            <a:pPr marL="268288"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A continuation sheet for intravenous fluid prescription and infusion records will be available. </a:t>
            </a:r>
            <a:endParaRPr lang="en-NZ" sz="1100" dirty="0">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220493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10;&#10;Description automatically generated">
            <a:extLst>
              <a:ext uri="{FF2B5EF4-FFF2-40B4-BE49-F238E27FC236}">
                <a16:creationId xmlns:a16="http://schemas.microsoft.com/office/drawing/2014/main" id="{FB41C6FE-66D3-4E45-A63C-8805FF34578F}"/>
              </a:ext>
            </a:extLst>
          </p:cNvPr>
          <p:cNvPicPr/>
          <p:nvPr/>
        </p:nvPicPr>
        <p:blipFill rotWithShape="1">
          <a:blip r:embed="rId3"/>
          <a:srcRect l="-7359" r="-6066" b="15208"/>
          <a:stretch/>
        </p:blipFill>
        <p:spPr bwMode="auto">
          <a:xfrm>
            <a:off x="240504" y="1387262"/>
            <a:ext cx="2156114" cy="2820564"/>
          </a:xfrm>
          <a:prstGeom prst="rect">
            <a:avLst/>
          </a:prstGeom>
          <a:ln>
            <a:noFill/>
          </a:ln>
          <a:effectLst>
            <a:softEdge rad="127000"/>
          </a:effectLst>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AC84835-B139-49B3-BF80-1AAC8F7A2305}"/>
              </a:ext>
            </a:extLst>
          </p:cNvPr>
          <p:cNvSpPr>
            <a:spLocks noGrp="1"/>
          </p:cNvSpPr>
          <p:nvPr>
            <p:ph type="title"/>
          </p:nvPr>
        </p:nvSpPr>
        <p:spPr/>
        <p:txBody>
          <a:bodyPr/>
          <a:lstStyle/>
          <a:p>
            <a:r>
              <a:rPr lang="mi-NZ" sz="2800"/>
              <a:t>Subcutaneous Charting Sticker</a:t>
            </a:r>
            <a:endParaRPr lang="en-NZ" sz="2800"/>
          </a:p>
        </p:txBody>
      </p:sp>
      <p:pic>
        <p:nvPicPr>
          <p:cNvPr id="5" name="Content Placeholder 4" descr="Chart, box and whisker chart&#10;&#10;Description automatically generated">
            <a:extLst>
              <a:ext uri="{FF2B5EF4-FFF2-40B4-BE49-F238E27FC236}">
                <a16:creationId xmlns:a16="http://schemas.microsoft.com/office/drawing/2014/main" id="{D8C14E83-3108-4C25-ABE6-29D911CA205F}"/>
              </a:ext>
            </a:extLst>
          </p:cNvPr>
          <p:cNvPicPr>
            <a:picLocks noGrp="1" noChangeAspect="1"/>
          </p:cNvPicPr>
          <p:nvPr>
            <p:ph idx="1"/>
          </p:nvPr>
        </p:nvPicPr>
        <p:blipFill>
          <a:blip r:embed="rId4"/>
          <a:stretch>
            <a:fillRect/>
          </a:stretch>
        </p:blipFill>
        <p:spPr>
          <a:xfrm>
            <a:off x="2664836" y="1275606"/>
            <a:ext cx="6014805" cy="1885857"/>
          </a:xfrm>
        </p:spPr>
      </p:pic>
      <p:sp>
        <p:nvSpPr>
          <p:cNvPr id="3" name="Rectangle 2">
            <a:extLst>
              <a:ext uri="{FF2B5EF4-FFF2-40B4-BE49-F238E27FC236}">
                <a16:creationId xmlns:a16="http://schemas.microsoft.com/office/drawing/2014/main" id="{E7380626-C5B4-474A-8921-6E324E76385E}"/>
              </a:ext>
            </a:extLst>
          </p:cNvPr>
          <p:cNvSpPr/>
          <p:nvPr/>
        </p:nvSpPr>
        <p:spPr>
          <a:xfrm>
            <a:off x="2664836" y="3327834"/>
            <a:ext cx="6116554" cy="1315745"/>
          </a:xfrm>
          <a:prstGeom prst="rect">
            <a:avLst/>
          </a:prstGeom>
        </p:spPr>
        <p:txBody>
          <a:bodyPr wrap="square" lIns="91440" tIns="45720" rIns="91440" bIns="45720" anchor="t">
            <a:spAutoFit/>
          </a:bodyPr>
          <a:lstStyle/>
          <a:p>
            <a:pPr marL="268288" indent="-268288">
              <a:spcAft>
                <a:spcPts val="300"/>
              </a:spcAft>
              <a:buSzPct val="110000"/>
              <a:buFont typeface="Arial" panose="020B0604020202020204" pitchFamily="34" charset="0"/>
              <a:buChar char="•"/>
            </a:pPr>
            <a:r>
              <a:rPr lang="en-NZ" sz="1100" dirty="0"/>
              <a:t>A subcutaneous charting sticker has been introduced for optional use. Subcutaneous medication can now be prescribed in the regular section of the NMC using a sticker template. This is to be placed across two regular medicines rows for multiple medicines. The sticker has rows for up to four medicines to be prescribed in a single syringe.</a:t>
            </a:r>
          </a:p>
          <a:p>
            <a:pPr marL="268288" indent="-268288">
              <a:spcAft>
                <a:spcPts val="300"/>
              </a:spcAft>
              <a:buSzPct val="110000"/>
              <a:buFont typeface="Arial" panose="020B0604020202020204" pitchFamily="34" charset="0"/>
              <a:buChar char="•"/>
            </a:pPr>
            <a:r>
              <a:rPr lang="en-NZ" sz="1100" dirty="0"/>
              <a:t>The continuous subcutaneous infusion prescription sticker can also be placed on the fluid and infusion prescription page (last page of the chart) if that is preferred (see your local policy for guidance). </a:t>
            </a:r>
          </a:p>
        </p:txBody>
      </p:sp>
      <p:grpSp>
        <p:nvGrpSpPr>
          <p:cNvPr id="14" name="Group 13">
            <a:extLst>
              <a:ext uri="{FF2B5EF4-FFF2-40B4-BE49-F238E27FC236}">
                <a16:creationId xmlns:a16="http://schemas.microsoft.com/office/drawing/2014/main" id="{FA47B608-CCA9-496B-893A-9476F1B674A7}"/>
              </a:ext>
            </a:extLst>
          </p:cNvPr>
          <p:cNvGrpSpPr/>
          <p:nvPr/>
        </p:nvGrpSpPr>
        <p:grpSpPr>
          <a:xfrm>
            <a:off x="206248" y="2218535"/>
            <a:ext cx="2458588" cy="1649359"/>
            <a:chOff x="206248" y="2218535"/>
            <a:chExt cx="2458588" cy="1649359"/>
          </a:xfrm>
        </p:grpSpPr>
        <p:cxnSp>
          <p:nvCxnSpPr>
            <p:cNvPr id="13" name="Straight Connector 12">
              <a:extLst>
                <a:ext uri="{FF2B5EF4-FFF2-40B4-BE49-F238E27FC236}">
                  <a16:creationId xmlns:a16="http://schemas.microsoft.com/office/drawing/2014/main" id="{F1A0E9F8-6F34-437E-99F6-9C91F5417E43}"/>
                </a:ext>
              </a:extLst>
            </p:cNvPr>
            <p:cNvCxnSpPr>
              <a:cxnSpLocks/>
              <a:endCxn id="5" idx="1"/>
            </p:cNvCxnSpPr>
            <p:nvPr/>
          </p:nvCxnSpPr>
          <p:spPr>
            <a:xfrm flipV="1">
              <a:off x="755576" y="2218535"/>
              <a:ext cx="1909260" cy="6412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68AE283C-05C6-49E6-A575-A27AD15EA0ED}"/>
                </a:ext>
              </a:extLst>
            </p:cNvPr>
            <p:cNvSpPr/>
            <p:nvPr/>
          </p:nvSpPr>
          <p:spPr>
            <a:xfrm>
              <a:off x="206248" y="2787774"/>
              <a:ext cx="2190370" cy="108012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cxnSp>
          <p:nvCxnSpPr>
            <p:cNvPr id="9" name="Straight Arrow Connector 8">
              <a:extLst>
                <a:ext uri="{FF2B5EF4-FFF2-40B4-BE49-F238E27FC236}">
                  <a16:creationId xmlns:a16="http://schemas.microsoft.com/office/drawing/2014/main" id="{706F4FCE-F73B-438A-BE09-5C6EB7C4BCC1}"/>
                </a:ext>
              </a:extLst>
            </p:cNvPr>
            <p:cNvCxnSpPr>
              <a:cxnSpLocks/>
              <a:stCxn id="7" idx="6"/>
              <a:endCxn id="5" idx="1"/>
            </p:cNvCxnSpPr>
            <p:nvPr/>
          </p:nvCxnSpPr>
          <p:spPr>
            <a:xfrm flipV="1">
              <a:off x="2396618" y="2218535"/>
              <a:ext cx="268218" cy="1109299"/>
            </a:xfrm>
            <a:prstGeom prst="straightConnector1">
              <a:avLst/>
            </a:prstGeom>
            <a:ln cap="sq">
              <a:solidFill>
                <a:schemeClr val="tx1"/>
              </a:solidFill>
              <a:tailEnd type="oval"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9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ADD-68C8-41F1-8F3D-07A404A0597A}"/>
              </a:ext>
            </a:extLst>
          </p:cNvPr>
          <p:cNvSpPr>
            <a:spLocks noGrp="1"/>
          </p:cNvSpPr>
          <p:nvPr>
            <p:ph type="title"/>
          </p:nvPr>
        </p:nvSpPr>
        <p:spPr/>
        <p:txBody>
          <a:bodyPr/>
          <a:lstStyle/>
          <a:p>
            <a:r>
              <a:rPr lang="mi-NZ" sz="2800"/>
              <a:t>Removal</a:t>
            </a:r>
            <a:endParaRPr lang="en-NZ" sz="2800"/>
          </a:p>
        </p:txBody>
      </p:sp>
      <p:sp>
        <p:nvSpPr>
          <p:cNvPr id="3" name="Content Placeholder 2">
            <a:extLst>
              <a:ext uri="{FF2B5EF4-FFF2-40B4-BE49-F238E27FC236}">
                <a16:creationId xmlns:a16="http://schemas.microsoft.com/office/drawing/2014/main" id="{7313D6A8-ADE1-446E-B619-571C5F35FB21}"/>
              </a:ext>
            </a:extLst>
          </p:cNvPr>
          <p:cNvSpPr>
            <a:spLocks noGrp="1"/>
          </p:cNvSpPr>
          <p:nvPr>
            <p:ph idx="1"/>
          </p:nvPr>
        </p:nvSpPr>
        <p:spPr/>
        <p:txBody>
          <a:bodyPr/>
          <a:lstStyle/>
          <a:p>
            <a:pPr marL="0" indent="0">
              <a:spcBef>
                <a:spcPts val="0"/>
              </a:spcBef>
              <a:spcAft>
                <a:spcPts val="300"/>
              </a:spcAft>
              <a:buNone/>
            </a:pPr>
            <a:r>
              <a:rPr lang="en-GB" sz="1800" b="1" dirty="0"/>
              <a:t>The Venous Thromboembolism (VTE) prevention section has been removed.</a:t>
            </a:r>
            <a:endParaRPr lang="en-NZ" sz="1800" b="1" dirty="0"/>
          </a:p>
          <a:p>
            <a:pPr marL="0" indent="0">
              <a:spcBef>
                <a:spcPts val="0"/>
              </a:spcBef>
              <a:spcAft>
                <a:spcPts val="300"/>
              </a:spcAft>
              <a:buNone/>
            </a:pPr>
            <a:endParaRPr lang="en-GB" sz="1600" dirty="0">
              <a:ea typeface="ＭＳ Ｐゴシック" pitchFamily="1" charset="-128"/>
            </a:endParaRPr>
          </a:p>
          <a:p>
            <a:pPr marL="0" indent="0">
              <a:spcBef>
                <a:spcPts val="0"/>
              </a:spcBef>
              <a:spcAft>
                <a:spcPts val="300"/>
              </a:spcAft>
              <a:buNone/>
            </a:pPr>
            <a:r>
              <a:rPr lang="en-GB" sz="1800" dirty="0">
                <a:ea typeface="ＭＳ Ｐゴシック" pitchFamily="1" charset="-128"/>
              </a:rPr>
              <a:t>Rationale: </a:t>
            </a:r>
          </a:p>
          <a:p>
            <a:pPr marL="268288" indent="-268288">
              <a:spcBef>
                <a:spcPts val="0"/>
              </a:spcBef>
              <a:spcAft>
                <a:spcPts val="300"/>
              </a:spcAft>
              <a:buSzPct val="110000"/>
            </a:pPr>
            <a:r>
              <a:rPr lang="en-GB" sz="1800" dirty="0">
                <a:ea typeface="ＭＳ Ｐゴシック" pitchFamily="1" charset="-128"/>
              </a:rPr>
              <a:t>the NMC is not the appropriate place to document a clinical assessment</a:t>
            </a:r>
          </a:p>
          <a:p>
            <a:pPr marL="268288" indent="-268288">
              <a:spcBef>
                <a:spcPts val="0"/>
              </a:spcBef>
              <a:spcAft>
                <a:spcPts val="300"/>
              </a:spcAft>
              <a:buSzPct val="110000"/>
            </a:pPr>
            <a:r>
              <a:rPr lang="en-GB" sz="1800" dirty="0">
                <a:ea typeface="ＭＳ Ｐゴシック" pitchFamily="1" charset="-128"/>
              </a:rPr>
              <a:t>different specialties have different VTE prophylaxis protocols </a:t>
            </a:r>
          </a:p>
          <a:p>
            <a:pPr marL="268288" indent="-268288">
              <a:spcBef>
                <a:spcPts val="0"/>
              </a:spcBef>
              <a:spcAft>
                <a:spcPts val="300"/>
              </a:spcAft>
              <a:buSzPct val="110000"/>
            </a:pPr>
            <a:r>
              <a:rPr lang="en-GB" sz="1800" dirty="0">
                <a:ea typeface="ＭＳ Ｐゴシック" pitchFamily="1" charset="-128"/>
              </a:rPr>
              <a:t>alternative assessment tools are in place (</a:t>
            </a:r>
            <a:r>
              <a:rPr lang="en-GB" sz="1800" dirty="0" err="1">
                <a:ea typeface="ＭＳ Ｐゴシック" pitchFamily="1" charset="-128"/>
              </a:rPr>
              <a:t>eg</a:t>
            </a:r>
            <a:r>
              <a:rPr lang="en-GB" sz="1800" dirty="0">
                <a:ea typeface="ＭＳ Ｐゴシック" pitchFamily="1" charset="-128"/>
              </a:rPr>
              <a:t>, the pre-surgical checklist)</a:t>
            </a:r>
          </a:p>
          <a:p>
            <a:pPr marL="268288" indent="-268288">
              <a:spcBef>
                <a:spcPts val="0"/>
              </a:spcBef>
              <a:spcAft>
                <a:spcPts val="300"/>
              </a:spcAft>
              <a:buSzPct val="110000"/>
            </a:pPr>
            <a:r>
              <a:rPr lang="en-GB" sz="1800" dirty="0">
                <a:ea typeface="ＭＳ Ｐゴシック" pitchFamily="1" charset="-128"/>
              </a:rPr>
              <a:t>the section is not relevant for all specialties (</a:t>
            </a:r>
            <a:r>
              <a:rPr lang="en-GB" sz="1800" dirty="0" err="1">
                <a:ea typeface="ＭＳ Ｐゴシック" pitchFamily="1" charset="-128"/>
              </a:rPr>
              <a:t>eg</a:t>
            </a:r>
            <a:r>
              <a:rPr lang="en-GB" sz="1800" dirty="0">
                <a:ea typeface="ＭＳ Ｐゴシック" pitchFamily="1" charset="-128"/>
              </a:rPr>
              <a:t>, neonates, paediatrics, mental health).</a:t>
            </a:r>
            <a:endParaRPr lang="en-NZ" sz="1800" dirty="0"/>
          </a:p>
        </p:txBody>
      </p:sp>
    </p:spTree>
    <p:extLst>
      <p:ext uri="{BB962C8B-B14F-4D97-AF65-F5344CB8AC3E}">
        <p14:creationId xmlns:p14="http://schemas.microsoft.com/office/powerpoint/2010/main" val="386672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06E2-98FA-4955-B795-D3153AFB5EF3}"/>
              </a:ext>
            </a:extLst>
          </p:cNvPr>
          <p:cNvSpPr>
            <a:spLocks noGrp="1"/>
          </p:cNvSpPr>
          <p:nvPr>
            <p:ph type="title"/>
          </p:nvPr>
        </p:nvSpPr>
        <p:spPr/>
        <p:txBody>
          <a:bodyPr/>
          <a:lstStyle/>
          <a:p>
            <a:br>
              <a:rPr lang="mi-NZ"/>
            </a:br>
            <a:br>
              <a:rPr lang="mi-NZ"/>
            </a:br>
            <a:br>
              <a:rPr lang="mi-NZ"/>
            </a:br>
            <a:br>
              <a:rPr lang="mi-NZ"/>
            </a:br>
            <a:br>
              <a:rPr lang="mi-NZ"/>
            </a:br>
            <a:r>
              <a:rPr lang="mi-NZ"/>
              <a:t>Thank you </a:t>
            </a:r>
            <a:endParaRPr lang="en-NZ"/>
          </a:p>
        </p:txBody>
      </p:sp>
    </p:spTree>
    <p:extLst>
      <p:ext uri="{BB962C8B-B14F-4D97-AF65-F5344CB8AC3E}">
        <p14:creationId xmlns:p14="http://schemas.microsoft.com/office/powerpoint/2010/main" val="3484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429086"/>
            <a:ext cx="8229600" cy="2993504"/>
          </a:xfrm>
        </p:spPr>
        <p:txBody>
          <a:bodyPr/>
          <a:lstStyle/>
          <a:p>
            <a:pPr marL="0" indent="0">
              <a:buNone/>
            </a:pPr>
            <a:endParaRPr lang="en-NZ" sz="800"/>
          </a:p>
          <a:p>
            <a:pPr marL="0" indent="0">
              <a:buNone/>
            </a:pPr>
            <a:endParaRPr lang="en-NZ" sz="2800"/>
          </a:p>
        </p:txBody>
      </p:sp>
      <p:grpSp>
        <p:nvGrpSpPr>
          <p:cNvPr id="3" name="Group 2">
            <a:extLst>
              <a:ext uri="{FF2B5EF4-FFF2-40B4-BE49-F238E27FC236}">
                <a16:creationId xmlns:a16="http://schemas.microsoft.com/office/drawing/2014/main" id="{E8923EE2-A6FE-4C69-BB6D-0251DCB4977F}"/>
              </a:ext>
            </a:extLst>
          </p:cNvPr>
          <p:cNvGrpSpPr/>
          <p:nvPr/>
        </p:nvGrpSpPr>
        <p:grpSpPr>
          <a:xfrm>
            <a:off x="556554" y="1146411"/>
            <a:ext cx="8030890" cy="3281408"/>
            <a:chOff x="556554" y="1146411"/>
            <a:chExt cx="8030890" cy="3281408"/>
          </a:xfrm>
        </p:grpSpPr>
        <p:sp>
          <p:nvSpPr>
            <p:cNvPr id="5" name="Freeform: Shape 4">
              <a:extLst>
                <a:ext uri="{FF2B5EF4-FFF2-40B4-BE49-F238E27FC236}">
                  <a16:creationId xmlns:a16="http://schemas.microsoft.com/office/drawing/2014/main" id="{3A635118-FA95-41D9-A94F-2C29BBB52214}"/>
                </a:ext>
              </a:extLst>
            </p:cNvPr>
            <p:cNvSpPr/>
            <p:nvPr/>
          </p:nvSpPr>
          <p:spPr>
            <a:xfrm>
              <a:off x="556554" y="1146411"/>
              <a:ext cx="2624473" cy="3281408"/>
            </a:xfrm>
            <a:custGeom>
              <a:avLst/>
              <a:gdLst>
                <a:gd name="connsiteX0" fmla="*/ 0 w 2624473"/>
                <a:gd name="connsiteY0" fmla="*/ 262447 h 3281408"/>
                <a:gd name="connsiteX1" fmla="*/ 262447 w 2624473"/>
                <a:gd name="connsiteY1" fmla="*/ 0 h 3281408"/>
                <a:gd name="connsiteX2" fmla="*/ 2362026 w 2624473"/>
                <a:gd name="connsiteY2" fmla="*/ 0 h 3281408"/>
                <a:gd name="connsiteX3" fmla="*/ 2624473 w 2624473"/>
                <a:gd name="connsiteY3" fmla="*/ 262447 h 3281408"/>
                <a:gd name="connsiteX4" fmla="*/ 2624473 w 2624473"/>
                <a:gd name="connsiteY4" fmla="*/ 3018961 h 3281408"/>
                <a:gd name="connsiteX5" fmla="*/ 2362026 w 2624473"/>
                <a:gd name="connsiteY5" fmla="*/ 3281408 h 3281408"/>
                <a:gd name="connsiteX6" fmla="*/ 262447 w 2624473"/>
                <a:gd name="connsiteY6" fmla="*/ 3281408 h 3281408"/>
                <a:gd name="connsiteX7" fmla="*/ 0 w 2624473"/>
                <a:gd name="connsiteY7" fmla="*/ 3018961 h 3281408"/>
                <a:gd name="connsiteX8" fmla="*/ 0 w 2624473"/>
                <a:gd name="connsiteY8" fmla="*/ 262447 h 3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473" h="3281408">
                  <a:moveTo>
                    <a:pt x="0" y="262447"/>
                  </a:moveTo>
                  <a:cubicBezTo>
                    <a:pt x="0" y="117502"/>
                    <a:pt x="117502" y="0"/>
                    <a:pt x="262447" y="0"/>
                  </a:cubicBezTo>
                  <a:lnTo>
                    <a:pt x="2362026" y="0"/>
                  </a:lnTo>
                  <a:cubicBezTo>
                    <a:pt x="2506971" y="0"/>
                    <a:pt x="2624473" y="117502"/>
                    <a:pt x="2624473" y="262447"/>
                  </a:cubicBezTo>
                  <a:lnTo>
                    <a:pt x="2624473" y="3018961"/>
                  </a:lnTo>
                  <a:cubicBezTo>
                    <a:pt x="2624473" y="3163906"/>
                    <a:pt x="2506971" y="3281408"/>
                    <a:pt x="2362026" y="3281408"/>
                  </a:cubicBezTo>
                  <a:lnTo>
                    <a:pt x="262447" y="3281408"/>
                  </a:lnTo>
                  <a:cubicBezTo>
                    <a:pt x="117502" y="3281408"/>
                    <a:pt x="0" y="3163906"/>
                    <a:pt x="0" y="3018961"/>
                  </a:cubicBezTo>
                  <a:lnTo>
                    <a:pt x="0" y="2624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1483251" rIns="170688" bIns="826970" numCol="1" spcCol="1270" anchor="ctr" anchorCtr="0">
              <a:noAutofit/>
            </a:bodyPr>
            <a:lstStyle/>
            <a:p>
              <a:pPr marL="0" lvl="0" indent="0" algn="ctr" defTabSz="1066800">
                <a:lnSpc>
                  <a:spcPct val="90000"/>
                </a:lnSpc>
                <a:spcBef>
                  <a:spcPct val="0"/>
                </a:spcBef>
                <a:spcAft>
                  <a:spcPct val="35000"/>
                </a:spcAft>
                <a:buNone/>
              </a:pPr>
              <a:r>
                <a:rPr lang="mi-NZ" sz="2400" kern="1200"/>
                <a:t>Safety</a:t>
              </a:r>
              <a:endParaRPr lang="en-NZ" sz="2400" kern="1200"/>
            </a:p>
          </p:txBody>
        </p:sp>
        <p:sp>
          <p:nvSpPr>
            <p:cNvPr id="7" name="Freeform: Shape 6">
              <a:extLst>
                <a:ext uri="{FF2B5EF4-FFF2-40B4-BE49-F238E27FC236}">
                  <a16:creationId xmlns:a16="http://schemas.microsoft.com/office/drawing/2014/main" id="{0AC39FBA-7F3C-4CE9-A083-4BDAA4E14392}"/>
                </a:ext>
              </a:extLst>
            </p:cNvPr>
            <p:cNvSpPr/>
            <p:nvPr/>
          </p:nvSpPr>
          <p:spPr>
            <a:xfrm>
              <a:off x="3259763" y="1146411"/>
              <a:ext cx="2624473" cy="3281408"/>
            </a:xfrm>
            <a:custGeom>
              <a:avLst/>
              <a:gdLst>
                <a:gd name="connsiteX0" fmla="*/ 0 w 2624473"/>
                <a:gd name="connsiteY0" fmla="*/ 262447 h 3281408"/>
                <a:gd name="connsiteX1" fmla="*/ 262447 w 2624473"/>
                <a:gd name="connsiteY1" fmla="*/ 0 h 3281408"/>
                <a:gd name="connsiteX2" fmla="*/ 2362026 w 2624473"/>
                <a:gd name="connsiteY2" fmla="*/ 0 h 3281408"/>
                <a:gd name="connsiteX3" fmla="*/ 2624473 w 2624473"/>
                <a:gd name="connsiteY3" fmla="*/ 262447 h 3281408"/>
                <a:gd name="connsiteX4" fmla="*/ 2624473 w 2624473"/>
                <a:gd name="connsiteY4" fmla="*/ 3018961 h 3281408"/>
                <a:gd name="connsiteX5" fmla="*/ 2362026 w 2624473"/>
                <a:gd name="connsiteY5" fmla="*/ 3281408 h 3281408"/>
                <a:gd name="connsiteX6" fmla="*/ 262447 w 2624473"/>
                <a:gd name="connsiteY6" fmla="*/ 3281408 h 3281408"/>
                <a:gd name="connsiteX7" fmla="*/ 0 w 2624473"/>
                <a:gd name="connsiteY7" fmla="*/ 3018961 h 3281408"/>
                <a:gd name="connsiteX8" fmla="*/ 0 w 2624473"/>
                <a:gd name="connsiteY8" fmla="*/ 262447 h 3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473" h="3281408">
                  <a:moveTo>
                    <a:pt x="0" y="262447"/>
                  </a:moveTo>
                  <a:cubicBezTo>
                    <a:pt x="0" y="117502"/>
                    <a:pt x="117502" y="0"/>
                    <a:pt x="262447" y="0"/>
                  </a:cubicBezTo>
                  <a:lnTo>
                    <a:pt x="2362026" y="0"/>
                  </a:lnTo>
                  <a:cubicBezTo>
                    <a:pt x="2506971" y="0"/>
                    <a:pt x="2624473" y="117502"/>
                    <a:pt x="2624473" y="262447"/>
                  </a:cubicBezTo>
                  <a:lnTo>
                    <a:pt x="2624473" y="3018961"/>
                  </a:lnTo>
                  <a:cubicBezTo>
                    <a:pt x="2624473" y="3163906"/>
                    <a:pt x="2506971" y="3281408"/>
                    <a:pt x="2362026" y="3281408"/>
                  </a:cubicBezTo>
                  <a:lnTo>
                    <a:pt x="262447" y="3281408"/>
                  </a:lnTo>
                  <a:cubicBezTo>
                    <a:pt x="117502" y="3281408"/>
                    <a:pt x="0" y="3163906"/>
                    <a:pt x="0" y="3018961"/>
                  </a:cubicBezTo>
                  <a:lnTo>
                    <a:pt x="0" y="2624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1483251" rIns="170688" bIns="826970" numCol="1" spcCol="1270" anchor="ctr" anchorCtr="0">
              <a:noAutofit/>
            </a:bodyPr>
            <a:lstStyle/>
            <a:p>
              <a:pPr marL="0" lvl="0" indent="0" algn="ctr" defTabSz="1066800">
                <a:lnSpc>
                  <a:spcPct val="90000"/>
                </a:lnSpc>
                <a:spcBef>
                  <a:spcPct val="0"/>
                </a:spcBef>
                <a:spcAft>
                  <a:spcPct val="35000"/>
                </a:spcAft>
                <a:buNone/>
              </a:pPr>
              <a:r>
                <a:rPr lang="mi-NZ" sz="2400" kern="1200"/>
                <a:t>Standardisation</a:t>
              </a:r>
              <a:endParaRPr lang="en-NZ" sz="2400" kern="1200"/>
            </a:p>
          </p:txBody>
        </p:sp>
        <p:sp>
          <p:nvSpPr>
            <p:cNvPr id="9" name="Freeform: Shape 8">
              <a:extLst>
                <a:ext uri="{FF2B5EF4-FFF2-40B4-BE49-F238E27FC236}">
                  <a16:creationId xmlns:a16="http://schemas.microsoft.com/office/drawing/2014/main" id="{A89657B9-5010-4B2D-A251-2FACE71148A8}"/>
                </a:ext>
              </a:extLst>
            </p:cNvPr>
            <p:cNvSpPr/>
            <p:nvPr/>
          </p:nvSpPr>
          <p:spPr>
            <a:xfrm>
              <a:off x="5962971" y="1146411"/>
              <a:ext cx="2624473" cy="3281408"/>
            </a:xfrm>
            <a:custGeom>
              <a:avLst/>
              <a:gdLst>
                <a:gd name="connsiteX0" fmla="*/ 0 w 2624473"/>
                <a:gd name="connsiteY0" fmla="*/ 262447 h 3281408"/>
                <a:gd name="connsiteX1" fmla="*/ 262447 w 2624473"/>
                <a:gd name="connsiteY1" fmla="*/ 0 h 3281408"/>
                <a:gd name="connsiteX2" fmla="*/ 2362026 w 2624473"/>
                <a:gd name="connsiteY2" fmla="*/ 0 h 3281408"/>
                <a:gd name="connsiteX3" fmla="*/ 2624473 w 2624473"/>
                <a:gd name="connsiteY3" fmla="*/ 262447 h 3281408"/>
                <a:gd name="connsiteX4" fmla="*/ 2624473 w 2624473"/>
                <a:gd name="connsiteY4" fmla="*/ 3018961 h 3281408"/>
                <a:gd name="connsiteX5" fmla="*/ 2362026 w 2624473"/>
                <a:gd name="connsiteY5" fmla="*/ 3281408 h 3281408"/>
                <a:gd name="connsiteX6" fmla="*/ 262447 w 2624473"/>
                <a:gd name="connsiteY6" fmla="*/ 3281408 h 3281408"/>
                <a:gd name="connsiteX7" fmla="*/ 0 w 2624473"/>
                <a:gd name="connsiteY7" fmla="*/ 3018961 h 3281408"/>
                <a:gd name="connsiteX8" fmla="*/ 0 w 2624473"/>
                <a:gd name="connsiteY8" fmla="*/ 262447 h 3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473" h="3281408">
                  <a:moveTo>
                    <a:pt x="0" y="262447"/>
                  </a:moveTo>
                  <a:cubicBezTo>
                    <a:pt x="0" y="117502"/>
                    <a:pt x="117502" y="0"/>
                    <a:pt x="262447" y="0"/>
                  </a:cubicBezTo>
                  <a:lnTo>
                    <a:pt x="2362026" y="0"/>
                  </a:lnTo>
                  <a:cubicBezTo>
                    <a:pt x="2506971" y="0"/>
                    <a:pt x="2624473" y="117502"/>
                    <a:pt x="2624473" y="262447"/>
                  </a:cubicBezTo>
                  <a:lnTo>
                    <a:pt x="2624473" y="3018961"/>
                  </a:lnTo>
                  <a:cubicBezTo>
                    <a:pt x="2624473" y="3163906"/>
                    <a:pt x="2506971" y="3281408"/>
                    <a:pt x="2362026" y="3281408"/>
                  </a:cubicBezTo>
                  <a:lnTo>
                    <a:pt x="262447" y="3281408"/>
                  </a:lnTo>
                  <a:cubicBezTo>
                    <a:pt x="117502" y="3281408"/>
                    <a:pt x="0" y="3163906"/>
                    <a:pt x="0" y="3018961"/>
                  </a:cubicBezTo>
                  <a:lnTo>
                    <a:pt x="0" y="2624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1483251" rIns="170688" bIns="826970" numCol="1" spcCol="1270" anchor="ctr" anchorCtr="0">
              <a:noAutofit/>
            </a:bodyPr>
            <a:lstStyle/>
            <a:p>
              <a:pPr marL="0" lvl="0" indent="0" algn="ctr" defTabSz="1066800">
                <a:lnSpc>
                  <a:spcPct val="90000"/>
                </a:lnSpc>
                <a:spcBef>
                  <a:spcPct val="0"/>
                </a:spcBef>
                <a:spcAft>
                  <a:spcPct val="35000"/>
                </a:spcAft>
                <a:buNone/>
              </a:pPr>
              <a:r>
                <a:rPr lang="mi-NZ" sz="2400" kern="1200"/>
                <a:t>Reduce medication errors</a:t>
              </a:r>
              <a:endParaRPr lang="en-NZ" sz="2400" kern="1200"/>
            </a:p>
          </p:txBody>
        </p:sp>
        <p:sp>
          <p:nvSpPr>
            <p:cNvPr id="11" name="Arrow: Left-Right 10">
              <a:extLst>
                <a:ext uri="{FF2B5EF4-FFF2-40B4-BE49-F238E27FC236}">
                  <a16:creationId xmlns:a16="http://schemas.microsoft.com/office/drawing/2014/main" id="{BCABE13A-43B3-4625-AA16-FBAB9AB9996B}"/>
                </a:ext>
              </a:extLst>
            </p:cNvPr>
            <p:cNvSpPr/>
            <p:nvPr/>
          </p:nvSpPr>
          <p:spPr>
            <a:xfrm>
              <a:off x="876238" y="3771537"/>
              <a:ext cx="7391522" cy="492211"/>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12" name="Group 11">
            <a:extLst>
              <a:ext uri="{FF2B5EF4-FFF2-40B4-BE49-F238E27FC236}">
                <a16:creationId xmlns:a16="http://schemas.microsoft.com/office/drawing/2014/main" id="{C397329B-E0D1-42A1-950C-5438EA4FA322}"/>
              </a:ext>
            </a:extLst>
          </p:cNvPr>
          <p:cNvGrpSpPr/>
          <p:nvPr/>
        </p:nvGrpSpPr>
        <p:grpSpPr>
          <a:xfrm>
            <a:off x="6725627" y="1343293"/>
            <a:ext cx="1099160" cy="1092709"/>
            <a:chOff x="6725627" y="1343293"/>
            <a:chExt cx="1099160" cy="1092709"/>
          </a:xfrm>
        </p:grpSpPr>
        <p:sp>
          <p:nvSpPr>
            <p:cNvPr id="13" name="Oval 12">
              <a:extLst>
                <a:ext uri="{FF2B5EF4-FFF2-40B4-BE49-F238E27FC236}">
                  <a16:creationId xmlns:a16="http://schemas.microsoft.com/office/drawing/2014/main" id="{C8AB1ECD-E24B-4A0E-B2A4-554230D0B67C}"/>
                </a:ext>
              </a:extLst>
            </p:cNvPr>
            <p:cNvSpPr/>
            <p:nvPr/>
          </p:nvSpPr>
          <p:spPr>
            <a:xfrm>
              <a:off x="6725627" y="1343293"/>
              <a:ext cx="1099160" cy="1092709"/>
            </a:xfrm>
            <a:prstGeom prst="ellipse">
              <a:avLst/>
            </a:prstGeom>
            <a:solidFill>
              <a:srgbClr val="4F81BD"/>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14" name="Graphic 17" descr="Downward trend">
              <a:extLst>
                <a:ext uri="{FF2B5EF4-FFF2-40B4-BE49-F238E27FC236}">
                  <a16:creationId xmlns:a16="http://schemas.microsoft.com/office/drawing/2014/main" id="{E5E52690-6B83-4BB8-8302-11DE8DF71516}"/>
                </a:ext>
              </a:extLst>
            </p:cNvPr>
            <p:cNvGrpSpPr/>
            <p:nvPr/>
          </p:nvGrpSpPr>
          <p:grpSpPr>
            <a:xfrm>
              <a:off x="6845657" y="1423857"/>
              <a:ext cx="859099" cy="908115"/>
              <a:chOff x="6761869" y="1359800"/>
              <a:chExt cx="1059694" cy="1059694"/>
            </a:xfrm>
          </p:grpSpPr>
          <p:sp>
            <p:nvSpPr>
              <p:cNvPr id="15" name="Freeform: Shape 14">
                <a:extLst>
                  <a:ext uri="{FF2B5EF4-FFF2-40B4-BE49-F238E27FC236}">
                    <a16:creationId xmlns:a16="http://schemas.microsoft.com/office/drawing/2014/main" id="{D75CF448-C897-4FA4-9243-4B948121C621}"/>
                  </a:ext>
                </a:extLst>
              </p:cNvPr>
              <p:cNvSpPr/>
              <p:nvPr/>
            </p:nvSpPr>
            <p:spPr>
              <a:xfrm>
                <a:off x="6916407" y="1514338"/>
                <a:ext cx="750616" cy="750616"/>
              </a:xfrm>
              <a:custGeom>
                <a:avLst/>
                <a:gdLst>
                  <a:gd name="connsiteX0" fmla="*/ 66231 w 750616"/>
                  <a:gd name="connsiteY0" fmla="*/ 0 h 750616"/>
                  <a:gd name="connsiteX1" fmla="*/ 0 w 750616"/>
                  <a:gd name="connsiteY1" fmla="*/ 0 h 750616"/>
                  <a:gd name="connsiteX2" fmla="*/ 0 w 750616"/>
                  <a:gd name="connsiteY2" fmla="*/ 750617 h 750616"/>
                  <a:gd name="connsiteX3" fmla="*/ 750617 w 750616"/>
                  <a:gd name="connsiteY3" fmla="*/ 750617 h 750616"/>
                  <a:gd name="connsiteX4" fmla="*/ 750617 w 750616"/>
                  <a:gd name="connsiteY4" fmla="*/ 684386 h 750616"/>
                  <a:gd name="connsiteX5" fmla="*/ 66231 w 750616"/>
                  <a:gd name="connsiteY5" fmla="*/ 684386 h 75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16" h="750616">
                    <a:moveTo>
                      <a:pt x="66231" y="0"/>
                    </a:moveTo>
                    <a:lnTo>
                      <a:pt x="0" y="0"/>
                    </a:lnTo>
                    <a:lnTo>
                      <a:pt x="0" y="750617"/>
                    </a:lnTo>
                    <a:lnTo>
                      <a:pt x="750617" y="750617"/>
                    </a:lnTo>
                    <a:lnTo>
                      <a:pt x="750617" y="684386"/>
                    </a:lnTo>
                    <a:lnTo>
                      <a:pt x="66231" y="684386"/>
                    </a:lnTo>
                    <a:close/>
                  </a:path>
                </a:pathLst>
              </a:custGeom>
              <a:solidFill>
                <a:srgbClr val="000000"/>
              </a:solidFill>
              <a:ln w="11013" cap="flat">
                <a:noFill/>
                <a:prstDash val="solid"/>
                <a:miter/>
              </a:ln>
            </p:spPr>
            <p:txBody>
              <a:bodyPr rtlCol="0" anchor="ctr"/>
              <a:lstStyle/>
              <a:p>
                <a:endParaRPr lang="en-NZ"/>
              </a:p>
            </p:txBody>
          </p:sp>
          <p:sp>
            <p:nvSpPr>
              <p:cNvPr id="16" name="Freeform: Shape 15">
                <a:extLst>
                  <a:ext uri="{FF2B5EF4-FFF2-40B4-BE49-F238E27FC236}">
                    <a16:creationId xmlns:a16="http://schemas.microsoft.com/office/drawing/2014/main" id="{A6185203-1850-4622-BBF5-604BDD9FBB69}"/>
                  </a:ext>
                </a:extLst>
              </p:cNvPr>
              <p:cNvSpPr/>
              <p:nvPr/>
            </p:nvSpPr>
            <p:spPr>
              <a:xfrm>
                <a:off x="7025688" y="1700889"/>
                <a:ext cx="641335" cy="376412"/>
              </a:xfrm>
              <a:custGeom>
                <a:avLst/>
                <a:gdLst>
                  <a:gd name="connsiteX0" fmla="*/ 576209 w 641335"/>
                  <a:gd name="connsiteY0" fmla="*/ 264924 h 376412"/>
                  <a:gd name="connsiteX1" fmla="*/ 442643 w 641335"/>
                  <a:gd name="connsiteY1" fmla="*/ 131358 h 376412"/>
                  <a:gd name="connsiteX2" fmla="*/ 376412 w 641335"/>
                  <a:gd name="connsiteY2" fmla="*/ 197589 h 376412"/>
                  <a:gd name="connsiteX3" fmla="*/ 266027 w 641335"/>
                  <a:gd name="connsiteY3" fmla="*/ 87204 h 376412"/>
                  <a:gd name="connsiteX4" fmla="*/ 199796 w 641335"/>
                  <a:gd name="connsiteY4" fmla="*/ 153435 h 376412"/>
                  <a:gd name="connsiteX5" fmla="*/ 46362 w 641335"/>
                  <a:gd name="connsiteY5" fmla="*/ 0 h 376412"/>
                  <a:gd name="connsiteX6" fmla="*/ 0 w 641335"/>
                  <a:gd name="connsiteY6" fmla="*/ 46362 h 376412"/>
                  <a:gd name="connsiteX7" fmla="*/ 199796 w 641335"/>
                  <a:gd name="connsiteY7" fmla="*/ 246158 h 376412"/>
                  <a:gd name="connsiteX8" fmla="*/ 266027 w 641335"/>
                  <a:gd name="connsiteY8" fmla="*/ 179927 h 376412"/>
                  <a:gd name="connsiteX9" fmla="*/ 376412 w 641335"/>
                  <a:gd name="connsiteY9" fmla="*/ 290312 h 376412"/>
                  <a:gd name="connsiteX10" fmla="*/ 442643 w 641335"/>
                  <a:gd name="connsiteY10" fmla="*/ 224081 h 376412"/>
                  <a:gd name="connsiteX11" fmla="*/ 529847 w 641335"/>
                  <a:gd name="connsiteY11" fmla="*/ 311285 h 376412"/>
                  <a:gd name="connsiteX12" fmla="*/ 464720 w 641335"/>
                  <a:gd name="connsiteY12" fmla="*/ 376412 h 376412"/>
                  <a:gd name="connsiteX13" fmla="*/ 641336 w 641335"/>
                  <a:gd name="connsiteY13" fmla="*/ 376412 h 376412"/>
                  <a:gd name="connsiteX14" fmla="*/ 641336 w 641335"/>
                  <a:gd name="connsiteY14" fmla="*/ 199796 h 3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35" h="376412">
                    <a:moveTo>
                      <a:pt x="576209" y="264924"/>
                    </a:moveTo>
                    <a:lnTo>
                      <a:pt x="442643" y="131358"/>
                    </a:lnTo>
                    <a:lnTo>
                      <a:pt x="376412" y="197589"/>
                    </a:lnTo>
                    <a:lnTo>
                      <a:pt x="266027" y="87204"/>
                    </a:lnTo>
                    <a:lnTo>
                      <a:pt x="199796" y="153435"/>
                    </a:lnTo>
                    <a:lnTo>
                      <a:pt x="46362" y="0"/>
                    </a:lnTo>
                    <a:lnTo>
                      <a:pt x="0" y="46362"/>
                    </a:lnTo>
                    <a:lnTo>
                      <a:pt x="199796" y="246158"/>
                    </a:lnTo>
                    <a:lnTo>
                      <a:pt x="266027" y="179927"/>
                    </a:lnTo>
                    <a:lnTo>
                      <a:pt x="376412" y="290312"/>
                    </a:lnTo>
                    <a:lnTo>
                      <a:pt x="442643" y="224081"/>
                    </a:lnTo>
                    <a:lnTo>
                      <a:pt x="529847" y="311285"/>
                    </a:lnTo>
                    <a:lnTo>
                      <a:pt x="464720" y="376412"/>
                    </a:lnTo>
                    <a:lnTo>
                      <a:pt x="641336" y="376412"/>
                    </a:lnTo>
                    <a:lnTo>
                      <a:pt x="641336" y="199796"/>
                    </a:lnTo>
                    <a:close/>
                  </a:path>
                </a:pathLst>
              </a:custGeom>
              <a:solidFill>
                <a:srgbClr val="000000"/>
              </a:solidFill>
              <a:ln w="11013" cap="flat">
                <a:noFill/>
                <a:prstDash val="solid"/>
                <a:miter/>
              </a:ln>
            </p:spPr>
            <p:txBody>
              <a:bodyPr rtlCol="0" anchor="ctr"/>
              <a:lstStyle/>
              <a:p>
                <a:endParaRPr lang="en-NZ" dirty="0"/>
              </a:p>
            </p:txBody>
          </p:sp>
        </p:grpSp>
      </p:grpSp>
      <p:grpSp>
        <p:nvGrpSpPr>
          <p:cNvPr id="17" name="Group 16">
            <a:extLst>
              <a:ext uri="{FF2B5EF4-FFF2-40B4-BE49-F238E27FC236}">
                <a16:creationId xmlns:a16="http://schemas.microsoft.com/office/drawing/2014/main" id="{C87AB1E8-04A8-401C-B641-6511CEB992F0}"/>
              </a:ext>
            </a:extLst>
          </p:cNvPr>
          <p:cNvGrpSpPr/>
          <p:nvPr/>
        </p:nvGrpSpPr>
        <p:grpSpPr>
          <a:xfrm>
            <a:off x="4022419" y="1343294"/>
            <a:ext cx="1099160" cy="1092709"/>
            <a:chOff x="4022419" y="1343294"/>
            <a:chExt cx="1099160" cy="1092709"/>
          </a:xfrm>
        </p:grpSpPr>
        <p:sp>
          <p:nvSpPr>
            <p:cNvPr id="18" name="Oval 17">
              <a:extLst>
                <a:ext uri="{FF2B5EF4-FFF2-40B4-BE49-F238E27FC236}">
                  <a16:creationId xmlns:a16="http://schemas.microsoft.com/office/drawing/2014/main" id="{26A7A46F-7B98-407A-9BF5-253F3BC47980}"/>
                </a:ext>
              </a:extLst>
            </p:cNvPr>
            <p:cNvSpPr/>
            <p:nvPr/>
          </p:nvSpPr>
          <p:spPr>
            <a:xfrm>
              <a:off x="4022419" y="1343294"/>
              <a:ext cx="1099160" cy="1092709"/>
            </a:xfrm>
            <a:prstGeom prst="ellipse">
              <a:avLst/>
            </a:prstGeom>
            <a:solidFill>
              <a:srgbClr val="4F81BD"/>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19" name="Group 18">
              <a:extLst>
                <a:ext uri="{FF2B5EF4-FFF2-40B4-BE49-F238E27FC236}">
                  <a16:creationId xmlns:a16="http://schemas.microsoft.com/office/drawing/2014/main" id="{634DBF3D-42F1-4ED9-87BF-0E7A4FC9341B}"/>
                </a:ext>
              </a:extLst>
            </p:cNvPr>
            <p:cNvGrpSpPr/>
            <p:nvPr/>
          </p:nvGrpSpPr>
          <p:grpSpPr>
            <a:xfrm>
              <a:off x="4340033" y="1556290"/>
              <a:ext cx="463931" cy="687454"/>
              <a:chOff x="0" y="0"/>
              <a:chExt cx="733330" cy="1086416"/>
            </a:xfrm>
          </p:grpSpPr>
          <p:sp>
            <p:nvSpPr>
              <p:cNvPr id="20" name="Rectangle 19">
                <a:extLst>
                  <a:ext uri="{FF2B5EF4-FFF2-40B4-BE49-F238E27FC236}">
                    <a16:creationId xmlns:a16="http://schemas.microsoft.com/office/drawing/2014/main" id="{F1BAE7A8-C68A-48C3-A848-28FC3A4EC9A7}"/>
                  </a:ext>
                </a:extLst>
              </p:cNvPr>
              <p:cNvSpPr/>
              <p:nvPr/>
            </p:nvSpPr>
            <p:spPr>
              <a:xfrm>
                <a:off x="0" y="0"/>
                <a:ext cx="733330" cy="10864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grpSp>
            <p:nvGrpSpPr>
              <p:cNvPr id="21" name="Group 20">
                <a:extLst>
                  <a:ext uri="{FF2B5EF4-FFF2-40B4-BE49-F238E27FC236}">
                    <a16:creationId xmlns:a16="http://schemas.microsoft.com/office/drawing/2014/main" id="{543FF476-956D-429B-82E1-00475D5FEDE2}"/>
                  </a:ext>
                </a:extLst>
              </p:cNvPr>
              <p:cNvGrpSpPr/>
              <p:nvPr/>
            </p:nvGrpSpPr>
            <p:grpSpPr>
              <a:xfrm>
                <a:off x="221582" y="159779"/>
                <a:ext cx="416598" cy="728916"/>
                <a:chOff x="0" y="0"/>
                <a:chExt cx="416598" cy="728916"/>
              </a:xfrm>
            </p:grpSpPr>
            <p:cxnSp>
              <p:nvCxnSpPr>
                <p:cNvPr id="29" name="Straight Connector 28">
                  <a:extLst>
                    <a:ext uri="{FF2B5EF4-FFF2-40B4-BE49-F238E27FC236}">
                      <a16:creationId xmlns:a16="http://schemas.microsoft.com/office/drawing/2014/main" id="{67EF1A2F-C4DC-4BD3-A5B4-2F224444B2CE}"/>
                    </a:ext>
                  </a:extLst>
                </p:cNvPr>
                <p:cNvCxnSpPr/>
                <p:nvPr/>
              </p:nvCxnSpPr>
              <p:spPr>
                <a:xfrm>
                  <a:off x="0" y="0"/>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1EBA1D-5E84-4668-96AD-1D4767AC7DF4}"/>
                    </a:ext>
                  </a:extLst>
                </p:cNvPr>
                <p:cNvCxnSpPr/>
                <p:nvPr/>
              </p:nvCxnSpPr>
              <p:spPr>
                <a:xfrm>
                  <a:off x="0" y="242430"/>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5FB8B0B-6745-47DB-884E-CFC43E0A95F1}"/>
                    </a:ext>
                  </a:extLst>
                </p:cNvPr>
                <p:cNvCxnSpPr/>
                <p:nvPr/>
              </p:nvCxnSpPr>
              <p:spPr>
                <a:xfrm>
                  <a:off x="0" y="364458"/>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AA0305-7E89-449D-A3E6-A1BD68E2A7B3}"/>
                    </a:ext>
                  </a:extLst>
                </p:cNvPr>
                <p:cNvCxnSpPr/>
                <p:nvPr/>
              </p:nvCxnSpPr>
              <p:spPr>
                <a:xfrm>
                  <a:off x="0" y="120401"/>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933024-BFEF-424E-A38A-9B01A8BA98C9}"/>
                    </a:ext>
                  </a:extLst>
                </p:cNvPr>
                <p:cNvCxnSpPr/>
                <p:nvPr/>
              </p:nvCxnSpPr>
              <p:spPr>
                <a:xfrm>
                  <a:off x="0" y="484860"/>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CD2D16-7B56-41E7-9AC4-E5ACD14F77F1}"/>
                    </a:ext>
                  </a:extLst>
                </p:cNvPr>
                <p:cNvCxnSpPr/>
                <p:nvPr/>
              </p:nvCxnSpPr>
              <p:spPr>
                <a:xfrm>
                  <a:off x="0" y="606888"/>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8AED57D-921D-4D02-8061-0B3418BC5C13}"/>
                    </a:ext>
                  </a:extLst>
                </p:cNvPr>
                <p:cNvCxnSpPr/>
                <p:nvPr/>
              </p:nvCxnSpPr>
              <p:spPr>
                <a:xfrm>
                  <a:off x="0" y="728916"/>
                  <a:ext cx="416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216B65F1-47B9-4394-9948-7A179BCEF99B}"/>
                  </a:ext>
                </a:extLst>
              </p:cNvPr>
              <p:cNvSpPr/>
              <p:nvPr/>
            </p:nvSpPr>
            <p:spPr>
              <a:xfrm>
                <a:off x="96453" y="136879"/>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3" name="Oval 22">
                <a:extLst>
                  <a:ext uri="{FF2B5EF4-FFF2-40B4-BE49-F238E27FC236}">
                    <a16:creationId xmlns:a16="http://schemas.microsoft.com/office/drawing/2014/main" id="{6AAB4B81-2B00-4171-A4B5-76E5564FD4D3}"/>
                  </a:ext>
                </a:extLst>
              </p:cNvPr>
              <p:cNvSpPr/>
              <p:nvPr/>
            </p:nvSpPr>
            <p:spPr>
              <a:xfrm>
                <a:off x="96453" y="864549"/>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4" name="Oval 23">
                <a:extLst>
                  <a:ext uri="{FF2B5EF4-FFF2-40B4-BE49-F238E27FC236}">
                    <a16:creationId xmlns:a16="http://schemas.microsoft.com/office/drawing/2014/main" id="{6134A94C-70D9-4669-BD31-43F3143E69B7}"/>
                  </a:ext>
                </a:extLst>
              </p:cNvPr>
              <p:cNvSpPr/>
              <p:nvPr/>
            </p:nvSpPr>
            <p:spPr>
              <a:xfrm>
                <a:off x="94528" y="621993"/>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5" name="Oval 24">
                <a:extLst>
                  <a:ext uri="{FF2B5EF4-FFF2-40B4-BE49-F238E27FC236}">
                    <a16:creationId xmlns:a16="http://schemas.microsoft.com/office/drawing/2014/main" id="{E206292D-618D-47E8-B5A3-E74C60270359}"/>
                  </a:ext>
                </a:extLst>
              </p:cNvPr>
              <p:cNvSpPr/>
              <p:nvPr/>
            </p:nvSpPr>
            <p:spPr>
              <a:xfrm>
                <a:off x="96453" y="258158"/>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6" name="Oval 25">
                <a:extLst>
                  <a:ext uri="{FF2B5EF4-FFF2-40B4-BE49-F238E27FC236}">
                    <a16:creationId xmlns:a16="http://schemas.microsoft.com/office/drawing/2014/main" id="{01BC0D44-ED27-4E60-872E-D39A31B12013}"/>
                  </a:ext>
                </a:extLst>
              </p:cNvPr>
              <p:cNvSpPr/>
              <p:nvPr/>
            </p:nvSpPr>
            <p:spPr>
              <a:xfrm>
                <a:off x="94528" y="743271"/>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7" name="Oval 26">
                <a:extLst>
                  <a:ext uri="{FF2B5EF4-FFF2-40B4-BE49-F238E27FC236}">
                    <a16:creationId xmlns:a16="http://schemas.microsoft.com/office/drawing/2014/main" id="{2200E419-64DF-4451-9CDC-C1F6B64451CE}"/>
                  </a:ext>
                </a:extLst>
              </p:cNvPr>
              <p:cNvSpPr/>
              <p:nvPr/>
            </p:nvSpPr>
            <p:spPr>
              <a:xfrm>
                <a:off x="94528" y="500714"/>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8" name="Oval 27">
                <a:extLst>
                  <a:ext uri="{FF2B5EF4-FFF2-40B4-BE49-F238E27FC236}">
                    <a16:creationId xmlns:a16="http://schemas.microsoft.com/office/drawing/2014/main" id="{016E7EBD-AB5C-4AB1-89AE-DAF55DD8519D}"/>
                  </a:ext>
                </a:extLst>
              </p:cNvPr>
              <p:cNvSpPr/>
              <p:nvPr/>
            </p:nvSpPr>
            <p:spPr>
              <a:xfrm>
                <a:off x="96453" y="379436"/>
                <a:ext cx="46567" cy="46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grpSp>
      </p:grpSp>
      <p:grpSp>
        <p:nvGrpSpPr>
          <p:cNvPr id="42" name="Group 41">
            <a:extLst>
              <a:ext uri="{FF2B5EF4-FFF2-40B4-BE49-F238E27FC236}">
                <a16:creationId xmlns:a16="http://schemas.microsoft.com/office/drawing/2014/main" id="{893CB170-5CB0-4AE8-9614-ED45BE02FF2E}"/>
              </a:ext>
            </a:extLst>
          </p:cNvPr>
          <p:cNvGrpSpPr/>
          <p:nvPr/>
        </p:nvGrpSpPr>
        <p:grpSpPr>
          <a:xfrm>
            <a:off x="1319210" y="1341506"/>
            <a:ext cx="1099160" cy="1092709"/>
            <a:chOff x="1319210" y="1341506"/>
            <a:chExt cx="1099160" cy="1092709"/>
          </a:xfrm>
        </p:grpSpPr>
        <p:sp>
          <p:nvSpPr>
            <p:cNvPr id="40" name="Oval 39">
              <a:extLst>
                <a:ext uri="{FF2B5EF4-FFF2-40B4-BE49-F238E27FC236}">
                  <a16:creationId xmlns:a16="http://schemas.microsoft.com/office/drawing/2014/main" id="{2763E3E0-CC1C-4033-B781-17ECD1811274}"/>
                </a:ext>
              </a:extLst>
            </p:cNvPr>
            <p:cNvSpPr/>
            <p:nvPr/>
          </p:nvSpPr>
          <p:spPr>
            <a:xfrm>
              <a:off x="1319210" y="1341506"/>
              <a:ext cx="1099160" cy="1092709"/>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41" name="Picture 40">
              <a:extLst>
                <a:ext uri="{FF2B5EF4-FFF2-40B4-BE49-F238E27FC236}">
                  <a16:creationId xmlns:a16="http://schemas.microsoft.com/office/drawing/2014/main" id="{E619363D-7439-4C77-8E8C-8FE2E47C07C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0"/>
                      </a14:imgEffect>
                    </a14:imgLayer>
                  </a14:imgProps>
                </a:ext>
              </a:extLst>
            </a:blip>
            <a:stretch>
              <a:fillRect/>
            </a:stretch>
          </p:blipFill>
          <p:spPr>
            <a:xfrm>
              <a:off x="1383778" y="1487085"/>
              <a:ext cx="995417" cy="815628"/>
            </a:xfrm>
            <a:prstGeom prst="rect">
              <a:avLst/>
            </a:prstGeom>
          </p:spPr>
        </p:pic>
      </p:grpSp>
    </p:spTree>
    <p:extLst>
      <p:ext uri="{BB962C8B-B14F-4D97-AF65-F5344CB8AC3E}">
        <p14:creationId xmlns:p14="http://schemas.microsoft.com/office/powerpoint/2010/main" val="99118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DC0C-CD02-4C96-A68C-7E9ABF81922A}"/>
              </a:ext>
            </a:extLst>
          </p:cNvPr>
          <p:cNvSpPr>
            <a:spLocks noGrp="1"/>
          </p:cNvSpPr>
          <p:nvPr>
            <p:ph type="title"/>
          </p:nvPr>
        </p:nvSpPr>
        <p:spPr>
          <a:xfrm>
            <a:off x="458785" y="582711"/>
            <a:ext cx="8229600" cy="548879"/>
          </a:xfrm>
        </p:spPr>
        <p:txBody>
          <a:bodyPr/>
          <a:lstStyle/>
          <a:p>
            <a:r>
              <a:rPr lang="en-NZ" sz="2800"/>
              <a:t>Feedback process</a:t>
            </a:r>
          </a:p>
        </p:txBody>
      </p:sp>
      <p:graphicFrame>
        <p:nvGraphicFramePr>
          <p:cNvPr id="4" name="Content Placeholder 3">
            <a:extLst>
              <a:ext uri="{FF2B5EF4-FFF2-40B4-BE49-F238E27FC236}">
                <a16:creationId xmlns:a16="http://schemas.microsoft.com/office/drawing/2014/main" id="{F2989422-68E6-4327-B7FA-7F07C925C3F1}"/>
              </a:ext>
            </a:extLst>
          </p:cNvPr>
          <p:cNvGraphicFramePr>
            <a:graphicFrameLocks noGrp="1"/>
          </p:cNvGraphicFramePr>
          <p:nvPr>
            <p:ph idx="1"/>
            <p:extLst>
              <p:ext uri="{D42A27DB-BD31-4B8C-83A1-F6EECF244321}">
                <p14:modId xmlns:p14="http://schemas.microsoft.com/office/powerpoint/2010/main" val="806347277"/>
              </p:ext>
            </p:extLst>
          </p:nvPr>
        </p:nvGraphicFramePr>
        <p:xfrm>
          <a:off x="686738" y="1403129"/>
          <a:ext cx="7773694" cy="3024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3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6B3E-036A-4DEE-9A99-7D405DC31857}"/>
              </a:ext>
            </a:extLst>
          </p:cNvPr>
          <p:cNvSpPr>
            <a:spLocks noGrp="1"/>
          </p:cNvSpPr>
          <p:nvPr>
            <p:ph type="title"/>
          </p:nvPr>
        </p:nvSpPr>
        <p:spPr>
          <a:xfrm>
            <a:off x="458786" y="582068"/>
            <a:ext cx="8229600" cy="548879"/>
          </a:xfrm>
        </p:spPr>
        <p:txBody>
          <a:bodyPr/>
          <a:lstStyle/>
          <a:p>
            <a:r>
              <a:rPr lang="en-GB" sz="2800"/>
              <a:t>ID label panel</a:t>
            </a:r>
            <a:endParaRPr lang="en-NZ" sz="2800"/>
          </a:p>
        </p:txBody>
      </p:sp>
      <p:pic>
        <p:nvPicPr>
          <p:cNvPr id="5" name="Content Placeholder 4" descr="A screenshot of a cell phone&#10;&#10;Description automatically generated">
            <a:extLst>
              <a:ext uri="{FF2B5EF4-FFF2-40B4-BE49-F238E27FC236}">
                <a16:creationId xmlns:a16="http://schemas.microsoft.com/office/drawing/2014/main" id="{74DDF206-6BCB-4240-99BB-5567F635E88F}"/>
              </a:ext>
            </a:extLst>
          </p:cNvPr>
          <p:cNvPicPr>
            <a:picLocks noGrp="1" noChangeAspect="1"/>
          </p:cNvPicPr>
          <p:nvPr>
            <p:ph idx="1"/>
          </p:nvPr>
        </p:nvPicPr>
        <p:blipFill>
          <a:blip r:embed="rId3"/>
          <a:stretch>
            <a:fillRect/>
          </a:stretch>
        </p:blipFill>
        <p:spPr>
          <a:xfrm>
            <a:off x="1152000" y="1130947"/>
            <a:ext cx="6840000" cy="994411"/>
          </a:xfrm>
        </p:spPr>
      </p:pic>
      <p:pic>
        <p:nvPicPr>
          <p:cNvPr id="7" name="Picture 6" descr="A screenshot of a cell phone&#10;&#10;Description automatically generated">
            <a:extLst>
              <a:ext uri="{FF2B5EF4-FFF2-40B4-BE49-F238E27FC236}">
                <a16:creationId xmlns:a16="http://schemas.microsoft.com/office/drawing/2014/main" id="{828272DA-895E-41E5-AED4-9E1693A361DF}"/>
              </a:ext>
            </a:extLst>
          </p:cNvPr>
          <p:cNvPicPr>
            <a:picLocks noChangeAspect="1"/>
          </p:cNvPicPr>
          <p:nvPr/>
        </p:nvPicPr>
        <p:blipFill>
          <a:blip r:embed="rId4"/>
          <a:stretch>
            <a:fillRect/>
          </a:stretch>
        </p:blipFill>
        <p:spPr>
          <a:xfrm>
            <a:off x="1152000" y="2125358"/>
            <a:ext cx="6840000" cy="1324073"/>
          </a:xfrm>
          <a:prstGeom prst="rect">
            <a:avLst/>
          </a:prstGeom>
        </p:spPr>
      </p:pic>
      <p:sp>
        <p:nvSpPr>
          <p:cNvPr id="4" name="Rectangle 3">
            <a:extLst>
              <a:ext uri="{FF2B5EF4-FFF2-40B4-BE49-F238E27FC236}">
                <a16:creationId xmlns:a16="http://schemas.microsoft.com/office/drawing/2014/main" id="{0CAB5C71-B9B0-4D36-AC9E-755469262BF0}"/>
              </a:ext>
            </a:extLst>
          </p:cNvPr>
          <p:cNvSpPr/>
          <p:nvPr/>
        </p:nvSpPr>
        <p:spPr>
          <a:xfrm>
            <a:off x="458786" y="3579862"/>
            <a:ext cx="8433694" cy="1015663"/>
          </a:xfrm>
          <a:prstGeom prst="rect">
            <a:avLst/>
          </a:prstGeom>
        </p:spPr>
        <p:txBody>
          <a:bodyPr wrap="square">
            <a:spAutoFit/>
          </a:bodyPr>
          <a:lstStyle/>
          <a:p>
            <a:pPr>
              <a:spcAft>
                <a:spcPts val="300"/>
              </a:spcAft>
            </a:pPr>
            <a:r>
              <a:rPr lang="en-GB" sz="1100" b="1">
                <a:latin typeface="Arial" panose="020B0604020202020204" pitchFamily="34" charset="0"/>
                <a:ea typeface="ＭＳ Ｐゴシック" pitchFamily="1" charset="-128"/>
                <a:cs typeface="Arial" panose="020B0604020202020204" pitchFamily="34" charset="0"/>
              </a:rPr>
              <a:t>Page 1</a:t>
            </a:r>
          </a:p>
          <a:p>
            <a:pPr marL="268288" indent="-268288">
              <a:spcAft>
                <a:spcPts val="300"/>
              </a:spcAft>
              <a:buSzPct val="105000"/>
              <a:buFont typeface="Arial" panose="020B0604020202020204" pitchFamily="34" charset="0"/>
              <a:buChar char="•"/>
            </a:pPr>
            <a:r>
              <a:rPr lang="en-GB" sz="1100">
                <a:latin typeface="Arial" panose="020B0604020202020204" pitchFamily="34" charset="0"/>
                <a:ea typeface="ＭＳ Ｐゴシック" pitchFamily="1" charset="-128"/>
                <a:cs typeface="Arial" panose="020B0604020202020204" pitchFamily="34" charset="0"/>
              </a:rPr>
              <a:t>The ID label panels are now enclosed with a border to encourage the correct alignment of the name label without covering other information on the chart.</a:t>
            </a:r>
            <a:endParaRPr lang="en-NZ" sz="1100">
              <a:latin typeface="Arial" panose="020B0604020202020204" pitchFamily="34" charset="0"/>
              <a:ea typeface="ＭＳ Ｐゴシック" pitchFamily="1" charset="-128"/>
              <a:cs typeface="Arial" panose="020B0604020202020204" pitchFamily="34" charset="0"/>
            </a:endParaRPr>
          </a:p>
          <a:p>
            <a:pPr marL="268288" indent="-268288">
              <a:spcAft>
                <a:spcPts val="300"/>
              </a:spcAft>
              <a:buSzPct val="105000"/>
              <a:buFont typeface="Arial" panose="020B0604020202020204" pitchFamily="34" charset="0"/>
              <a:buChar char="•"/>
            </a:pPr>
            <a:r>
              <a:rPr lang="en-GB" sz="1100">
                <a:latin typeface="Arial" panose="020B0604020202020204" pitchFamily="34" charset="0"/>
                <a:ea typeface="ＭＳ Ｐゴシック" pitchFamily="1" charset="-128"/>
                <a:cs typeface="Arial" panose="020B0604020202020204" pitchFamily="34" charset="0"/>
              </a:rPr>
              <a:t>The number of required ID labels has been reduced to two (on pages 1 and 2), with one on the IV fluids page (which only needs to be applied if IV fluids / additives are prescribed).</a:t>
            </a:r>
            <a:endParaRPr lang="en-N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0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F227-0D8F-42F6-A8E0-7E81EDD35E1D}"/>
              </a:ext>
            </a:extLst>
          </p:cNvPr>
          <p:cNvSpPr>
            <a:spLocks noGrp="1"/>
          </p:cNvSpPr>
          <p:nvPr>
            <p:ph type="title"/>
          </p:nvPr>
        </p:nvSpPr>
        <p:spPr>
          <a:xfrm>
            <a:off x="456148" y="582711"/>
            <a:ext cx="8229600" cy="548879"/>
          </a:xfrm>
        </p:spPr>
        <p:txBody>
          <a:bodyPr/>
          <a:lstStyle/>
          <a:p>
            <a:r>
              <a:rPr lang="en-GB" sz="2800"/>
              <a:t>Special Care Required</a:t>
            </a:r>
            <a:endParaRPr lang="en-NZ" sz="2800"/>
          </a:p>
        </p:txBody>
      </p:sp>
      <p:pic>
        <p:nvPicPr>
          <p:cNvPr id="5" name="Content Placeholder 4" descr="A screenshot of a cell phone&#10;&#10;Description automatically generated">
            <a:extLst>
              <a:ext uri="{FF2B5EF4-FFF2-40B4-BE49-F238E27FC236}">
                <a16:creationId xmlns:a16="http://schemas.microsoft.com/office/drawing/2014/main" id="{91E11402-6E40-4448-8E09-288FC77D6577}"/>
              </a:ext>
            </a:extLst>
          </p:cNvPr>
          <p:cNvPicPr>
            <a:picLocks noGrp="1" noChangeAspect="1"/>
          </p:cNvPicPr>
          <p:nvPr>
            <p:ph idx="1"/>
          </p:nvPr>
        </p:nvPicPr>
        <p:blipFill>
          <a:blip r:embed="rId3"/>
          <a:stretch>
            <a:fillRect/>
          </a:stretch>
        </p:blipFill>
        <p:spPr>
          <a:xfrm>
            <a:off x="3384015" y="1378446"/>
            <a:ext cx="2373866" cy="2489448"/>
          </a:xfrm>
        </p:spPr>
      </p:pic>
      <p:sp>
        <p:nvSpPr>
          <p:cNvPr id="3" name="Rectangle 2">
            <a:extLst>
              <a:ext uri="{FF2B5EF4-FFF2-40B4-BE49-F238E27FC236}">
                <a16:creationId xmlns:a16="http://schemas.microsoft.com/office/drawing/2014/main" id="{85D301B0-687E-49CE-B207-D4A615D8C4A6}"/>
              </a:ext>
            </a:extLst>
          </p:cNvPr>
          <p:cNvSpPr/>
          <p:nvPr/>
        </p:nvSpPr>
        <p:spPr>
          <a:xfrm>
            <a:off x="458784" y="3939902"/>
            <a:ext cx="8433695" cy="638636"/>
          </a:xfrm>
          <a:prstGeom prst="rect">
            <a:avLst/>
          </a:prstGeom>
        </p:spPr>
        <p:txBody>
          <a:bodyPr wrap="square">
            <a:spAutoFit/>
          </a:bodyPr>
          <a:lstStyle/>
          <a:p>
            <a:pPr>
              <a:spcAft>
                <a:spcPts val="300"/>
              </a:spcAft>
            </a:pPr>
            <a:r>
              <a:rPr lang="en-GB" sz="1100" b="1">
                <a:latin typeface="Arial" panose="020B0604020202020204" pitchFamily="34" charset="0"/>
                <a:ea typeface="ＭＳ Ｐゴシック" pitchFamily="1" charset="-128"/>
                <a:cs typeface="Arial" panose="020B0604020202020204" pitchFamily="34" charset="0"/>
              </a:rPr>
              <a:t>Page 1</a:t>
            </a:r>
            <a:r>
              <a:rPr lang="en-GB" sz="1100">
                <a:latin typeface="Arial" panose="020B0604020202020204" pitchFamily="34" charset="0"/>
                <a:ea typeface="ＭＳ Ｐゴシック" pitchFamily="1" charset="-128"/>
                <a:cs typeface="Arial" panose="020B0604020202020204" pitchFamily="34" charset="0"/>
              </a:rPr>
              <a:t> </a:t>
            </a:r>
          </a:p>
          <a:p>
            <a:pPr>
              <a:spcAft>
                <a:spcPts val="300"/>
              </a:spcAft>
              <a:buSzPct val="110000"/>
            </a:pPr>
            <a:r>
              <a:rPr lang="en-GB" sz="1100">
                <a:latin typeface="Arial" panose="020B0604020202020204" pitchFamily="34" charset="0"/>
                <a:ea typeface="ＭＳ Ｐゴシック" pitchFamily="1" charset="-128"/>
                <a:cs typeface="Arial" panose="020B0604020202020204" pitchFamily="34" charset="0"/>
              </a:rPr>
              <a:t>The special care required box has been moved to the top of the front page. This allows the special care alerts to be visible when prescribing, administering or reviewing medicines.</a:t>
            </a:r>
            <a:endParaRPr lang="en-N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87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3ADD-2FC4-4B16-8179-CFD606835442}"/>
              </a:ext>
            </a:extLst>
          </p:cNvPr>
          <p:cNvSpPr>
            <a:spLocks noGrp="1"/>
          </p:cNvSpPr>
          <p:nvPr>
            <p:ph type="title"/>
          </p:nvPr>
        </p:nvSpPr>
        <p:spPr>
          <a:xfrm>
            <a:off x="458785" y="582711"/>
            <a:ext cx="8229600" cy="548879"/>
          </a:xfrm>
        </p:spPr>
        <p:txBody>
          <a:bodyPr/>
          <a:lstStyle/>
          <a:p>
            <a:r>
              <a:rPr lang="en-GB" sz="2800"/>
              <a:t>Supplementary Charts</a:t>
            </a:r>
            <a:endParaRPr lang="en-NZ" sz="2800"/>
          </a:p>
        </p:txBody>
      </p:sp>
      <p:pic>
        <p:nvPicPr>
          <p:cNvPr id="5" name="Content Placeholder 4" descr="A screenshot of a cell phone&#10;&#10;Description automatically generated">
            <a:extLst>
              <a:ext uri="{FF2B5EF4-FFF2-40B4-BE49-F238E27FC236}">
                <a16:creationId xmlns:a16="http://schemas.microsoft.com/office/drawing/2014/main" id="{A31AB767-9441-4D75-A33C-9ABDA4139A59}"/>
              </a:ext>
            </a:extLst>
          </p:cNvPr>
          <p:cNvPicPr>
            <a:picLocks noGrp="1" noChangeAspect="1"/>
          </p:cNvPicPr>
          <p:nvPr>
            <p:ph idx="1"/>
          </p:nvPr>
        </p:nvPicPr>
        <p:blipFill>
          <a:blip r:embed="rId3"/>
          <a:stretch>
            <a:fillRect/>
          </a:stretch>
        </p:blipFill>
        <p:spPr>
          <a:xfrm>
            <a:off x="3386074" y="1318569"/>
            <a:ext cx="2371852" cy="2506362"/>
          </a:xfrm>
        </p:spPr>
      </p:pic>
      <p:sp>
        <p:nvSpPr>
          <p:cNvPr id="3" name="Rectangle 2">
            <a:extLst>
              <a:ext uri="{FF2B5EF4-FFF2-40B4-BE49-F238E27FC236}">
                <a16:creationId xmlns:a16="http://schemas.microsoft.com/office/drawing/2014/main" id="{8A8CE35D-4EB1-4DE6-B9A0-33C23E58DAB6}"/>
              </a:ext>
            </a:extLst>
          </p:cNvPr>
          <p:cNvSpPr/>
          <p:nvPr/>
        </p:nvSpPr>
        <p:spPr>
          <a:xfrm>
            <a:off x="445960" y="3795886"/>
            <a:ext cx="8518528" cy="846386"/>
          </a:xfrm>
          <a:prstGeom prst="rect">
            <a:avLst/>
          </a:prstGeom>
        </p:spPr>
        <p:txBody>
          <a:bodyPr wrap="square">
            <a:spAutoFit/>
          </a:bodyPr>
          <a:lstStyle/>
          <a:p>
            <a:pPr>
              <a:spcAft>
                <a:spcPts val="300"/>
              </a:spcAft>
            </a:pPr>
            <a:r>
              <a:rPr lang="en-GB" sz="1100" b="1" dirty="0">
                <a:latin typeface="Arial" panose="020B0604020202020204" pitchFamily="34" charset="0"/>
                <a:ea typeface="ＭＳ Ｐゴシック" pitchFamily="1" charset="-128"/>
                <a:cs typeface="Arial" panose="020B0604020202020204" pitchFamily="34" charset="0"/>
              </a:rPr>
              <a:t>Page 1</a:t>
            </a:r>
            <a:r>
              <a:rPr lang="en-GB" sz="1100" dirty="0">
                <a:latin typeface="Arial" panose="020B0604020202020204" pitchFamily="34" charset="0"/>
                <a:ea typeface="ＭＳ Ｐゴシック" pitchFamily="1" charset="-128"/>
                <a:cs typeface="Arial" panose="020B0604020202020204" pitchFamily="34" charset="0"/>
              </a:rPr>
              <a:t> </a:t>
            </a:r>
          </a:p>
          <a:p>
            <a:pPr marL="268288" indent="-268288">
              <a:spcAft>
                <a:spcPts val="300"/>
              </a:spcAft>
              <a:buSzPct val="110000"/>
              <a:buFont typeface="Arial" panose="020B0604020202020204" pitchFamily="34" charset="0"/>
              <a:buChar char="•"/>
            </a:pPr>
            <a:r>
              <a:rPr lang="en-GB" sz="1100" dirty="0">
                <a:latin typeface="Arial" panose="020B0604020202020204" pitchFamily="34" charset="0"/>
                <a:ea typeface="ＭＳ Ｐゴシック" pitchFamily="1" charset="-128"/>
                <a:cs typeface="Arial" panose="020B0604020202020204" pitchFamily="34" charset="0"/>
              </a:rPr>
              <a:t>The supplementary charts box remains on the front page; with the addition of an extra ‘Other’ checkbox. </a:t>
            </a:r>
          </a:p>
          <a:p>
            <a:pPr marL="268288" indent="-268288">
              <a:spcAft>
                <a:spcPts val="300"/>
              </a:spcAft>
              <a:buSzPct val="110000"/>
              <a:buFont typeface="Arial" panose="020B0604020202020204" pitchFamily="34" charset="0"/>
              <a:buChar char="•"/>
            </a:pPr>
            <a:r>
              <a:rPr lang="en-GB" sz="1100" dirty="0">
                <a:latin typeface="Arial" panose="020B0604020202020204" pitchFamily="34" charset="0"/>
                <a:ea typeface="ＭＳ Ｐゴシック" pitchFamily="1" charset="-128"/>
                <a:cs typeface="Arial" panose="020B0604020202020204" pitchFamily="34" charset="0"/>
              </a:rPr>
              <a:t>This allows the alerts about supplementary charts being in use to be visible when prescribing, administering or reviewing medicines.</a:t>
            </a:r>
            <a:endParaRPr lang="en-N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80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4880-6205-4324-AC08-604FC049BE61}"/>
              </a:ext>
            </a:extLst>
          </p:cNvPr>
          <p:cNvSpPr>
            <a:spLocks noGrp="1"/>
          </p:cNvSpPr>
          <p:nvPr>
            <p:ph type="title"/>
          </p:nvPr>
        </p:nvSpPr>
        <p:spPr>
          <a:xfrm>
            <a:off x="458785" y="582711"/>
            <a:ext cx="8229600" cy="548879"/>
          </a:xfrm>
        </p:spPr>
        <p:txBody>
          <a:bodyPr/>
          <a:lstStyle/>
          <a:p>
            <a:r>
              <a:rPr lang="en-GB" sz="2800"/>
              <a:t>Medicine Reconciliation</a:t>
            </a:r>
            <a:endParaRPr lang="en-NZ" sz="2800"/>
          </a:p>
        </p:txBody>
      </p:sp>
      <p:pic>
        <p:nvPicPr>
          <p:cNvPr id="7" name="Content Placeholder 6" descr="A screenshot of a cell phone&#10;&#10;Description automatically generated">
            <a:extLst>
              <a:ext uri="{FF2B5EF4-FFF2-40B4-BE49-F238E27FC236}">
                <a16:creationId xmlns:a16="http://schemas.microsoft.com/office/drawing/2014/main" id="{A37665C6-AD03-4003-859B-6DE8AE505AB1}"/>
              </a:ext>
            </a:extLst>
          </p:cNvPr>
          <p:cNvPicPr>
            <a:picLocks noGrp="1" noChangeAspect="1"/>
          </p:cNvPicPr>
          <p:nvPr>
            <p:ph idx="1"/>
          </p:nvPr>
        </p:nvPicPr>
        <p:blipFill>
          <a:blip r:embed="rId3"/>
          <a:stretch>
            <a:fillRect/>
          </a:stretch>
        </p:blipFill>
        <p:spPr>
          <a:xfrm>
            <a:off x="2498260" y="1465175"/>
            <a:ext cx="4147480" cy="2051353"/>
          </a:xfrm>
        </p:spPr>
      </p:pic>
      <p:sp>
        <p:nvSpPr>
          <p:cNvPr id="3" name="Rectangle 2">
            <a:extLst>
              <a:ext uri="{FF2B5EF4-FFF2-40B4-BE49-F238E27FC236}">
                <a16:creationId xmlns:a16="http://schemas.microsoft.com/office/drawing/2014/main" id="{FD6AEEE5-FF52-4C41-ACCF-870C129CDC06}"/>
              </a:ext>
            </a:extLst>
          </p:cNvPr>
          <p:cNvSpPr/>
          <p:nvPr/>
        </p:nvSpPr>
        <p:spPr>
          <a:xfrm>
            <a:off x="457198" y="3768120"/>
            <a:ext cx="8435281" cy="807913"/>
          </a:xfrm>
          <a:prstGeom prst="rect">
            <a:avLst/>
          </a:prstGeom>
        </p:spPr>
        <p:txBody>
          <a:bodyPr wrap="square">
            <a:spAutoFit/>
          </a:bodyPr>
          <a:lstStyle/>
          <a:p>
            <a:pPr>
              <a:spcAft>
                <a:spcPts val="300"/>
              </a:spcAft>
            </a:pPr>
            <a:r>
              <a:rPr lang="en-GB" sz="1100" b="1" dirty="0">
                <a:latin typeface="Arial" panose="020B0604020202020204" pitchFamily="34" charset="0"/>
                <a:ea typeface="ＭＳ Ｐゴシック" pitchFamily="1" charset="-128"/>
                <a:cs typeface="Arial" panose="020B0604020202020204" pitchFamily="34" charset="0"/>
              </a:rPr>
              <a:t>Page 1</a:t>
            </a:r>
          </a:p>
          <a:p>
            <a:pPr>
              <a:spcAft>
                <a:spcPts val="300"/>
              </a:spcAft>
              <a:buSzPct val="110000"/>
            </a:pPr>
            <a:r>
              <a:rPr lang="en-GB" sz="1100" dirty="0">
                <a:latin typeface="Arial" panose="020B0604020202020204" pitchFamily="34" charset="0"/>
                <a:ea typeface="ＭＳ Ｐゴシック" pitchFamily="1" charset="-128"/>
                <a:cs typeface="Arial" panose="020B0604020202020204" pitchFamily="34" charset="0"/>
              </a:rPr>
              <a:t>A medicine reconciliation section has been added to the front page. The first two boxes are to identify if discrepancies have been found and when they are reconciled, and the last box is for when no discrepancies are identified. This section should be signed by the person doing the medicine reconciliation and full details added to the sample signatures section. </a:t>
            </a:r>
            <a:endParaRPr lang="en-N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92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4FA6-B830-45FA-9A07-6D750A18A96E}"/>
              </a:ext>
            </a:extLst>
          </p:cNvPr>
          <p:cNvSpPr>
            <a:spLocks noGrp="1"/>
          </p:cNvSpPr>
          <p:nvPr>
            <p:ph type="title"/>
          </p:nvPr>
        </p:nvSpPr>
        <p:spPr>
          <a:xfrm>
            <a:off x="458785" y="582711"/>
            <a:ext cx="8229600" cy="548879"/>
          </a:xfrm>
        </p:spPr>
        <p:txBody>
          <a:bodyPr/>
          <a:lstStyle/>
          <a:p>
            <a:r>
              <a:rPr lang="en-GB" sz="2800"/>
              <a:t>Sample signatures and initials</a:t>
            </a:r>
            <a:endParaRPr lang="en-NZ" sz="2800"/>
          </a:p>
        </p:txBody>
      </p:sp>
      <p:sp>
        <p:nvSpPr>
          <p:cNvPr id="3" name="Content Placeholder 2">
            <a:extLst>
              <a:ext uri="{FF2B5EF4-FFF2-40B4-BE49-F238E27FC236}">
                <a16:creationId xmlns:a16="http://schemas.microsoft.com/office/drawing/2014/main" id="{759C7755-C8EA-44DD-938B-1EF9514724DD}"/>
              </a:ext>
            </a:extLst>
          </p:cNvPr>
          <p:cNvSpPr>
            <a:spLocks noGrp="1"/>
          </p:cNvSpPr>
          <p:nvPr>
            <p:ph idx="1"/>
          </p:nvPr>
        </p:nvSpPr>
        <p:spPr/>
        <p:txBody>
          <a:bodyPr/>
          <a:lstStyle/>
          <a:p>
            <a:endParaRPr lang="en-GB" sz="1400">
              <a:latin typeface="Calibri" pitchFamily="34" charset="0"/>
              <a:ea typeface="ＭＳ Ｐゴシック" pitchFamily="1" charset="-128"/>
            </a:endParaRPr>
          </a:p>
          <a:p>
            <a:pPr marL="0" indent="0">
              <a:buNone/>
            </a:pPr>
            <a:endParaRPr lang="en-GB" sz="1400">
              <a:latin typeface="Calibri" pitchFamily="34" charset="0"/>
              <a:ea typeface="ＭＳ Ｐゴシック" pitchFamily="1" charset="-128"/>
            </a:endParaRPr>
          </a:p>
          <a:p>
            <a:endParaRPr lang="en-GB" sz="1400">
              <a:latin typeface="Calibri" pitchFamily="34" charset="0"/>
              <a:ea typeface="ＭＳ Ｐゴシック" pitchFamily="1" charset="-128"/>
            </a:endParaRPr>
          </a:p>
          <a:p>
            <a:endParaRPr lang="en-GB" sz="1400">
              <a:latin typeface="Calibri" pitchFamily="34" charset="0"/>
              <a:ea typeface="ＭＳ Ｐゴシック" pitchFamily="1" charset="-128"/>
            </a:endParaRPr>
          </a:p>
          <a:p>
            <a:endParaRPr lang="en-GB" sz="1400">
              <a:latin typeface="Calibri" pitchFamily="34" charset="0"/>
              <a:ea typeface="ＭＳ Ｐゴシック" pitchFamily="1" charset="-128"/>
            </a:endParaRPr>
          </a:p>
          <a:p>
            <a:endParaRPr lang="en-GB" sz="1400">
              <a:latin typeface="Calibri" pitchFamily="34" charset="0"/>
              <a:ea typeface="ＭＳ Ｐゴシック" pitchFamily="1" charset="-128"/>
            </a:endParaRPr>
          </a:p>
          <a:p>
            <a:endParaRPr lang="en-GB" sz="1400">
              <a:latin typeface="Calibri" pitchFamily="34" charset="0"/>
              <a:ea typeface="ＭＳ Ｐゴシック" pitchFamily="1" charset="-128"/>
            </a:endParaRPr>
          </a:p>
          <a:p>
            <a:endParaRPr lang="en-GB" sz="1400">
              <a:latin typeface="Calibri" pitchFamily="34" charset="0"/>
              <a:ea typeface="ＭＳ Ｐゴシック" pitchFamily="1" charset="-128"/>
            </a:endParaRPr>
          </a:p>
          <a:p>
            <a:pPr marL="0" indent="0">
              <a:buNone/>
            </a:pPr>
            <a:endParaRPr lang="en-GB" sz="1400" b="1">
              <a:latin typeface="Calibri" pitchFamily="34" charset="0"/>
              <a:ea typeface="ＭＳ Ｐゴシック" pitchFamily="1" charset="-128"/>
            </a:endParaRPr>
          </a:p>
          <a:p>
            <a:pPr marL="0" indent="0">
              <a:buNone/>
            </a:pPr>
            <a:endParaRPr lang="en-GB" sz="1400" b="1">
              <a:latin typeface="Calibri" pitchFamily="34" charset="0"/>
              <a:ea typeface="ＭＳ Ｐゴシック" pitchFamily="1" charset="-128"/>
            </a:endParaRPr>
          </a:p>
        </p:txBody>
      </p:sp>
      <p:pic>
        <p:nvPicPr>
          <p:cNvPr id="7" name="Picture 6" descr="A screenshot of a cell phone&#10;&#10;Description automatically generated">
            <a:extLst>
              <a:ext uri="{FF2B5EF4-FFF2-40B4-BE49-F238E27FC236}">
                <a16:creationId xmlns:a16="http://schemas.microsoft.com/office/drawing/2014/main" id="{A6E34A72-5A87-4F9C-81C5-779C0CDD5780}"/>
              </a:ext>
            </a:extLst>
          </p:cNvPr>
          <p:cNvPicPr>
            <a:picLocks noChangeAspect="1"/>
          </p:cNvPicPr>
          <p:nvPr/>
        </p:nvPicPr>
        <p:blipFill rotWithShape="1">
          <a:blip r:embed="rId3"/>
          <a:srcRect b="28570"/>
          <a:stretch/>
        </p:blipFill>
        <p:spPr>
          <a:xfrm>
            <a:off x="1969679" y="2605918"/>
            <a:ext cx="5220000" cy="1166818"/>
          </a:xfrm>
          <a:prstGeom prst="rect">
            <a:avLst/>
          </a:prstGeom>
        </p:spPr>
      </p:pic>
      <p:sp>
        <p:nvSpPr>
          <p:cNvPr id="4" name="Rectangle 3">
            <a:extLst>
              <a:ext uri="{FF2B5EF4-FFF2-40B4-BE49-F238E27FC236}">
                <a16:creationId xmlns:a16="http://schemas.microsoft.com/office/drawing/2014/main" id="{346A7321-1D06-46BB-B4A8-A4794E0AD030}"/>
              </a:ext>
            </a:extLst>
          </p:cNvPr>
          <p:cNvSpPr/>
          <p:nvPr/>
        </p:nvSpPr>
        <p:spPr>
          <a:xfrm>
            <a:off x="458784" y="3637413"/>
            <a:ext cx="8433695" cy="1054135"/>
          </a:xfrm>
          <a:prstGeom prst="rect">
            <a:avLst/>
          </a:prstGeom>
        </p:spPr>
        <p:txBody>
          <a:bodyPr wrap="square">
            <a:spAutoFit/>
          </a:bodyPr>
          <a:lstStyle/>
          <a:p>
            <a:pPr lvl="0" eaLnBrk="0" hangingPunct="0">
              <a:spcBef>
                <a:spcPts val="0"/>
              </a:spcBef>
              <a:spcAft>
                <a:spcPts val="300"/>
              </a:spcAft>
              <a:defRPr/>
            </a:pPr>
            <a:r>
              <a:rPr lang="en-GB" sz="1100" b="1" dirty="0">
                <a:latin typeface="Arial" panose="020B0604020202020204" pitchFamily="34" charset="0"/>
                <a:ea typeface="ＭＳ Ｐゴシック" pitchFamily="1" charset="-128"/>
                <a:cs typeface="Arial" panose="020B0604020202020204" pitchFamily="34" charset="0"/>
              </a:rPr>
              <a:t>Page 1</a:t>
            </a:r>
          </a:p>
          <a:p>
            <a:pPr marL="268288" lvl="0"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These sections have been reconfigured to give more lines for administrators’ initials. </a:t>
            </a:r>
          </a:p>
          <a:p>
            <a:pPr marL="268288" lvl="0"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For prescribers, the registration number ‘Reg No’ column has changed to contact number ‘Contact No’. Inclusion of the registration number has been added to the ‘name’ column.</a:t>
            </a:r>
          </a:p>
          <a:p>
            <a:pPr marL="268288" lvl="0"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The signature information can be completed over two lines of the chart; a stamp can be used in this section. </a:t>
            </a:r>
            <a:endParaRPr lang="en-NZ" sz="1100" dirty="0">
              <a:latin typeface="Arial" panose="020B0604020202020204" pitchFamily="34" charset="0"/>
              <a:ea typeface="ＭＳ Ｐゴシック" pitchFamily="1" charset="-128"/>
              <a:cs typeface="Arial" panose="020B0604020202020204" pitchFamily="34" charset="0"/>
            </a:endParaRPr>
          </a:p>
        </p:txBody>
      </p:sp>
      <p:pic>
        <p:nvPicPr>
          <p:cNvPr id="8" name="Picture 7" descr="Text, letter&#10;&#10;Description automatically generated">
            <a:extLst>
              <a:ext uri="{FF2B5EF4-FFF2-40B4-BE49-F238E27FC236}">
                <a16:creationId xmlns:a16="http://schemas.microsoft.com/office/drawing/2014/main" id="{66BA26D9-448E-4411-8520-73DA88498A47}"/>
              </a:ext>
            </a:extLst>
          </p:cNvPr>
          <p:cNvPicPr>
            <a:picLocks noChangeAspect="1"/>
          </p:cNvPicPr>
          <p:nvPr/>
        </p:nvPicPr>
        <p:blipFill>
          <a:blip r:embed="rId4"/>
          <a:stretch>
            <a:fillRect/>
          </a:stretch>
        </p:blipFill>
        <p:spPr>
          <a:xfrm>
            <a:off x="1969679" y="1208930"/>
            <a:ext cx="5154575" cy="1328652"/>
          </a:xfrm>
          <a:prstGeom prst="rect">
            <a:avLst/>
          </a:prstGeom>
        </p:spPr>
      </p:pic>
    </p:spTree>
    <p:extLst>
      <p:ext uri="{BB962C8B-B14F-4D97-AF65-F5344CB8AC3E}">
        <p14:creationId xmlns:p14="http://schemas.microsoft.com/office/powerpoint/2010/main" val="342635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67C4-15A9-44FA-BBFE-D04F49B44065}"/>
              </a:ext>
            </a:extLst>
          </p:cNvPr>
          <p:cNvSpPr>
            <a:spLocks noGrp="1"/>
          </p:cNvSpPr>
          <p:nvPr>
            <p:ph type="title"/>
          </p:nvPr>
        </p:nvSpPr>
        <p:spPr>
          <a:xfrm>
            <a:off x="458785" y="582711"/>
            <a:ext cx="8229600" cy="548879"/>
          </a:xfrm>
        </p:spPr>
        <p:txBody>
          <a:bodyPr/>
          <a:lstStyle/>
          <a:p>
            <a:r>
              <a:rPr lang="en-GB" sz="2800"/>
              <a:t>Allergies</a:t>
            </a:r>
            <a:r>
              <a:rPr lang="en-GB"/>
              <a:t> </a:t>
            </a:r>
            <a:r>
              <a:rPr lang="en-GB" sz="2800"/>
              <a:t>&amp; Adverse Reactions</a:t>
            </a:r>
            <a:endParaRPr lang="en-NZ" sz="2800"/>
          </a:p>
        </p:txBody>
      </p:sp>
      <p:pic>
        <p:nvPicPr>
          <p:cNvPr id="5" name="Content Placeholder 4" descr="A screenshot of a cell phone&#10;&#10;Description automatically generated">
            <a:extLst>
              <a:ext uri="{FF2B5EF4-FFF2-40B4-BE49-F238E27FC236}">
                <a16:creationId xmlns:a16="http://schemas.microsoft.com/office/drawing/2014/main" id="{F7E93563-3C48-4031-9E50-6A11AD66E797}"/>
              </a:ext>
            </a:extLst>
          </p:cNvPr>
          <p:cNvPicPr>
            <a:picLocks noGrp="1" noChangeAspect="1"/>
          </p:cNvPicPr>
          <p:nvPr>
            <p:ph idx="1"/>
          </p:nvPr>
        </p:nvPicPr>
        <p:blipFill>
          <a:blip r:embed="rId3"/>
          <a:stretch>
            <a:fillRect/>
          </a:stretch>
        </p:blipFill>
        <p:spPr>
          <a:xfrm>
            <a:off x="1043608" y="1450704"/>
            <a:ext cx="7056784" cy="1625102"/>
          </a:xfrm>
        </p:spPr>
      </p:pic>
      <p:sp>
        <p:nvSpPr>
          <p:cNvPr id="3" name="Rectangle 2">
            <a:extLst>
              <a:ext uri="{FF2B5EF4-FFF2-40B4-BE49-F238E27FC236}">
                <a16:creationId xmlns:a16="http://schemas.microsoft.com/office/drawing/2014/main" id="{E28C3A0A-317B-4D7B-9F7A-B1DA44C50E70}"/>
              </a:ext>
            </a:extLst>
          </p:cNvPr>
          <p:cNvSpPr/>
          <p:nvPr/>
        </p:nvSpPr>
        <p:spPr>
          <a:xfrm>
            <a:off x="457200" y="3219822"/>
            <a:ext cx="8435280" cy="1431161"/>
          </a:xfrm>
          <a:prstGeom prst="rect">
            <a:avLst/>
          </a:prstGeom>
        </p:spPr>
        <p:txBody>
          <a:bodyPr wrap="square">
            <a:spAutoFit/>
          </a:bodyPr>
          <a:lstStyle/>
          <a:p>
            <a:pPr lvl="0" eaLnBrk="0" hangingPunct="0">
              <a:spcBef>
                <a:spcPct val="30000"/>
              </a:spcBef>
              <a:spcAft>
                <a:spcPts val="300"/>
              </a:spcAft>
              <a:defRPr/>
            </a:pPr>
            <a:r>
              <a:rPr lang="en-GB" sz="1100" b="1" dirty="0">
                <a:latin typeface="Arial" panose="020B0604020202020204" pitchFamily="34" charset="0"/>
                <a:ea typeface="ＭＳ Ｐゴシック" pitchFamily="1" charset="-128"/>
                <a:cs typeface="Arial" panose="020B0604020202020204" pitchFamily="34" charset="0"/>
              </a:rPr>
              <a:t>Page 2</a:t>
            </a:r>
          </a:p>
          <a:p>
            <a:pPr marL="268288" lvl="0" indent="-268288" eaLnBrk="0" hangingPunct="0">
              <a:spcBef>
                <a:spcPts val="0"/>
              </a:spcBef>
              <a:spcAft>
                <a:spcPts val="300"/>
              </a:spcAft>
              <a:buSzPct val="110000"/>
              <a:buFont typeface="Arial" panose="020B0604020202020204" pitchFamily="34" charset="0"/>
              <a:buChar char="•"/>
              <a:defRPr/>
            </a:pPr>
            <a:r>
              <a:rPr lang="en-GB" sz="1100" dirty="0">
                <a:latin typeface="Arial" panose="020B0604020202020204" pitchFamily="34" charset="0"/>
                <a:ea typeface="ＭＳ Ｐゴシック" pitchFamily="1" charset="-128"/>
                <a:cs typeface="Arial" panose="020B0604020202020204" pitchFamily="34" charset="0"/>
              </a:rPr>
              <a:t>The allergies and adverse reactions boxes have been combined into a single source, on page 2. This placement allows the allergies &amp; adverse reactions to be visible when prescribing, administering or reviewing medicines.</a:t>
            </a:r>
            <a:r>
              <a:rPr lang="en-NZ" sz="1100" dirty="0">
                <a:latin typeface="Arial" panose="020B0604020202020204" pitchFamily="34" charset="0"/>
                <a:ea typeface="ＭＳ Ｐゴシック" pitchFamily="1" charset="-128"/>
                <a:cs typeface="Arial" panose="020B0604020202020204" pitchFamily="34" charset="0"/>
              </a:rPr>
              <a:t> </a:t>
            </a:r>
          </a:p>
          <a:p>
            <a:pPr marL="268288" lvl="0" indent="-268288" eaLnBrk="0" hangingPunct="0">
              <a:spcBef>
                <a:spcPts val="0"/>
              </a:spcBef>
              <a:spcAft>
                <a:spcPts val="300"/>
              </a:spcAft>
              <a:buSzPct val="110000"/>
              <a:buFont typeface="Arial" panose="020B0604020202020204" pitchFamily="34" charset="0"/>
              <a:buChar char="•"/>
              <a:defRPr/>
            </a:pPr>
            <a:r>
              <a:rPr lang="en-NZ" sz="1100" dirty="0">
                <a:latin typeface="Arial" panose="020B0604020202020204" pitchFamily="34" charset="0"/>
                <a:ea typeface="ＭＳ Ｐゴシック" pitchFamily="1" charset="-128"/>
                <a:cs typeface="Arial" panose="020B0604020202020204" pitchFamily="34" charset="0"/>
              </a:rPr>
              <a:t>There is no need to distinguish between an allergy and an adverse reaction on the revised NMC.</a:t>
            </a:r>
          </a:p>
          <a:p>
            <a:pPr marL="268288" lvl="0" indent="-268288" eaLnBrk="0" hangingPunct="0">
              <a:spcBef>
                <a:spcPts val="0"/>
              </a:spcBef>
              <a:spcAft>
                <a:spcPts val="300"/>
              </a:spcAft>
              <a:buSzPct val="110000"/>
              <a:buFont typeface="Arial" panose="020B0604020202020204" pitchFamily="34" charset="0"/>
              <a:buChar char="•"/>
              <a:defRPr/>
            </a:pPr>
            <a:r>
              <a:rPr lang="en-NZ" sz="1100" dirty="0">
                <a:latin typeface="Arial" panose="020B0604020202020204" pitchFamily="34" charset="0"/>
                <a:ea typeface="ＭＳ Ｐゴシック" pitchFamily="1" charset="-128"/>
                <a:cs typeface="Arial" panose="020B0604020202020204" pitchFamily="34" charset="0"/>
              </a:rPr>
              <a:t>Recording of a clinician’s signature assigns accountability for the information and the date shows how current the information is. </a:t>
            </a:r>
          </a:p>
          <a:p>
            <a:pPr marL="268288" lvl="0" indent="-268288" eaLnBrk="0" hangingPunct="0">
              <a:spcBef>
                <a:spcPts val="0"/>
              </a:spcBef>
              <a:spcAft>
                <a:spcPts val="300"/>
              </a:spcAft>
              <a:buSzPct val="110000"/>
              <a:buFont typeface="Arial" panose="020B0604020202020204" pitchFamily="34" charset="0"/>
              <a:buChar char="•"/>
              <a:defRPr/>
            </a:pPr>
            <a:r>
              <a:rPr lang="en-NZ" sz="1100" dirty="0">
                <a:latin typeface="Arial" panose="020B0604020202020204" pitchFamily="34" charset="0"/>
                <a:ea typeface="ＭＳ Ｐゴシック" pitchFamily="1" charset="-128"/>
                <a:cs typeface="Arial" panose="020B0604020202020204" pitchFamily="34" charset="0"/>
              </a:rPr>
              <a:t>There is also a </a:t>
            </a:r>
            <a:r>
              <a:rPr lang="en-GB" sz="1100" dirty="0">
                <a:latin typeface="Arial" panose="020B0604020202020204" pitchFamily="34" charset="0"/>
                <a:ea typeface="ＭＳ Ｐゴシック" pitchFamily="1" charset="-128"/>
                <a:cs typeface="Arial" panose="020B0604020202020204" pitchFamily="34" charset="0"/>
              </a:rPr>
              <a:t>reminder on the fluids and infusions page (last page) of the NMC to refer to page 2 for information on allergies and adverse reactions.</a:t>
            </a:r>
            <a:endParaRPr lang="en-NZ" sz="1100" dirty="0">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3195878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The Commission&amp;quot;&quot;/&gt;&lt;property id=&quot;20307&quot; value=&quot;259&quot;/&gt;&lt;/object&gt;&lt;object type=&quot;3&quot; unique_id=&quot;10006&quot;&gt;&lt;property id=&quot;20148&quot; value=&quot;5&quot;/&gt;&lt;property id=&quot;20300&quot; value=&quot;Slide 3 - &amp;quot;The Commission&amp;quot;&quot;/&gt;&lt;property id=&quot;20307&quot; value=&quot;317&quot;/&gt;&lt;/object&gt;&lt;object type=&quot;3&quot; unique_id=&quot;10007&quot;&gt;&lt;property id=&quot;20148&quot; value=&quot;5&quot;/&gt;&lt;property id=&quot;20300&quot; value=&quot;Slide 4 - &amp;quot;It’s about…&amp;quot;&quot;/&gt;&lt;property id=&quot;20307&quot; value=&quot;295&quot;/&gt;&lt;/object&gt;&lt;object type=&quot;3&quot; unique_id=&quot;10008&quot;&gt;&lt;property id=&quot;20148&quot; value=&quot;5&quot;/&gt;&lt;property id=&quot;20300&quot; value=&quot;Slide 5 - &amp;quot;Sector quality and safety outcomes&amp;quot;&quot;/&gt;&lt;property id=&quot;20307&quot; value=&quot;294&quot;/&gt;&lt;/object&gt;&lt;object type=&quot;3&quot; unique_id=&quot;10009&quot;&gt;&lt;property id=&quot;20148&quot; value=&quot;5&quot;/&gt;&lt;property id=&quot;20300&quot; value=&quot;Slide 6&quot;/&gt;&lt;property id=&quot;20307&quot; value=&quot;309&quot;/&gt;&lt;/object&gt;&lt;object type=&quot;3&quot; unique_id=&quot;10010&quot;&gt;&lt;property id=&quot;20148&quot; value=&quot;5&quot;/&gt;&lt;property id=&quot;20300&quot; value=&quot;Slide 7&quot;/&gt;&lt;property id=&quot;20307&quot; value=&quot;318&quot;/&gt;&lt;/object&gt;&lt;object type=&quot;3&quot; unique_id=&quot;10011&quot;&gt;&lt;property id=&quot;20148&quot; value=&quot;5&quot;/&gt;&lt;property id=&quot;20300&quot; value=&quot;Slide 8&quot;/&gt;&lt;property id=&quot;20307&quot; value=&quot;319&quot;/&gt;&lt;/object&gt;&lt;object type=&quot;3&quot; unique_id=&quot;10012&quot;&gt;&lt;property id=&quot;20148&quot; value=&quot;5&quot;/&gt;&lt;property id=&quot;20300&quot; value=&quot;Slide 9&quot;/&gt;&lt;property id=&quot;20307&quot; value=&quot;331&quot;/&gt;&lt;/object&gt;&lt;object type=&quot;3&quot; unique_id=&quot;10013&quot;&gt;&lt;property id=&quot;20148&quot; value=&quot;5&quot;/&gt;&lt;property id=&quot;20300&quot; value=&quot;Slide 10&quot;/&gt;&lt;property id=&quot;20307&quot; value=&quot;327&quot;/&gt;&lt;/object&gt;&lt;object type=&quot;3&quot; unique_id=&quot;10014&quot;&gt;&lt;property id=&quot;20148&quot; value=&quot;5&quot;/&gt;&lt;property id=&quot;20300&quot; value=&quot;Slide 11&quot;/&gt;&lt;property id=&quot;20307&quot; value=&quot;311&quot;/&gt;&lt;/object&gt;&lt;object type=&quot;3&quot; unique_id=&quot;10015&quot;&gt;&lt;property id=&quot;20148&quot; value=&quot;5&quot;/&gt;&lt;property id=&quot;20300&quot; value=&quot;Slide 12&quot;/&gt;&lt;property id=&quot;20307&quot; value=&quot;312&quot;/&gt;&lt;/object&gt;&lt;object type=&quot;3&quot; unique_id=&quot;10016&quot;&gt;&lt;property id=&quot;20148&quot; value=&quot;5&quot;/&gt;&lt;property id=&quot;20300&quot; value=&quot;Slide 13&quot;/&gt;&lt;property id=&quot;20307&quot; value=&quot;314&quot;/&gt;&lt;/object&gt;&lt;object type=&quot;3&quot; unique_id=&quot;10017&quot;&gt;&lt;property id=&quot;20148&quot; value=&quot;5&quot;/&gt;&lt;property id=&quot;20300&quot; value=&quot;Slide 14&quot;/&gt;&lt;property id=&quot;20307&quot; value=&quot;310&quot;/&gt;&lt;/object&gt;&lt;object type=&quot;3&quot; unique_id=&quot;10018&quot;&gt;&lt;property id=&quot;20148&quot; value=&quot;5&quot;/&gt;&lt;property id=&quot;20300&quot; value=&quot;Slide 15&quot;/&gt;&lt;property id=&quot;20307&quot; value=&quot;315&quot;/&gt;&lt;/object&gt;&lt;object type=&quot;3&quot; unique_id=&quot;10019&quot;&gt;&lt;property id=&quot;20148&quot; value=&quot;5&quot;/&gt;&lt;property id=&quot;20300&quot; value=&quot;Slide 16&quot;/&gt;&lt;property id=&quot;20307&quot; value=&quot;313&quot;/&gt;&lt;/object&gt;&lt;object type=&quot;3&quot; unique_id=&quot;10020&quot;&gt;&lt;property id=&quot;20148&quot; value=&quot;5&quot;/&gt;&lt;property id=&quot;20300&quot; value=&quot;Slide 17&quot;/&gt;&lt;property id=&quot;20307&quot; value=&quot;316&quot;/&gt;&lt;/object&gt;&lt;object type=&quot;3&quot; unique_id=&quot;10021&quot;&gt;&lt;property id=&quot;20148&quot; value=&quot;5&quot;/&gt;&lt;property id=&quot;20300&quot; value=&quot;Slide 18 - &amp;quot;Reducing Perioperative Harm&amp;quot;&quot;/&gt;&lt;property id=&quot;20307&quot; value=&quot;326&quot;/&gt;&lt;/object&gt;&lt;object type=&quot;3&quot; unique_id=&quot;10022&quot;&gt;&lt;property id=&quot;20148&quot; value=&quot;5&quot;/&gt;&lt;property id=&quot;20300&quot; value=&quot;Slide 19 - &amp;quot;Global Trigger Tools&amp;quot;&quot;/&gt;&lt;property id=&quot;20307&quot; value=&quot;328&quot;/&gt;&lt;/object&gt;&lt;object type=&quot;3&quot; unique_id=&quot;10023&quot;&gt;&lt;property id=&quot;20148&quot; value=&quot;5&quot;/&gt;&lt;property id=&quot;20300&quot; value=&quot;Slide 20 - &amp;quot;Reducing Harm from Falls&amp;quot;&quot;/&gt;&lt;property id=&quot;20307&quot; value=&quot;325&quot;/&gt;&lt;/object&gt;&lt;object type=&quot;3&quot; unique_id=&quot;10024&quot;&gt;&lt;property id=&quot;20148&quot; value=&quot;5&quot;/&gt;&lt;property id=&quot;20300&quot; value=&quot;Slide 21&quot;/&gt;&lt;property id=&quot;20307&quot; value=&quot;283&quot;/&gt;&lt;/object&gt;&lt;object type=&quot;3&quot; unique_id=&quot;10025&quot;&gt;&lt;property id=&quot;20148&quot; value=&quot;5&quot;/&gt;&lt;property id=&quot;20300&quot; value=&quot;Slide 22&quot;/&gt;&lt;property id=&quot;20307&quot; value=&quot;320&quot;/&gt;&lt;/object&gt;&lt;object type=&quot;3&quot; unique_id=&quot;10026&quot;&gt;&lt;property id=&quot;20148&quot; value=&quot;5&quot;/&gt;&lt;property id=&quot;20300&quot; value=&quot;Slide 23&quot;/&gt;&lt;property id=&quot;20307&quot; value=&quot;300&quot;/&gt;&lt;/object&gt;&lt;object type=&quot;3&quot; unique_id=&quot;10027&quot;&gt;&lt;property id=&quot;20148&quot; value=&quot;5&quot;/&gt;&lt;property id=&quot;20300&quot; value=&quot;Slide 24&quot;/&gt;&lt;property id=&quot;20307&quot; value=&quot;301&quot;/&gt;&lt;/object&gt;&lt;object type=&quot;3&quot; unique_id=&quot;10028&quot;&gt;&lt;property id=&quot;20148&quot; value=&quot;5&quot;/&gt;&lt;property id=&quot;20300&quot; value=&quot;Slide 26&quot;/&gt;&lt;property id=&quot;20307&quot; value=&quot;329&quot;/&gt;&lt;/object&gt;&lt;object type=&quot;3&quot; unique_id=&quot;10029&quot;&gt;&lt;property id=&quot;20148&quot; value=&quot;5&quot;/&gt;&lt;property id=&quot;20300&quot; value=&quot;Slide 27&quot;/&gt;&lt;property id=&quot;20307&quot; value=&quot;330&quot;/&gt;&lt;/object&gt;&lt;object type=&quot;3&quot; unique_id=&quot;10030&quot;&gt;&lt;property id=&quot;20148&quot; value=&quot;5&quot;/&gt;&lt;property id=&quot;20300&quot; value=&quot;Slide 28&quot;/&gt;&lt;property id=&quot;20307&quot; value=&quot;322&quot;/&gt;&lt;/object&gt;&lt;object type=&quot;3&quot; unique_id=&quot;10031&quot;&gt;&lt;property id=&quot;20148&quot; value=&quot;5&quot;/&gt;&lt;property id=&quot;20300&quot; value=&quot;Slide 29&quot;/&gt;&lt;property id=&quot;20307&quot; value=&quot;323&quot;/&gt;&lt;/object&gt;&lt;object type=&quot;3&quot; unique_id=&quot;10032&quot;&gt;&lt;property id=&quot;20148&quot; value=&quot;5&quot;/&gt;&lt;property id=&quot;20300&quot; value=&quot;Slide 30&quot;/&gt;&lt;property id=&quot;20307&quot; value=&quot;296&quot;/&gt;&lt;/object&gt;&lt;object type=&quot;3&quot; unique_id=&quot;10033&quot;&gt;&lt;property id=&quot;20148&quot; value=&quot;5&quot;/&gt;&lt;property id=&quot;20300&quot; value=&quot;Slide 31&quot;/&gt;&lt;property id=&quot;20307&quot; value=&quot;298&quot;/&gt;&lt;/object&gt;&lt;object type=&quot;3&quot; unique_id=&quot;10034&quot;&gt;&lt;property id=&quot;20148&quot; value=&quot;5&quot;/&gt;&lt;property id=&quot;20300&quot; value=&quot;Slide 32&quot;/&gt;&lt;property id=&quot;20307&quot; value=&quot;324&quot;/&gt;&lt;/object&gt;&lt;object type=&quot;3&quot; unique_id=&quot;10035&quot;&gt;&lt;property id=&quot;20148&quot; value=&quot;5&quot;/&gt;&lt;property id=&quot;20300&quot; value=&quot;Slide 25&quot;/&gt;&lt;property id=&quot;20307&quot; value=&quot;332&quot;/&gt;&lt;/object&gt;&lt;/object&gt;&lt;/object&gt;&lt;/database&gt;"/>
  <p:tag name="SECTOMILLISECCONVERTED" val="1"/>
</p:tagLst>
</file>

<file path=ppt/theme/theme1.xml><?xml version="1.0" encoding="utf-8"?>
<a:theme xmlns:a="http://schemas.openxmlformats.org/drawingml/2006/main" name="30187 HQSCNZ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ission blank powerpoint master (wide 16x9)" id="{047F2C50-1ED7-4D5B-8272-76CF3EEAD66A}" vid="{B505AA5F-5104-4FCD-AB40-638B1E130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464BB556B3337A48846236E9064FB9CC010038536CE510680648825346A3E61AF9E3" ma:contentTypeVersion="32" ma:contentTypeDescription="Use this content type to classify and store documents on HQSC DMS website" ma:contentTypeScope="" ma:versionID="9907ef512ab9a0fedaf56e8611fd1f25">
  <xsd:schema xmlns:xsd="http://www.w3.org/2001/XMLSchema" xmlns:xs="http://www.w3.org/2001/XMLSchema" xmlns:p="http://schemas.microsoft.com/office/2006/metadata/properties" xmlns:ns3="ffd9de69-f135-43d5-b0ab-1339bc9b0b21" xmlns:ns4="bef9904b-9bca-4a1b-aca3-78dad2044d15" targetNamespace="http://schemas.microsoft.com/office/2006/metadata/properties" ma:root="true" ma:fieldsID="994f84b09e635d294410022ff0a99398" ns3:_="" ns4:_="">
    <xsd:import namespace="ffd9de69-f135-43d5-b0ab-1339bc9b0b21"/>
    <xsd:import namespace="bef9904b-9bca-4a1b-aca3-78dad2044d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9de69-f135-43d5-b0ab-1339bc9b0b2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f9904b-9bca-4a1b-aca3-78dad2044d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5f067919-d045-4b34-bd75-563914e94517" ContentTypeId="0x010100464BB556B3337A48846236E9064FB9CC01" PreviousValue="false"/>
</file>

<file path=customXml/item4.xml><?xml version="1.0" encoding="utf-8"?>
<p:properties xmlns:p="http://schemas.microsoft.com/office/2006/metadata/properties" xmlns:xsi="http://www.w3.org/2001/XMLSchema-instance" xmlns:pc="http://schemas.microsoft.com/office/infopath/2007/PartnerControls">
  <documentManagement>
    <SharedWithUsers xmlns="bef9904b-9bca-4a1b-aca3-78dad2044d15">
      <UserInfo>
        <DisplayName>Website Requests</DisplayName>
        <AccountId>376</AccountId>
        <AccountType/>
      </UserInfo>
    </SharedWithUsers>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8FAA1647-1F2B-4B85-886C-249C63CC9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9de69-f135-43d5-b0ab-1339bc9b0b21"/>
    <ds:schemaRef ds:uri="bef9904b-9bca-4a1b-aca3-78dad2044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32EC47-8E50-40DB-B379-713C6C2BB88B}">
  <ds:schemaRefs>
    <ds:schemaRef ds:uri="http://schemas.microsoft.com/sharepoint/v3/contenttype/forms"/>
  </ds:schemaRefs>
</ds:datastoreItem>
</file>

<file path=customXml/itemProps3.xml><?xml version="1.0" encoding="utf-8"?>
<ds:datastoreItem xmlns:ds="http://schemas.openxmlformats.org/officeDocument/2006/customXml" ds:itemID="{BA1E6923-1400-4C09-B5B3-D6A93F723AA5}">
  <ds:schemaRefs>
    <ds:schemaRef ds:uri="Microsoft.SharePoint.Taxonomy.ContentTypeSync"/>
  </ds:schemaRefs>
</ds:datastoreItem>
</file>

<file path=customXml/itemProps4.xml><?xml version="1.0" encoding="utf-8"?>
<ds:datastoreItem xmlns:ds="http://schemas.openxmlformats.org/officeDocument/2006/customXml" ds:itemID="{49D22001-0ACC-4F1C-90F6-B8B906D15F9B}">
  <ds:schemaRefs>
    <ds:schemaRef ds:uri="http://schemas.microsoft.com/office/2006/metadata/properties"/>
    <ds:schemaRef ds:uri="ffd9de69-f135-43d5-b0ab-1339bc9b0b21"/>
    <ds:schemaRef ds:uri="http://purl.org/dc/elements/1.1/"/>
    <ds:schemaRef ds:uri="http://schemas.microsoft.com/office/2006/documentManagement/types"/>
    <ds:schemaRef ds:uri="http://purl.org/dc/dcmitype/"/>
    <ds:schemaRef ds:uri="http://schemas.microsoft.com/office/infopath/2007/PartnerControls"/>
    <ds:schemaRef ds:uri="bef9904b-9bca-4a1b-aca3-78dad2044d15"/>
    <ds:schemaRef ds:uri="http://schemas.openxmlformats.org/package/2006/metadata/core-properties"/>
    <ds:schemaRef ds:uri="http://www.w3.org/XML/1998/namespace"/>
    <ds:schemaRef ds:uri="http://purl.org/dc/terms/"/>
  </ds:schemaRefs>
</ds:datastoreItem>
</file>

<file path=customXml/itemProps5.xml><?xml version="1.0" encoding="utf-8"?>
<ds:datastoreItem xmlns:ds="http://schemas.openxmlformats.org/officeDocument/2006/customXml" ds:itemID="{87838E93-B5B2-455D-A435-2021DB07F69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Commission blank powerpoint master (wide 16x9)</Template>
  <TotalTime>1038</TotalTime>
  <Words>2504</Words>
  <Application>Microsoft Office PowerPoint</Application>
  <PresentationFormat>On-screen Show (16:9)</PresentationFormat>
  <Paragraphs>189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30187 HQSCNZ Powerpoint Template</vt:lpstr>
      <vt:lpstr>PowerPoint Presentation</vt:lpstr>
      <vt:lpstr>PowerPoint Presentation</vt:lpstr>
      <vt:lpstr>Feedback process</vt:lpstr>
      <vt:lpstr>ID label panel</vt:lpstr>
      <vt:lpstr>Special Care Required</vt:lpstr>
      <vt:lpstr>Supplementary Charts</vt:lpstr>
      <vt:lpstr>Medicine Reconciliation</vt:lpstr>
      <vt:lpstr>Sample signatures and initials</vt:lpstr>
      <vt:lpstr>Allergies &amp; Adverse Reactions</vt:lpstr>
      <vt:lpstr>Verbal Orders</vt:lpstr>
      <vt:lpstr>Oxygen Therapy &amp; Medical Gases</vt:lpstr>
      <vt:lpstr>The dose boxes</vt:lpstr>
      <vt:lpstr>As Required (PRN) Medicines</vt:lpstr>
      <vt:lpstr>Recommended Administration Times</vt:lpstr>
      <vt:lpstr>Non-administration Codes</vt:lpstr>
      <vt:lpstr>Intravenous fluid prescription </vt:lpstr>
      <vt:lpstr>Subcutaneous Charting Sticker</vt:lpstr>
      <vt:lpstr>Removal</vt:lpstr>
      <vt:lpstr>     Thank you </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Melvin</dc:creator>
  <cp:lastModifiedBy>Toni Duder</cp:lastModifiedBy>
  <cp:revision>2</cp:revision>
  <cp:lastPrinted>2014-07-27T21:58:41Z</cp:lastPrinted>
  <dcterms:created xsi:type="dcterms:W3CDTF">2020-05-26T22:15:17Z</dcterms:created>
  <dcterms:modified xsi:type="dcterms:W3CDTF">2021-05-19T02:14:18Z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ZZEXX236R265-9-5099</vt:lpwstr>
  </property>
  <property fmtid="{D5CDD505-2E9C-101B-9397-08002B2CF9AE}" pid="3" name="_dlc_DocIdItemGuid">
    <vt:lpwstr>9a8ee4dd-de71-4e74-9352-ba58cbe79cfa</vt:lpwstr>
  </property>
  <property fmtid="{D5CDD505-2E9C-101B-9397-08002B2CF9AE}" pid="4" name="_dlc_DocIdUrl">
    <vt:lpwstr>http://intranet.hqsc.local/_layouts/DocIdRedir.aspx?ID=ZZEXX236R265-9-5099, ZZEXX236R265-9-5099</vt:lpwstr>
  </property>
  <property fmtid="{D5CDD505-2E9C-101B-9397-08002B2CF9AE}" pid="5" name="EmTo">
    <vt:lpwstr/>
  </property>
  <property fmtid="{D5CDD505-2E9C-101B-9397-08002B2CF9AE}" pid="6" name="EmFrom">
    <vt:lpwstr/>
  </property>
  <property fmtid="{D5CDD505-2E9C-101B-9397-08002B2CF9AE}" pid="7" name="EmType">
    <vt:lpwstr/>
  </property>
  <property fmtid="{D5CDD505-2E9C-101B-9397-08002B2CF9AE}" pid="8" name="EmSubject">
    <vt:lpwstr/>
  </property>
  <property fmtid="{D5CDD505-2E9C-101B-9397-08002B2CF9AE}" pid="9" name="EmAttachCount">
    <vt:lpwstr/>
  </property>
  <property fmtid="{D5CDD505-2E9C-101B-9397-08002B2CF9AE}" pid="10" name="EmCategory">
    <vt:lpwstr/>
  </property>
  <property fmtid="{D5CDD505-2E9C-101B-9397-08002B2CF9AE}" pid="11" name="EmBody">
    <vt:lpwstr/>
  </property>
  <property fmtid="{D5CDD505-2E9C-101B-9397-08002B2CF9AE}" pid="12" name="EmCC">
    <vt:lpwstr/>
  </property>
  <property fmtid="{D5CDD505-2E9C-101B-9397-08002B2CF9AE}" pid="13" name="EmBCC">
    <vt:lpwstr/>
  </property>
  <property fmtid="{D5CDD505-2E9C-101B-9397-08002B2CF9AE}" pid="14" name="EmFromName">
    <vt:lpwstr/>
  </property>
  <property fmtid="{D5CDD505-2E9C-101B-9397-08002B2CF9AE}" pid="15" name="EmID">
    <vt:lpwstr/>
  </property>
  <property fmtid="{D5CDD505-2E9C-101B-9397-08002B2CF9AE}" pid="16" name="EmCon">
    <vt:lpwstr/>
  </property>
  <property fmtid="{D5CDD505-2E9C-101B-9397-08002B2CF9AE}" pid="17" name="ContentTypeId">
    <vt:lpwstr>0x010100464BB556B3337A48846236E9064FB9CC010038536CE510680648825346A3E61AF9E3</vt:lpwstr>
  </property>
  <property fmtid="{D5CDD505-2E9C-101B-9397-08002B2CF9AE}" pid="18" name="AuthorIds_UIVersion_1024">
    <vt:lpwstr>74</vt:lpwstr>
  </property>
</Properties>
</file>